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1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0.xml" ContentType="application/vnd.openxmlformats-officedocument.theme+xml"/>
  <Override PartName="/ppt/slideLayouts/slideLayout95.xml" ContentType="application/vnd.openxmlformats-officedocument.presentationml.slideLayout+xml"/>
  <Override PartName="/ppt/theme/theme2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3.xml" ContentType="application/vnd.openxmlformats-officedocument.theme+xml"/>
  <Override PartName="/ppt/slideLayouts/slideLayout108.xml" ContentType="application/vnd.openxmlformats-officedocument.presentationml.slideLayout+xml"/>
  <Override PartName="/ppt/theme/theme2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1" r:id="rId2"/>
    <p:sldMasterId id="2147483707" r:id="rId3"/>
    <p:sldMasterId id="2147483711" r:id="rId4"/>
    <p:sldMasterId id="2147483717" r:id="rId5"/>
    <p:sldMasterId id="2147483729" r:id="rId6"/>
    <p:sldMasterId id="2147483777" r:id="rId7"/>
    <p:sldMasterId id="2147483793" r:id="rId8"/>
    <p:sldMasterId id="2147483799" r:id="rId9"/>
    <p:sldMasterId id="2147483804" r:id="rId10"/>
    <p:sldMasterId id="2147483818" r:id="rId11"/>
    <p:sldMasterId id="2147483822" r:id="rId12"/>
    <p:sldMasterId id="2147483834" r:id="rId13"/>
    <p:sldMasterId id="2147483841" r:id="rId14"/>
    <p:sldMasterId id="2147483874" r:id="rId15"/>
    <p:sldMasterId id="2147483878" r:id="rId16"/>
    <p:sldMasterId id="2147483887" r:id="rId17"/>
    <p:sldMasterId id="2147483891" r:id="rId18"/>
    <p:sldMasterId id="2147483896" r:id="rId19"/>
    <p:sldMasterId id="2147483910" r:id="rId20"/>
    <p:sldMasterId id="2147483921" r:id="rId21"/>
    <p:sldMasterId id="2147483935" r:id="rId22"/>
    <p:sldMasterId id="2147483944" r:id="rId23"/>
    <p:sldMasterId id="2147483949" r:id="rId24"/>
    <p:sldMasterId id="2147483951" r:id="rId25"/>
  </p:sldMasterIdLst>
  <p:notesMasterIdLst>
    <p:notesMasterId r:id="rId43"/>
  </p:notesMasterIdLst>
  <p:sldIdLst>
    <p:sldId id="258" r:id="rId26"/>
    <p:sldId id="803" r:id="rId27"/>
    <p:sldId id="804" r:id="rId28"/>
    <p:sldId id="809" r:id="rId29"/>
    <p:sldId id="805" r:id="rId30"/>
    <p:sldId id="818" r:id="rId31"/>
    <p:sldId id="811" r:id="rId32"/>
    <p:sldId id="812" r:id="rId33"/>
    <p:sldId id="757" r:id="rId34"/>
    <p:sldId id="822" r:id="rId35"/>
    <p:sldId id="823" r:id="rId36"/>
    <p:sldId id="824" r:id="rId37"/>
    <p:sldId id="825" r:id="rId38"/>
    <p:sldId id="817" r:id="rId39"/>
    <p:sldId id="810" r:id="rId40"/>
    <p:sldId id="821" r:id="rId41"/>
    <p:sldId id="77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671" autoAdjust="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23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CF37F-3C5E-4CD3-A3BC-3FBD8CA35BD3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DFE49-C9B8-471A-80DC-E73236881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0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*Extracted from Pre-Milestone A and Early-Phase Systems Engineering: A Retrospective Review and Benefits for Future Air Force Acquisition 2008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5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K_dw</a:t>
            </a:r>
            <a:r>
              <a:rPr lang="en-US" dirty="0"/>
              <a:t> =</a:t>
            </a:r>
            <a:r>
              <a:rPr lang="en-US" baseline="0" dirty="0"/>
              <a:t> </a:t>
            </a:r>
            <a:r>
              <a:rPr lang="en-US" dirty="0"/>
              <a:t>0.76 for delta wing 1.0 Otherwise</a:t>
            </a:r>
          </a:p>
          <a:p>
            <a:r>
              <a:rPr lang="en-US" dirty="0" err="1"/>
              <a:t>K_vs</a:t>
            </a:r>
            <a:r>
              <a:rPr lang="en-US" dirty="0"/>
              <a:t> = 1.19</a:t>
            </a:r>
            <a:r>
              <a:rPr lang="en-US" baseline="0" dirty="0"/>
              <a:t> for variable sweep  1.0 Otherwise</a:t>
            </a:r>
          </a:p>
          <a:p>
            <a:r>
              <a:rPr lang="en-US" dirty="0" err="1"/>
              <a:t>W_dg</a:t>
            </a:r>
            <a:r>
              <a:rPr lang="en-US" dirty="0"/>
              <a:t> –</a:t>
            </a:r>
            <a:r>
              <a:rPr lang="en-US" baseline="0" dirty="0"/>
              <a:t> flight design gross weight in </a:t>
            </a:r>
            <a:r>
              <a:rPr lang="en-US" baseline="0" dirty="0" err="1"/>
              <a:t>lb</a:t>
            </a:r>
            <a:endParaRPr lang="en-US" baseline="0" dirty="0"/>
          </a:p>
          <a:p>
            <a:r>
              <a:rPr lang="en-US" baseline="0" dirty="0" err="1"/>
              <a:t>N_z</a:t>
            </a:r>
            <a:r>
              <a:rPr lang="en-US" baseline="0" dirty="0"/>
              <a:t> – ultimate load factor</a:t>
            </a:r>
          </a:p>
          <a:p>
            <a:r>
              <a:rPr lang="en-US" baseline="0" dirty="0" err="1"/>
              <a:t>S_w</a:t>
            </a:r>
            <a:r>
              <a:rPr lang="en-US" baseline="0" dirty="0"/>
              <a:t> Trapezoidal wing area</a:t>
            </a:r>
          </a:p>
          <a:p>
            <a:r>
              <a:rPr lang="en-US" baseline="0" dirty="0"/>
              <a:t>A – aspect ratio</a:t>
            </a:r>
          </a:p>
          <a:p>
            <a:r>
              <a:rPr lang="en-US" baseline="0" dirty="0"/>
              <a:t>Lower case lambda – taper ratio</a:t>
            </a:r>
          </a:p>
          <a:p>
            <a:r>
              <a:rPr lang="en-US" baseline="0" dirty="0" err="1"/>
              <a:t>S_csw</a:t>
            </a:r>
            <a:r>
              <a:rPr lang="en-US" baseline="0" dirty="0"/>
              <a:t> – control surface area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4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5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2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FE49-C9B8-471A-80DC-E732368814D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8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X-29 – </a:t>
            </a:r>
            <a:r>
              <a:rPr lang="en-US" dirty="0" err="1"/>
              <a:t>aeroelastic</a:t>
            </a:r>
            <a:r>
              <a:rPr lang="en-US" baseline="0" dirty="0"/>
              <a:t> tailoring, quad redundant control</a:t>
            </a:r>
          </a:p>
          <a:p>
            <a:r>
              <a:rPr lang="en-US" baseline="0" dirty="0"/>
              <a:t>X-53 – couples aero, structures, and controls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720A5-C367-469A-9F9B-7BCABF18183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3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2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</a:t>
            </a:r>
            <a:r>
              <a:rPr lang="en-US" sz="1200" b="1" i="1" baseline="0" dirty="0">
                <a:solidFill>
                  <a:srgbClr val="FFFFFF"/>
                </a:solidFill>
                <a:latin typeface="Arial" charset="0"/>
              </a:rPr>
              <a:t> Aerospace Systems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382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C89D-52E5-4034-B1C4-79D3D02FF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765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DB7EB1-E170-4273-AC59-AFC96AE32C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8562" y="6645277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5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86C3-9053-49C2-BECF-A49878CF4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39725" lvl="1" indent="-112713" algn="l" defTabSz="1020763" rtl="0" eaLnBrk="0" fontAlgn="base" hangingPunct="0">
              <a:spcBef>
                <a:spcPts val="0"/>
              </a:spcBef>
              <a:spcAft>
                <a:spcPts val="30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Second level</a:t>
            </a:r>
          </a:p>
          <a:p>
            <a:pPr marL="569913" lvl="2" indent="-166688" algn="l" defTabSz="1020763" rtl="0" eaLnBrk="0" fontAlgn="base" hangingPunct="0">
              <a:spcBef>
                <a:spcPts val="0"/>
              </a:spcBef>
              <a:spcAft>
                <a:spcPts val="300"/>
              </a:spcAft>
              <a:buSzPct val="100000"/>
              <a:buFont typeface="Arial" pitchFamily="34" charset="0"/>
              <a:buChar char="−"/>
              <a:defRPr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39483" y="1"/>
            <a:ext cx="7005712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7291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01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19" y="36212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222088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11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690C7-168B-4E79-B210-20BE4A13D9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33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63472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STC_new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49" y="0"/>
            <a:ext cx="1034751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2460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6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126" y="0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798620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732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BECD0-81D4-4117-93B9-6481E5CC8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3096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7B75-4C42-434D-B970-ADD70F70E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D21F-27CD-48E6-A630-8B45CC6CBB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8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875" y="19050"/>
            <a:ext cx="2130425" cy="658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9050"/>
            <a:ext cx="6238875" cy="658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STC Logo (small PNG format)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4425"/>
            <a:ext cx="685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050"/>
            <a:ext cx="7162800" cy="885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371600"/>
            <a:ext cx="4184650" cy="523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371600"/>
            <a:ext cx="4184650" cy="523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050"/>
            <a:ext cx="7162800" cy="885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371600"/>
            <a:ext cx="4184650" cy="523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2650" y="1371600"/>
            <a:ext cx="4184650" cy="2541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2650" y="4065588"/>
            <a:ext cx="4184650" cy="2541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STC Logo (small PNG format)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4425"/>
            <a:ext cx="685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050"/>
            <a:ext cx="7162800" cy="885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371600"/>
            <a:ext cx="4184650" cy="523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371600"/>
            <a:ext cx="4184650" cy="523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002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0867"/>
            <a:ext cx="6477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Aerospace Systems Directorate Multidisciplinary Sciences &amp; Technology Center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26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63472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STC_new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09249" y="0"/>
            <a:ext cx="1034751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233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9219" y="36212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baseline="0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2A6EB-2E66-4BD0-8987-14B8706B88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57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589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46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8126" y="0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20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8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2852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739" y="3341379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</a:t>
            </a:r>
            <a:r>
              <a:rPr lang="en-US" sz="1200" b="1" i="1" baseline="0" dirty="0">
                <a:solidFill>
                  <a:srgbClr val="FFFFFF"/>
                </a:solidFill>
                <a:latin typeface="Arial" charset="0"/>
              </a:rPr>
              <a:t> Systems </a:t>
            </a: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4876800" cy="350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962400"/>
            <a:ext cx="5486400" cy="22098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248400"/>
            <a:ext cx="7848600" cy="533400"/>
          </a:xfrm>
        </p:spPr>
        <p:txBody>
          <a:bodyPr/>
          <a:lstStyle>
            <a:lvl1pPr>
              <a:buNone/>
              <a:defRPr/>
            </a:lvl1pPr>
            <a:lvl3pPr>
              <a:buNone/>
              <a:defRPr/>
            </a:lvl3pPr>
            <a:lvl5pPr algn="l">
              <a:buNone/>
              <a:defRPr baseline="0"/>
            </a:lvl5pPr>
          </a:lstStyle>
          <a:p>
            <a:pPr lvl="0"/>
            <a:r>
              <a:rPr lang="en-US" dirty="0"/>
              <a:t>Click to edit Master date and location style</a:t>
            </a:r>
          </a:p>
        </p:txBody>
      </p:sp>
      <p:pic>
        <p:nvPicPr>
          <p:cNvPr id="8" name="Picture 7" descr="MSTC Logo (large PNG format)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53052" y="765361"/>
            <a:ext cx="2523744" cy="23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23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4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11466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66594"/>
            <a:ext cx="4764087" cy="22023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81201"/>
            <a:ext cx="4764087" cy="16001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739" y="3341379"/>
            <a:ext cx="2526466" cy="2704743"/>
          </a:xfrm>
          <a:prstGeom prst="rect">
            <a:avLst/>
          </a:prstGeom>
          <a:noFill/>
        </p:spPr>
      </p:pic>
      <p:pic>
        <p:nvPicPr>
          <p:cNvPr id="11" name="Picture 10" descr="MSTC Logo (large PNG format)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53052" y="765361"/>
            <a:ext cx="2523744" cy="23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1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74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74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92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</a:t>
            </a:r>
            <a:r>
              <a:rPr lang="en-US" sz="1200" b="1" i="1" baseline="0" dirty="0">
                <a:solidFill>
                  <a:srgbClr val="FFFFFF"/>
                </a:solidFill>
                <a:latin typeface="Arial" charset="0"/>
              </a:rPr>
              <a:t> Systems </a:t>
            </a: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05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72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6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914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50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1146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51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1D5F7C-05FD-4FF6-B77B-CEA57E3C9EE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25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002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0867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8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9368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586" y="0"/>
            <a:ext cx="9912286" cy="685971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42038" y="6488113"/>
            <a:ext cx="2540000" cy="211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8900" tIns="44450" rIns="88900" bIns="44450">
            <a:spAutoFit/>
          </a:bodyPr>
          <a:lstStyle/>
          <a:p>
            <a:pPr algn="r" defTabSz="887413" eaLnBrk="0" fontAlgn="base" hangingPunct="0">
              <a:spcBef>
                <a:spcPct val="50000"/>
              </a:spcBef>
              <a:spcAft>
                <a:spcPct val="0"/>
              </a:spcAft>
            </a:pPr>
            <a:fld id="{A5A69379-469C-4B05-81AE-5148177D057E}" type="slidenum">
              <a:rPr lang="en-US" sz="800" smtClean="0">
                <a:solidFill>
                  <a:srgbClr val="000000"/>
                </a:solidFill>
                <a:ea typeface="ＭＳ Ｐゴシック" pitchFamily="-112" charset="-128"/>
              </a:rPr>
              <a:pPr algn="r" defTabSz="8874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2083352"/>
            <a:ext cx="8234565" cy="1143000"/>
          </a:xfrm>
        </p:spPr>
        <p:txBody>
          <a:bodyPr anchor="ctr"/>
          <a:lstStyle>
            <a:lvl1pPr algn="ctr" defTabSz="877888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52366" y="3468660"/>
            <a:ext cx="8039268" cy="492443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3200"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 userDrawn="1"/>
        </p:nvGrpSpPr>
        <p:grpSpPr bwMode="auto">
          <a:xfrm>
            <a:off x="255832" y="1444869"/>
            <a:ext cx="3671887" cy="596900"/>
            <a:chOff x="299" y="3352"/>
            <a:chExt cx="2313" cy="376"/>
          </a:xfrm>
          <a:solidFill>
            <a:schemeClr val="bg1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/>
              <a:ahLst/>
              <a:cxnLst>
                <a:cxn ang="0">
                  <a:pos x="943" y="147"/>
                </a:cxn>
                <a:cxn ang="0">
                  <a:pos x="775" y="147"/>
                </a:cxn>
                <a:cxn ang="0">
                  <a:pos x="816" y="0"/>
                </a:cxn>
                <a:cxn ang="0">
                  <a:pos x="672" y="147"/>
                </a:cxn>
                <a:cxn ang="0">
                  <a:pos x="3" y="147"/>
                </a:cxn>
                <a:cxn ang="0">
                  <a:pos x="0" y="148"/>
                </a:cxn>
                <a:cxn ang="0">
                  <a:pos x="3" y="149"/>
                </a:cxn>
                <a:cxn ang="0">
                  <a:pos x="106" y="151"/>
                </a:cxn>
                <a:cxn ang="0">
                  <a:pos x="332" y="153"/>
                </a:cxn>
                <a:cxn ang="0">
                  <a:pos x="660" y="159"/>
                </a:cxn>
                <a:cxn ang="0">
                  <a:pos x="600" y="221"/>
                </a:cxn>
                <a:cxn ang="0">
                  <a:pos x="578" y="245"/>
                </a:cxn>
                <a:cxn ang="0">
                  <a:pos x="580" y="245"/>
                </a:cxn>
                <a:cxn ang="0">
                  <a:pos x="606" y="221"/>
                </a:cxn>
                <a:cxn ang="0">
                  <a:pos x="673" y="160"/>
                </a:cxn>
                <a:cxn ang="0">
                  <a:pos x="756" y="160"/>
                </a:cxn>
                <a:cxn ang="0">
                  <a:pos x="748" y="195"/>
                </a:cxn>
                <a:cxn ang="0">
                  <a:pos x="740" y="230"/>
                </a:cxn>
                <a:cxn ang="0">
                  <a:pos x="567" y="318"/>
                </a:cxn>
                <a:cxn ang="0">
                  <a:pos x="471" y="368"/>
                </a:cxn>
                <a:cxn ang="0">
                  <a:pos x="472" y="369"/>
                </a:cxn>
                <a:cxn ang="0">
                  <a:pos x="563" y="326"/>
                </a:cxn>
                <a:cxn ang="0">
                  <a:pos x="738" y="241"/>
                </a:cxn>
                <a:cxn ang="0">
                  <a:pos x="716" y="336"/>
                </a:cxn>
                <a:cxn ang="0">
                  <a:pos x="708" y="373"/>
                </a:cxn>
                <a:cxn ang="0">
                  <a:pos x="708" y="375"/>
                </a:cxn>
                <a:cxn ang="0">
                  <a:pos x="710" y="374"/>
                </a:cxn>
                <a:cxn ang="0">
                  <a:pos x="721" y="335"/>
                </a:cxn>
                <a:cxn ang="0">
                  <a:pos x="748" y="236"/>
                </a:cxn>
                <a:cxn ang="0">
                  <a:pos x="820" y="203"/>
                </a:cxn>
                <a:cxn ang="0">
                  <a:pos x="883" y="173"/>
                </a:cxn>
                <a:cxn ang="0">
                  <a:pos x="943" y="147"/>
                </a:cxn>
                <a:cxn ang="0">
                  <a:pos x="688" y="147"/>
                </a:cxn>
                <a:cxn ang="0">
                  <a:pos x="752" y="87"/>
                </a:cxn>
                <a:cxn ang="0">
                  <a:pos x="779" y="61"/>
                </a:cxn>
                <a:cxn ang="0">
                  <a:pos x="759" y="147"/>
                </a:cxn>
                <a:cxn ang="0">
                  <a:pos x="688" y="147"/>
                </a:cxn>
                <a:cxn ang="0">
                  <a:pos x="943" y="147"/>
                </a:cxn>
                <a:cxn ang="0">
                  <a:pos x="770" y="161"/>
                </a:cxn>
                <a:cxn ang="0">
                  <a:pos x="871" y="163"/>
                </a:cxn>
                <a:cxn ang="0">
                  <a:pos x="837" y="181"/>
                </a:cxn>
                <a:cxn ang="0">
                  <a:pos x="752" y="224"/>
                </a:cxn>
                <a:cxn ang="0">
                  <a:pos x="770" y="161"/>
                </a:cxn>
                <a:cxn ang="0">
                  <a:pos x="943" y="14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299" y="3549"/>
              <a:ext cx="5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0" y="0"/>
                </a:cxn>
                <a:cxn ang="0">
                  <a:pos x="30" y="49"/>
                </a:cxn>
                <a:cxn ang="0">
                  <a:pos x="55" y="49"/>
                </a:cxn>
                <a:cxn ang="0">
                  <a:pos x="50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415" y="3547"/>
              <a:ext cx="74" cy="7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" y="3"/>
                </a:cxn>
                <a:cxn ang="0">
                  <a:pos x="69" y="10"/>
                </a:cxn>
                <a:cxn ang="0">
                  <a:pos x="73" y="21"/>
                </a:cxn>
                <a:cxn ang="0">
                  <a:pos x="72" y="36"/>
                </a:cxn>
                <a:cxn ang="0">
                  <a:pos x="66" y="50"/>
                </a:cxn>
                <a:cxn ang="0">
                  <a:pos x="57" y="61"/>
                </a:cxn>
                <a:cxn ang="0">
                  <a:pos x="44" y="68"/>
                </a:cxn>
                <a:cxn ang="0">
                  <a:pos x="29" y="71"/>
                </a:cxn>
                <a:cxn ang="0">
                  <a:pos x="13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9" y="3"/>
                </a:cxn>
                <a:cxn ang="0">
                  <a:pos x="44" y="0"/>
                </a:cxn>
                <a:cxn ang="0">
                  <a:pos x="32" y="53"/>
                </a:cxn>
                <a:cxn ang="0">
                  <a:pos x="39" y="50"/>
                </a:cxn>
                <a:cxn ang="0">
                  <a:pos x="44" y="36"/>
                </a:cxn>
                <a:cxn ang="0">
                  <a:pos x="45" y="21"/>
                </a:cxn>
                <a:cxn ang="0">
                  <a:pos x="40" y="19"/>
                </a:cxn>
                <a:cxn ang="0">
                  <a:pos x="34" y="21"/>
                </a:cxn>
                <a:cxn ang="0">
                  <a:pos x="29" y="36"/>
                </a:cxn>
                <a:cxn ang="0">
                  <a:pos x="28" y="50"/>
                </a:cxn>
                <a:cxn ang="0">
                  <a:pos x="32" y="53"/>
                </a:cxn>
                <a:cxn ang="0">
                  <a:pos x="44" y="0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546" y="3547"/>
              <a:ext cx="72" cy="72"/>
            </a:xfrm>
            <a:custGeom>
              <a:avLst/>
              <a:gdLst/>
              <a:ahLst/>
              <a:cxnLst>
                <a:cxn ang="0">
                  <a:pos x="68" y="44"/>
                </a:cxn>
                <a:cxn ang="0">
                  <a:pos x="62" y="56"/>
                </a:cxn>
                <a:cxn ang="0">
                  <a:pos x="52" y="64"/>
                </a:cxn>
                <a:cxn ang="0">
                  <a:pos x="41" y="69"/>
                </a:cxn>
                <a:cxn ang="0">
                  <a:pos x="29" y="71"/>
                </a:cxn>
                <a:cxn ang="0">
                  <a:pos x="14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8" y="3"/>
                </a:cxn>
                <a:cxn ang="0">
                  <a:pos x="44" y="0"/>
                </a:cxn>
                <a:cxn ang="0">
                  <a:pos x="56" y="1"/>
                </a:cxn>
                <a:cxn ang="0">
                  <a:pos x="66" y="6"/>
                </a:cxn>
                <a:cxn ang="0">
                  <a:pos x="71" y="14"/>
                </a:cxn>
                <a:cxn ang="0">
                  <a:pos x="71" y="26"/>
                </a:cxn>
                <a:cxn ang="0">
                  <a:pos x="46" y="26"/>
                </a:cxn>
                <a:cxn ang="0">
                  <a:pos x="41" y="19"/>
                </a:cxn>
                <a:cxn ang="0">
                  <a:pos x="34" y="23"/>
                </a:cxn>
                <a:cxn ang="0">
                  <a:pos x="29" y="36"/>
                </a:cxn>
                <a:cxn ang="0">
                  <a:pos x="27" y="48"/>
                </a:cxn>
                <a:cxn ang="0">
                  <a:pos x="33" y="53"/>
                </a:cxn>
                <a:cxn ang="0">
                  <a:pos x="41" y="44"/>
                </a:cxn>
                <a:cxn ang="0">
                  <a:pos x="68" y="44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80" y="3549"/>
              <a:ext cx="87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42" y="0"/>
                </a:cxn>
                <a:cxn ang="0">
                  <a:pos x="35" y="28"/>
                </a:cxn>
                <a:cxn ang="0">
                  <a:pos x="56" y="0"/>
                </a:cxn>
                <a:cxn ang="0">
                  <a:pos x="86" y="0"/>
                </a:cxn>
                <a:cxn ang="0">
                  <a:pos x="60" y="32"/>
                </a:cxn>
                <a:cxn ang="0">
                  <a:pos x="73" y="67"/>
                </a:cxn>
                <a:cxn ang="0">
                  <a:pos x="44" y="67"/>
                </a:cxn>
                <a:cxn ang="0">
                  <a:pos x="34" y="37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818" y="3549"/>
              <a:ext cx="82" cy="68"/>
            </a:xfrm>
            <a:custGeom>
              <a:avLst/>
              <a:gdLst/>
              <a:ahLst/>
              <a:cxnLst>
                <a:cxn ang="0">
                  <a:pos x="44" y="42"/>
                </a:cxn>
                <a:cxn ang="0">
                  <a:pos x="33" y="42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42" y="0"/>
                </a:cxn>
                <a:cxn ang="0">
                  <a:pos x="36" y="23"/>
                </a:cxn>
                <a:cxn ang="0">
                  <a:pos x="49" y="23"/>
                </a:cxn>
                <a:cxn ang="0">
                  <a:pos x="54" y="0"/>
                </a:cxn>
                <a:cxn ang="0">
                  <a:pos x="81" y="0"/>
                </a:cxn>
                <a:cxn ang="0">
                  <a:pos x="68" y="67"/>
                </a:cxn>
                <a:cxn ang="0">
                  <a:pos x="40" y="67"/>
                </a:cxn>
                <a:cxn ang="0">
                  <a:pos x="44" y="42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957" y="3549"/>
              <a:ext cx="6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" y="0"/>
                </a:cxn>
                <a:cxn ang="0">
                  <a:pos x="64" y="18"/>
                </a:cxn>
                <a:cxn ang="0">
                  <a:pos x="37" y="18"/>
                </a:cxn>
                <a:cxn ang="0">
                  <a:pos x="35" y="24"/>
                </a:cxn>
                <a:cxn ang="0">
                  <a:pos x="59" y="24"/>
                </a:cxn>
                <a:cxn ang="0">
                  <a:pos x="56" y="42"/>
                </a:cxn>
                <a:cxn ang="0">
                  <a:pos x="31" y="42"/>
                </a:cxn>
                <a:cxn ang="0">
                  <a:pos x="29" y="49"/>
                </a:cxn>
                <a:cxn ang="0">
                  <a:pos x="57" y="49"/>
                </a:cxn>
                <a:cxn ang="0">
                  <a:pos x="54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085" y="3549"/>
              <a:ext cx="6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5" y="0"/>
                </a:cxn>
                <a:cxn ang="0">
                  <a:pos x="62" y="18"/>
                </a:cxn>
                <a:cxn ang="0">
                  <a:pos x="35" y="18"/>
                </a:cxn>
                <a:cxn ang="0">
                  <a:pos x="35" y="24"/>
                </a:cxn>
                <a:cxn ang="0">
                  <a:pos x="58" y="24"/>
                </a:cxn>
                <a:cxn ang="0">
                  <a:pos x="54" y="42"/>
                </a:cxn>
                <a:cxn ang="0">
                  <a:pos x="30" y="42"/>
                </a:cxn>
                <a:cxn ang="0">
                  <a:pos x="28" y="49"/>
                </a:cxn>
                <a:cxn ang="0">
                  <a:pos x="56" y="49"/>
                </a:cxn>
                <a:cxn ang="0">
                  <a:pos x="5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1213" y="3549"/>
              <a:ext cx="7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63" y="3"/>
                </a:cxn>
                <a:cxn ang="0">
                  <a:pos x="72" y="10"/>
                </a:cxn>
                <a:cxn ang="0">
                  <a:pos x="77" y="21"/>
                </a:cxn>
                <a:cxn ang="0">
                  <a:pos x="75" y="34"/>
                </a:cxn>
                <a:cxn ang="0">
                  <a:pos x="69" y="48"/>
                </a:cxn>
                <a:cxn ang="0">
                  <a:pos x="60" y="58"/>
                </a:cxn>
                <a:cxn ang="0">
                  <a:pos x="48" y="64"/>
                </a:cxn>
                <a:cxn ang="0">
                  <a:pos x="33" y="67"/>
                </a:cxn>
                <a:cxn ang="0">
                  <a:pos x="0" y="67"/>
                </a:cxn>
                <a:cxn ang="0">
                  <a:pos x="14" y="0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42" y="47"/>
                </a:cxn>
                <a:cxn ang="0">
                  <a:pos x="47" y="34"/>
                </a:cxn>
                <a:cxn ang="0">
                  <a:pos x="48" y="20"/>
                </a:cxn>
                <a:cxn ang="0">
                  <a:pos x="40" y="15"/>
                </a:cxn>
                <a:cxn ang="0">
                  <a:pos x="37" y="15"/>
                </a:cxn>
                <a:cxn ang="0">
                  <a:pos x="29" y="51"/>
                </a:cxn>
                <a:cxn ang="0">
                  <a:pos x="14" y="0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405" y="3549"/>
              <a:ext cx="111" cy="68"/>
            </a:xfrm>
            <a:custGeom>
              <a:avLst/>
              <a:gdLst/>
              <a:ahLst/>
              <a:cxnLst>
                <a:cxn ang="0">
                  <a:pos x="81" y="19"/>
                </a:cxn>
                <a:cxn ang="0">
                  <a:pos x="61" y="67"/>
                </a:cxn>
                <a:cxn ang="0">
                  <a:pos x="34" y="67"/>
                </a:cxn>
                <a:cxn ang="0">
                  <a:pos x="36" y="19"/>
                </a:cxn>
                <a:cxn ang="0">
                  <a:pos x="35" y="19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6" y="0"/>
                </a:cxn>
                <a:cxn ang="0">
                  <a:pos x="54" y="0"/>
                </a:cxn>
                <a:cxn ang="0">
                  <a:pos x="53" y="39"/>
                </a:cxn>
                <a:cxn ang="0">
                  <a:pos x="54" y="39"/>
                </a:cxn>
                <a:cxn ang="0">
                  <a:pos x="70" y="0"/>
                </a:cxn>
                <a:cxn ang="0">
                  <a:pos x="110" y="0"/>
                </a:cxn>
                <a:cxn ang="0">
                  <a:pos x="94" y="67"/>
                </a:cxn>
                <a:cxn ang="0">
                  <a:pos x="71" y="67"/>
                </a:cxn>
                <a:cxn ang="0">
                  <a:pos x="81" y="19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1562" y="3549"/>
              <a:ext cx="82" cy="68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73" y="0"/>
                </a:cxn>
                <a:cxn ang="0">
                  <a:pos x="81" y="67"/>
                </a:cxn>
                <a:cxn ang="0">
                  <a:pos x="52" y="67"/>
                </a:cxn>
                <a:cxn ang="0">
                  <a:pos x="51" y="55"/>
                </a:cxn>
                <a:cxn ang="0">
                  <a:pos x="32" y="55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37" y="0"/>
                </a:cxn>
                <a:cxn ang="0">
                  <a:pos x="51" y="39"/>
                </a:cxn>
                <a:cxn ang="0">
                  <a:pos x="51" y="14"/>
                </a:cxn>
                <a:cxn ang="0">
                  <a:pos x="41" y="39"/>
                </a:cxn>
                <a:cxn ang="0">
                  <a:pos x="51" y="39"/>
                </a:cxn>
                <a:cxn ang="0">
                  <a:pos x="37" y="0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1714" y="3549"/>
              <a:ext cx="78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6" y="0"/>
                </a:cxn>
                <a:cxn ang="0">
                  <a:pos x="73" y="4"/>
                </a:cxn>
                <a:cxn ang="0">
                  <a:pos x="77" y="18"/>
                </a:cxn>
                <a:cxn ang="0">
                  <a:pos x="71" y="27"/>
                </a:cxn>
                <a:cxn ang="0">
                  <a:pos x="58" y="34"/>
                </a:cxn>
                <a:cxn ang="0">
                  <a:pos x="69" y="41"/>
                </a:cxn>
                <a:cxn ang="0">
                  <a:pos x="69" y="52"/>
                </a:cxn>
                <a:cxn ang="0">
                  <a:pos x="69" y="67"/>
                </a:cxn>
                <a:cxn ang="0">
                  <a:pos x="41" y="67"/>
                </a:cxn>
                <a:cxn ang="0">
                  <a:pos x="42" y="47"/>
                </a:cxn>
                <a:cxn ang="0">
                  <a:pos x="36" y="42"/>
                </a:cxn>
                <a:cxn ang="0">
                  <a:pos x="33" y="42"/>
                </a:cxn>
                <a:cxn ang="0">
                  <a:pos x="28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38" y="28"/>
                </a:cxn>
                <a:cxn ang="0">
                  <a:pos x="46" y="26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39" y="15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15" y="0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63" y="3549"/>
              <a:ext cx="65" cy="68"/>
            </a:xfrm>
            <a:custGeom>
              <a:avLst/>
              <a:gdLst/>
              <a:ahLst/>
              <a:cxnLst>
                <a:cxn ang="0">
                  <a:pos x="16" y="18"/>
                </a:cxn>
                <a:cxn ang="0">
                  <a:pos x="0" y="18"/>
                </a:cxn>
                <a:cxn ang="0">
                  <a:pos x="4" y="0"/>
                </a:cxn>
                <a:cxn ang="0">
                  <a:pos x="64" y="0"/>
                </a:cxn>
                <a:cxn ang="0">
                  <a:pos x="60" y="18"/>
                </a:cxn>
                <a:cxn ang="0">
                  <a:pos x="43" y="18"/>
                </a:cxn>
                <a:cxn ang="0">
                  <a:pos x="32" y="67"/>
                </a:cxn>
                <a:cxn ang="0">
                  <a:pos x="6" y="67"/>
                </a:cxn>
                <a:cxn ang="0">
                  <a:pos x="16" y="18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1985" y="3549"/>
              <a:ext cx="39" cy="6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0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2" y="0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2086" y="3549"/>
              <a:ext cx="87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8" y="0"/>
                </a:cxn>
                <a:cxn ang="0">
                  <a:pos x="54" y="39"/>
                </a:cxn>
                <a:cxn ang="0">
                  <a:pos x="63" y="0"/>
                </a:cxn>
                <a:cxn ang="0">
                  <a:pos x="86" y="0"/>
                </a:cxn>
                <a:cxn ang="0">
                  <a:pos x="71" y="67"/>
                </a:cxn>
                <a:cxn ang="0">
                  <a:pos x="37" y="67"/>
                </a:cxn>
                <a:cxn ang="0">
                  <a:pos x="32" y="26"/>
                </a:cxn>
                <a:cxn ang="0">
                  <a:pos x="2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</p:grp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5052775" y="4167397"/>
            <a:ext cx="3792538" cy="276999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5052775" y="4448612"/>
            <a:ext cx="3792538" cy="246221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792855" y="4874588"/>
            <a:ext cx="3420788" cy="738664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0" descr="Intro Skunk"/>
          <p:cNvPicPr>
            <a:picLocks noChangeAspect="1" noChangeArrowheads="1"/>
          </p:cNvPicPr>
          <p:nvPr userDrawn="1"/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293855" y="185264"/>
            <a:ext cx="2827202" cy="138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7862" y="203201"/>
            <a:ext cx="1597509" cy="1710235"/>
          </a:xfrm>
          <a:prstGeom prst="rect">
            <a:avLst/>
          </a:prstGeom>
          <a:noFill/>
        </p:spPr>
      </p:pic>
      <p:pic>
        <p:nvPicPr>
          <p:cNvPr id="30" name="Picture 29" descr="MSTC Logo (large PNG format)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40356" y="282087"/>
            <a:ext cx="1492608" cy="13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07592"/>
            <a:ext cx="8224837" cy="1040285"/>
          </a:xfrm>
        </p:spPr>
        <p:txBody>
          <a:bodyPr/>
          <a:lstStyle>
            <a:lvl1pPr>
              <a:defRPr sz="2200">
                <a:effectLst/>
              </a:defRPr>
            </a:lvl1pPr>
            <a:lvl2pPr>
              <a:defRPr sz="2000">
                <a:effectLst/>
              </a:defRPr>
            </a:lvl2pPr>
            <a:lvl3pPr>
              <a:buSzPct val="80000"/>
              <a:defRPr sz="1800">
                <a:effectLst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515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458991"/>
            <a:ext cx="7312025" cy="531812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260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251358"/>
            <a:ext cx="823416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550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16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969963" y="1962150"/>
            <a:ext cx="7204075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1256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 anchor="ctr"/>
          <a:lstStyle>
            <a:lvl1pPr algn="ctr" defTabSz="877888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25800"/>
            <a:ext cx="6400800" cy="365125"/>
          </a:xfrm>
        </p:spPr>
        <p:txBody>
          <a:bodyPr/>
          <a:lstStyle>
            <a:lvl1pPr marL="0" indent="0" algn="ctr">
              <a:buFontTx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27063" y="5473700"/>
            <a:ext cx="3671887" cy="596900"/>
            <a:chOff x="299" y="3352"/>
            <a:chExt cx="2313" cy="376"/>
          </a:xfrm>
        </p:grpSpPr>
        <p:sp>
          <p:nvSpPr>
            <p:cNvPr id="37899" name="Freeform 11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/>
              <a:ahLst/>
              <a:cxnLst>
                <a:cxn ang="0">
                  <a:pos x="943" y="147"/>
                </a:cxn>
                <a:cxn ang="0">
                  <a:pos x="775" y="147"/>
                </a:cxn>
                <a:cxn ang="0">
                  <a:pos x="816" y="0"/>
                </a:cxn>
                <a:cxn ang="0">
                  <a:pos x="672" y="147"/>
                </a:cxn>
                <a:cxn ang="0">
                  <a:pos x="3" y="147"/>
                </a:cxn>
                <a:cxn ang="0">
                  <a:pos x="0" y="148"/>
                </a:cxn>
                <a:cxn ang="0">
                  <a:pos x="3" y="149"/>
                </a:cxn>
                <a:cxn ang="0">
                  <a:pos x="106" y="151"/>
                </a:cxn>
                <a:cxn ang="0">
                  <a:pos x="332" y="153"/>
                </a:cxn>
                <a:cxn ang="0">
                  <a:pos x="660" y="159"/>
                </a:cxn>
                <a:cxn ang="0">
                  <a:pos x="600" y="221"/>
                </a:cxn>
                <a:cxn ang="0">
                  <a:pos x="578" y="245"/>
                </a:cxn>
                <a:cxn ang="0">
                  <a:pos x="580" y="245"/>
                </a:cxn>
                <a:cxn ang="0">
                  <a:pos x="606" y="221"/>
                </a:cxn>
                <a:cxn ang="0">
                  <a:pos x="673" y="160"/>
                </a:cxn>
                <a:cxn ang="0">
                  <a:pos x="756" y="160"/>
                </a:cxn>
                <a:cxn ang="0">
                  <a:pos x="748" y="195"/>
                </a:cxn>
                <a:cxn ang="0">
                  <a:pos x="740" y="230"/>
                </a:cxn>
                <a:cxn ang="0">
                  <a:pos x="567" y="318"/>
                </a:cxn>
                <a:cxn ang="0">
                  <a:pos x="471" y="368"/>
                </a:cxn>
                <a:cxn ang="0">
                  <a:pos x="472" y="369"/>
                </a:cxn>
                <a:cxn ang="0">
                  <a:pos x="563" y="326"/>
                </a:cxn>
                <a:cxn ang="0">
                  <a:pos x="738" y="241"/>
                </a:cxn>
                <a:cxn ang="0">
                  <a:pos x="716" y="336"/>
                </a:cxn>
                <a:cxn ang="0">
                  <a:pos x="708" y="373"/>
                </a:cxn>
                <a:cxn ang="0">
                  <a:pos x="708" y="375"/>
                </a:cxn>
                <a:cxn ang="0">
                  <a:pos x="710" y="374"/>
                </a:cxn>
                <a:cxn ang="0">
                  <a:pos x="721" y="335"/>
                </a:cxn>
                <a:cxn ang="0">
                  <a:pos x="748" y="236"/>
                </a:cxn>
                <a:cxn ang="0">
                  <a:pos x="820" y="203"/>
                </a:cxn>
                <a:cxn ang="0">
                  <a:pos x="883" y="173"/>
                </a:cxn>
                <a:cxn ang="0">
                  <a:pos x="943" y="147"/>
                </a:cxn>
                <a:cxn ang="0">
                  <a:pos x="688" y="147"/>
                </a:cxn>
                <a:cxn ang="0">
                  <a:pos x="752" y="87"/>
                </a:cxn>
                <a:cxn ang="0">
                  <a:pos x="779" y="61"/>
                </a:cxn>
                <a:cxn ang="0">
                  <a:pos x="759" y="147"/>
                </a:cxn>
                <a:cxn ang="0">
                  <a:pos x="688" y="147"/>
                </a:cxn>
                <a:cxn ang="0">
                  <a:pos x="943" y="147"/>
                </a:cxn>
                <a:cxn ang="0">
                  <a:pos x="770" y="161"/>
                </a:cxn>
                <a:cxn ang="0">
                  <a:pos x="871" y="163"/>
                </a:cxn>
                <a:cxn ang="0">
                  <a:pos x="837" y="181"/>
                </a:cxn>
                <a:cxn ang="0">
                  <a:pos x="752" y="224"/>
                </a:cxn>
                <a:cxn ang="0">
                  <a:pos x="770" y="161"/>
                </a:cxn>
                <a:cxn ang="0">
                  <a:pos x="943" y="14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0" name="Freeform 12"/>
            <p:cNvSpPr>
              <a:spLocks/>
            </p:cNvSpPr>
            <p:nvPr/>
          </p:nvSpPr>
          <p:spPr bwMode="black">
            <a:xfrm>
              <a:off x="299" y="3549"/>
              <a:ext cx="5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0" y="0"/>
                </a:cxn>
                <a:cxn ang="0">
                  <a:pos x="30" y="49"/>
                </a:cxn>
                <a:cxn ang="0">
                  <a:pos x="55" y="49"/>
                </a:cxn>
                <a:cxn ang="0">
                  <a:pos x="50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1" name="Freeform 13"/>
            <p:cNvSpPr>
              <a:spLocks/>
            </p:cNvSpPr>
            <p:nvPr/>
          </p:nvSpPr>
          <p:spPr bwMode="black">
            <a:xfrm>
              <a:off x="415" y="3547"/>
              <a:ext cx="74" cy="7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" y="3"/>
                </a:cxn>
                <a:cxn ang="0">
                  <a:pos x="69" y="10"/>
                </a:cxn>
                <a:cxn ang="0">
                  <a:pos x="73" y="21"/>
                </a:cxn>
                <a:cxn ang="0">
                  <a:pos x="72" y="36"/>
                </a:cxn>
                <a:cxn ang="0">
                  <a:pos x="66" y="50"/>
                </a:cxn>
                <a:cxn ang="0">
                  <a:pos x="57" y="61"/>
                </a:cxn>
                <a:cxn ang="0">
                  <a:pos x="44" y="68"/>
                </a:cxn>
                <a:cxn ang="0">
                  <a:pos x="29" y="71"/>
                </a:cxn>
                <a:cxn ang="0">
                  <a:pos x="13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9" y="3"/>
                </a:cxn>
                <a:cxn ang="0">
                  <a:pos x="44" y="0"/>
                </a:cxn>
                <a:cxn ang="0">
                  <a:pos x="32" y="53"/>
                </a:cxn>
                <a:cxn ang="0">
                  <a:pos x="39" y="50"/>
                </a:cxn>
                <a:cxn ang="0">
                  <a:pos x="44" y="36"/>
                </a:cxn>
                <a:cxn ang="0">
                  <a:pos x="45" y="21"/>
                </a:cxn>
                <a:cxn ang="0">
                  <a:pos x="40" y="19"/>
                </a:cxn>
                <a:cxn ang="0">
                  <a:pos x="34" y="21"/>
                </a:cxn>
                <a:cxn ang="0">
                  <a:pos x="29" y="36"/>
                </a:cxn>
                <a:cxn ang="0">
                  <a:pos x="28" y="50"/>
                </a:cxn>
                <a:cxn ang="0">
                  <a:pos x="32" y="53"/>
                </a:cxn>
                <a:cxn ang="0">
                  <a:pos x="44" y="0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2" name="Freeform 14"/>
            <p:cNvSpPr>
              <a:spLocks/>
            </p:cNvSpPr>
            <p:nvPr/>
          </p:nvSpPr>
          <p:spPr bwMode="black">
            <a:xfrm>
              <a:off x="546" y="3547"/>
              <a:ext cx="72" cy="72"/>
            </a:xfrm>
            <a:custGeom>
              <a:avLst/>
              <a:gdLst/>
              <a:ahLst/>
              <a:cxnLst>
                <a:cxn ang="0">
                  <a:pos x="68" y="44"/>
                </a:cxn>
                <a:cxn ang="0">
                  <a:pos x="62" y="56"/>
                </a:cxn>
                <a:cxn ang="0">
                  <a:pos x="52" y="64"/>
                </a:cxn>
                <a:cxn ang="0">
                  <a:pos x="41" y="69"/>
                </a:cxn>
                <a:cxn ang="0">
                  <a:pos x="29" y="71"/>
                </a:cxn>
                <a:cxn ang="0">
                  <a:pos x="14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8" y="3"/>
                </a:cxn>
                <a:cxn ang="0">
                  <a:pos x="44" y="0"/>
                </a:cxn>
                <a:cxn ang="0">
                  <a:pos x="56" y="1"/>
                </a:cxn>
                <a:cxn ang="0">
                  <a:pos x="66" y="6"/>
                </a:cxn>
                <a:cxn ang="0">
                  <a:pos x="71" y="14"/>
                </a:cxn>
                <a:cxn ang="0">
                  <a:pos x="71" y="26"/>
                </a:cxn>
                <a:cxn ang="0">
                  <a:pos x="46" y="26"/>
                </a:cxn>
                <a:cxn ang="0">
                  <a:pos x="41" y="19"/>
                </a:cxn>
                <a:cxn ang="0">
                  <a:pos x="34" y="23"/>
                </a:cxn>
                <a:cxn ang="0">
                  <a:pos x="29" y="36"/>
                </a:cxn>
                <a:cxn ang="0">
                  <a:pos x="27" y="48"/>
                </a:cxn>
                <a:cxn ang="0">
                  <a:pos x="33" y="53"/>
                </a:cxn>
                <a:cxn ang="0">
                  <a:pos x="41" y="44"/>
                </a:cxn>
                <a:cxn ang="0">
                  <a:pos x="68" y="44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3" name="Freeform 15"/>
            <p:cNvSpPr>
              <a:spLocks/>
            </p:cNvSpPr>
            <p:nvPr/>
          </p:nvSpPr>
          <p:spPr bwMode="black">
            <a:xfrm>
              <a:off x="680" y="3549"/>
              <a:ext cx="87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42" y="0"/>
                </a:cxn>
                <a:cxn ang="0">
                  <a:pos x="35" y="28"/>
                </a:cxn>
                <a:cxn ang="0">
                  <a:pos x="56" y="0"/>
                </a:cxn>
                <a:cxn ang="0">
                  <a:pos x="86" y="0"/>
                </a:cxn>
                <a:cxn ang="0">
                  <a:pos x="60" y="32"/>
                </a:cxn>
                <a:cxn ang="0">
                  <a:pos x="73" y="67"/>
                </a:cxn>
                <a:cxn ang="0">
                  <a:pos x="44" y="67"/>
                </a:cxn>
                <a:cxn ang="0">
                  <a:pos x="34" y="37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4" name="Freeform 16"/>
            <p:cNvSpPr>
              <a:spLocks/>
            </p:cNvSpPr>
            <p:nvPr/>
          </p:nvSpPr>
          <p:spPr bwMode="black">
            <a:xfrm>
              <a:off x="818" y="3549"/>
              <a:ext cx="82" cy="68"/>
            </a:xfrm>
            <a:custGeom>
              <a:avLst/>
              <a:gdLst/>
              <a:ahLst/>
              <a:cxnLst>
                <a:cxn ang="0">
                  <a:pos x="44" y="42"/>
                </a:cxn>
                <a:cxn ang="0">
                  <a:pos x="33" y="42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42" y="0"/>
                </a:cxn>
                <a:cxn ang="0">
                  <a:pos x="36" y="23"/>
                </a:cxn>
                <a:cxn ang="0">
                  <a:pos x="49" y="23"/>
                </a:cxn>
                <a:cxn ang="0">
                  <a:pos x="54" y="0"/>
                </a:cxn>
                <a:cxn ang="0">
                  <a:pos x="81" y="0"/>
                </a:cxn>
                <a:cxn ang="0">
                  <a:pos x="68" y="67"/>
                </a:cxn>
                <a:cxn ang="0">
                  <a:pos x="40" y="67"/>
                </a:cxn>
                <a:cxn ang="0">
                  <a:pos x="44" y="42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5" name="Freeform 17"/>
            <p:cNvSpPr>
              <a:spLocks/>
            </p:cNvSpPr>
            <p:nvPr/>
          </p:nvSpPr>
          <p:spPr bwMode="black">
            <a:xfrm>
              <a:off x="957" y="3549"/>
              <a:ext cx="6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" y="0"/>
                </a:cxn>
                <a:cxn ang="0">
                  <a:pos x="64" y="18"/>
                </a:cxn>
                <a:cxn ang="0">
                  <a:pos x="37" y="18"/>
                </a:cxn>
                <a:cxn ang="0">
                  <a:pos x="35" y="24"/>
                </a:cxn>
                <a:cxn ang="0">
                  <a:pos x="59" y="24"/>
                </a:cxn>
                <a:cxn ang="0">
                  <a:pos x="56" y="42"/>
                </a:cxn>
                <a:cxn ang="0">
                  <a:pos x="31" y="42"/>
                </a:cxn>
                <a:cxn ang="0">
                  <a:pos x="29" y="49"/>
                </a:cxn>
                <a:cxn ang="0">
                  <a:pos x="57" y="49"/>
                </a:cxn>
                <a:cxn ang="0">
                  <a:pos x="54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6" name="Freeform 18"/>
            <p:cNvSpPr>
              <a:spLocks/>
            </p:cNvSpPr>
            <p:nvPr/>
          </p:nvSpPr>
          <p:spPr bwMode="black">
            <a:xfrm>
              <a:off x="1085" y="3549"/>
              <a:ext cx="6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5" y="0"/>
                </a:cxn>
                <a:cxn ang="0">
                  <a:pos x="62" y="18"/>
                </a:cxn>
                <a:cxn ang="0">
                  <a:pos x="35" y="18"/>
                </a:cxn>
                <a:cxn ang="0">
                  <a:pos x="35" y="24"/>
                </a:cxn>
                <a:cxn ang="0">
                  <a:pos x="58" y="24"/>
                </a:cxn>
                <a:cxn ang="0">
                  <a:pos x="54" y="42"/>
                </a:cxn>
                <a:cxn ang="0">
                  <a:pos x="30" y="42"/>
                </a:cxn>
                <a:cxn ang="0">
                  <a:pos x="28" y="49"/>
                </a:cxn>
                <a:cxn ang="0">
                  <a:pos x="56" y="49"/>
                </a:cxn>
                <a:cxn ang="0">
                  <a:pos x="5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7" name="Freeform 19"/>
            <p:cNvSpPr>
              <a:spLocks/>
            </p:cNvSpPr>
            <p:nvPr/>
          </p:nvSpPr>
          <p:spPr bwMode="black">
            <a:xfrm>
              <a:off x="1213" y="3549"/>
              <a:ext cx="7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63" y="3"/>
                </a:cxn>
                <a:cxn ang="0">
                  <a:pos x="72" y="10"/>
                </a:cxn>
                <a:cxn ang="0">
                  <a:pos x="77" y="21"/>
                </a:cxn>
                <a:cxn ang="0">
                  <a:pos x="75" y="34"/>
                </a:cxn>
                <a:cxn ang="0">
                  <a:pos x="69" y="48"/>
                </a:cxn>
                <a:cxn ang="0">
                  <a:pos x="60" y="58"/>
                </a:cxn>
                <a:cxn ang="0">
                  <a:pos x="48" y="64"/>
                </a:cxn>
                <a:cxn ang="0">
                  <a:pos x="33" y="67"/>
                </a:cxn>
                <a:cxn ang="0">
                  <a:pos x="0" y="67"/>
                </a:cxn>
                <a:cxn ang="0">
                  <a:pos x="14" y="0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42" y="47"/>
                </a:cxn>
                <a:cxn ang="0">
                  <a:pos x="47" y="34"/>
                </a:cxn>
                <a:cxn ang="0">
                  <a:pos x="48" y="20"/>
                </a:cxn>
                <a:cxn ang="0">
                  <a:pos x="40" y="15"/>
                </a:cxn>
                <a:cxn ang="0">
                  <a:pos x="37" y="15"/>
                </a:cxn>
                <a:cxn ang="0">
                  <a:pos x="29" y="51"/>
                </a:cxn>
                <a:cxn ang="0">
                  <a:pos x="14" y="0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8" name="Freeform 20"/>
            <p:cNvSpPr>
              <a:spLocks/>
            </p:cNvSpPr>
            <p:nvPr/>
          </p:nvSpPr>
          <p:spPr bwMode="black">
            <a:xfrm>
              <a:off x="1405" y="3549"/>
              <a:ext cx="111" cy="68"/>
            </a:xfrm>
            <a:custGeom>
              <a:avLst/>
              <a:gdLst/>
              <a:ahLst/>
              <a:cxnLst>
                <a:cxn ang="0">
                  <a:pos x="81" y="19"/>
                </a:cxn>
                <a:cxn ang="0">
                  <a:pos x="61" y="67"/>
                </a:cxn>
                <a:cxn ang="0">
                  <a:pos x="34" y="67"/>
                </a:cxn>
                <a:cxn ang="0">
                  <a:pos x="36" y="19"/>
                </a:cxn>
                <a:cxn ang="0">
                  <a:pos x="35" y="19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6" y="0"/>
                </a:cxn>
                <a:cxn ang="0">
                  <a:pos x="54" y="0"/>
                </a:cxn>
                <a:cxn ang="0">
                  <a:pos x="53" y="39"/>
                </a:cxn>
                <a:cxn ang="0">
                  <a:pos x="54" y="39"/>
                </a:cxn>
                <a:cxn ang="0">
                  <a:pos x="70" y="0"/>
                </a:cxn>
                <a:cxn ang="0">
                  <a:pos x="110" y="0"/>
                </a:cxn>
                <a:cxn ang="0">
                  <a:pos x="94" y="67"/>
                </a:cxn>
                <a:cxn ang="0">
                  <a:pos x="71" y="67"/>
                </a:cxn>
                <a:cxn ang="0">
                  <a:pos x="81" y="19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09" name="Freeform 21"/>
            <p:cNvSpPr>
              <a:spLocks/>
            </p:cNvSpPr>
            <p:nvPr/>
          </p:nvSpPr>
          <p:spPr bwMode="black">
            <a:xfrm>
              <a:off x="1562" y="3549"/>
              <a:ext cx="82" cy="68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73" y="0"/>
                </a:cxn>
                <a:cxn ang="0">
                  <a:pos x="81" y="67"/>
                </a:cxn>
                <a:cxn ang="0">
                  <a:pos x="52" y="67"/>
                </a:cxn>
                <a:cxn ang="0">
                  <a:pos x="51" y="55"/>
                </a:cxn>
                <a:cxn ang="0">
                  <a:pos x="32" y="55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37" y="0"/>
                </a:cxn>
                <a:cxn ang="0">
                  <a:pos x="51" y="39"/>
                </a:cxn>
                <a:cxn ang="0">
                  <a:pos x="51" y="14"/>
                </a:cxn>
                <a:cxn ang="0">
                  <a:pos x="41" y="39"/>
                </a:cxn>
                <a:cxn ang="0">
                  <a:pos x="51" y="39"/>
                </a:cxn>
                <a:cxn ang="0">
                  <a:pos x="37" y="0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10" name="Freeform 22"/>
            <p:cNvSpPr>
              <a:spLocks/>
            </p:cNvSpPr>
            <p:nvPr/>
          </p:nvSpPr>
          <p:spPr bwMode="black">
            <a:xfrm>
              <a:off x="1714" y="3549"/>
              <a:ext cx="78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6" y="0"/>
                </a:cxn>
                <a:cxn ang="0">
                  <a:pos x="73" y="4"/>
                </a:cxn>
                <a:cxn ang="0">
                  <a:pos x="77" y="18"/>
                </a:cxn>
                <a:cxn ang="0">
                  <a:pos x="71" y="27"/>
                </a:cxn>
                <a:cxn ang="0">
                  <a:pos x="58" y="34"/>
                </a:cxn>
                <a:cxn ang="0">
                  <a:pos x="69" y="41"/>
                </a:cxn>
                <a:cxn ang="0">
                  <a:pos x="69" y="52"/>
                </a:cxn>
                <a:cxn ang="0">
                  <a:pos x="69" y="67"/>
                </a:cxn>
                <a:cxn ang="0">
                  <a:pos x="41" y="67"/>
                </a:cxn>
                <a:cxn ang="0">
                  <a:pos x="42" y="47"/>
                </a:cxn>
                <a:cxn ang="0">
                  <a:pos x="36" y="42"/>
                </a:cxn>
                <a:cxn ang="0">
                  <a:pos x="33" y="42"/>
                </a:cxn>
                <a:cxn ang="0">
                  <a:pos x="28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38" y="28"/>
                </a:cxn>
                <a:cxn ang="0">
                  <a:pos x="46" y="26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39" y="15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15" y="0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11" name="Freeform 23"/>
            <p:cNvSpPr>
              <a:spLocks/>
            </p:cNvSpPr>
            <p:nvPr/>
          </p:nvSpPr>
          <p:spPr bwMode="black">
            <a:xfrm>
              <a:off x="1863" y="3549"/>
              <a:ext cx="65" cy="68"/>
            </a:xfrm>
            <a:custGeom>
              <a:avLst/>
              <a:gdLst/>
              <a:ahLst/>
              <a:cxnLst>
                <a:cxn ang="0">
                  <a:pos x="16" y="18"/>
                </a:cxn>
                <a:cxn ang="0">
                  <a:pos x="0" y="18"/>
                </a:cxn>
                <a:cxn ang="0">
                  <a:pos x="4" y="0"/>
                </a:cxn>
                <a:cxn ang="0">
                  <a:pos x="64" y="0"/>
                </a:cxn>
                <a:cxn ang="0">
                  <a:pos x="60" y="18"/>
                </a:cxn>
                <a:cxn ang="0">
                  <a:pos x="43" y="18"/>
                </a:cxn>
                <a:cxn ang="0">
                  <a:pos x="32" y="67"/>
                </a:cxn>
                <a:cxn ang="0">
                  <a:pos x="6" y="67"/>
                </a:cxn>
                <a:cxn ang="0">
                  <a:pos x="16" y="18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black">
            <a:xfrm>
              <a:off x="1985" y="3549"/>
              <a:ext cx="39" cy="6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0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2" y="0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  <p:sp>
          <p:nvSpPr>
            <p:cNvPr id="37913" name="Freeform 25"/>
            <p:cNvSpPr>
              <a:spLocks/>
            </p:cNvSpPr>
            <p:nvPr/>
          </p:nvSpPr>
          <p:spPr bwMode="black">
            <a:xfrm>
              <a:off x="2086" y="3549"/>
              <a:ext cx="87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8" y="0"/>
                </a:cxn>
                <a:cxn ang="0">
                  <a:pos x="54" y="39"/>
                </a:cxn>
                <a:cxn ang="0">
                  <a:pos x="63" y="0"/>
                </a:cxn>
                <a:cxn ang="0">
                  <a:pos x="86" y="0"/>
                </a:cxn>
                <a:cxn ang="0">
                  <a:pos x="71" y="67"/>
                </a:cxn>
                <a:cxn ang="0">
                  <a:pos x="37" y="67"/>
                </a:cxn>
                <a:cxn ang="0">
                  <a:pos x="32" y="26"/>
                </a:cxn>
                <a:cxn ang="0">
                  <a:pos x="2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0033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AFD00"/>
                </a:solidFill>
                <a:ea typeface="ＭＳ Ｐゴシック" pitchFamily="-112" charset="-128"/>
              </a:endParaRPr>
            </a:p>
          </p:txBody>
        </p:sp>
      </p:grp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3236913" y="6596063"/>
            <a:ext cx="2660650" cy="214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808080"/>
                </a:solidFill>
                <a:ea typeface="ＭＳ Ｐゴシック" pitchFamily="-112" charset="-128"/>
              </a:rPr>
              <a:t>LOCKHEED MARTIN PROPRIETARY INFORMATION</a:t>
            </a:r>
          </a:p>
        </p:txBody>
      </p:sp>
      <p:pic>
        <p:nvPicPr>
          <p:cNvPr id="37919" name="Picture 31" descr="Intro Skunk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666750" y="4618038"/>
            <a:ext cx="2143125" cy="1046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24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6764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0867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5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71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MSTC Logo (small PNG format)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4425"/>
            <a:ext cx="685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35" indent="0" algn="ctr">
              <a:buNone/>
              <a:defRPr/>
            </a:lvl2pPr>
            <a:lvl3pPr marL="913468" indent="0" algn="ctr">
              <a:buNone/>
              <a:defRPr/>
            </a:lvl3pPr>
            <a:lvl4pPr marL="1370201" indent="0" algn="ctr">
              <a:buNone/>
              <a:defRPr/>
            </a:lvl4pPr>
            <a:lvl5pPr marL="1826936" indent="0" algn="ctr">
              <a:buNone/>
              <a:defRPr/>
            </a:lvl5pPr>
            <a:lvl6pPr marL="2283669" indent="0" algn="ctr">
              <a:buNone/>
              <a:defRPr/>
            </a:lvl6pPr>
            <a:lvl7pPr marL="2740403" indent="0" algn="ctr">
              <a:buNone/>
              <a:defRPr/>
            </a:lvl7pPr>
            <a:lvl8pPr marL="3197132" indent="0" algn="ctr">
              <a:buNone/>
              <a:defRPr/>
            </a:lvl8pPr>
            <a:lvl9pPr marL="36538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5088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6598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1003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074738"/>
            <a:ext cx="4184650" cy="561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74738"/>
            <a:ext cx="4184650" cy="561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9900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i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 i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952578A5-F9E0-40BD-B20D-86ABFECF579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 userDrawn="1"/>
        </p:nvSpPr>
        <p:spPr bwMode="auto">
          <a:xfrm flipV="1">
            <a:off x="533400" y="1219200"/>
            <a:ext cx="8077200" cy="74613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667" name="Text Box 11"/>
          <p:cNvSpPr txBox="1">
            <a:spLocks noChangeArrowheads="1"/>
          </p:cNvSpPr>
          <p:nvPr userDrawn="1"/>
        </p:nvSpPr>
        <p:spPr bwMode="auto">
          <a:xfrm>
            <a:off x="990600" y="365125"/>
            <a:ext cx="7637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Air Force Research Laboratory</a:t>
            </a:r>
          </a:p>
        </p:txBody>
      </p:sp>
      <p:pic>
        <p:nvPicPr>
          <p:cNvPr id="70668" name="Picture 12"/>
          <p:cNvPicPr>
            <a:picLocks noChangeAspect="1" noChangeArrowheads="1"/>
          </p:cNvPicPr>
          <p:nvPr userDrawn="1"/>
        </p:nvPicPr>
        <p:blipFill>
          <a:blip r:embed="rId2"/>
          <a:srcRect l="1755" r="-2106" b="-21826"/>
          <a:stretch>
            <a:fillRect/>
          </a:stretch>
        </p:blipFill>
        <p:spPr bwMode="auto">
          <a:xfrm>
            <a:off x="2803525" y="3362325"/>
            <a:ext cx="34544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9" name="Rectangle 13"/>
          <p:cNvSpPr>
            <a:spLocks noChangeArrowheads="1"/>
          </p:cNvSpPr>
          <p:nvPr userDrawn="1"/>
        </p:nvSpPr>
        <p:spPr bwMode="auto">
          <a:xfrm flipV="1">
            <a:off x="533400" y="6096000"/>
            <a:ext cx="8077200" cy="76200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 userDrawn="1"/>
        </p:nvSpPr>
        <p:spPr bwMode="auto">
          <a:xfrm>
            <a:off x="1371600" y="6172200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I n t e g r i t y  -  S e r v i c e  -  E x c e l l e n c e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 userDrawn="1"/>
        </p:nvSpPr>
        <p:spPr bwMode="auto">
          <a:xfrm>
            <a:off x="161925" y="1371600"/>
            <a:ext cx="882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Defending America by Unleashing the Power of Innovative Aerospace Technology</a:t>
            </a:r>
          </a:p>
        </p:txBody>
      </p:sp>
      <p:pic>
        <p:nvPicPr>
          <p:cNvPr id="70672" name="Picture 16" descr="AFRL Shield transparent background 1INcopy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3178175"/>
            <a:ext cx="914400" cy="908050"/>
          </a:xfrm>
          <a:prstGeom prst="rect">
            <a:avLst/>
          </a:prstGeom>
          <a:noFill/>
        </p:spPr>
      </p:pic>
      <p:sp>
        <p:nvSpPr>
          <p:cNvPr id="70673" name="Rectangle 17"/>
          <p:cNvSpPr>
            <a:spLocks noChangeArrowheads="1"/>
          </p:cNvSpPr>
          <p:nvPr userDrawn="1"/>
        </p:nvSpPr>
        <p:spPr bwMode="auto">
          <a:xfrm>
            <a:off x="4343400" y="23622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b="1" i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1637"/>
      </p:ext>
    </p:extLst>
  </p:cSld>
  <p:clrMapOvr>
    <a:masterClrMapping/>
  </p:clrMapOvr>
  <p:transition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660132944"/>
      </p:ext>
    </p:extLst>
  </p:cSld>
  <p:clrMapOvr>
    <a:masterClrMapping/>
  </p:clrMapOvr>
  <p:transition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285476882"/>
      </p:ext>
    </p:extLst>
  </p:cSld>
  <p:clrMapOvr>
    <a:masterClrMapping/>
  </p:clrMapOvr>
  <p:transition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934144310"/>
      </p:ext>
    </p:extLst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340049912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600486232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155412328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990520195"/>
      </p:ext>
    </p:extLst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94668556"/>
      </p:ext>
    </p:extLst>
  </p:cSld>
  <p:clrMapOvr>
    <a:masterClrMapping/>
  </p:clrMapOvr>
  <p:transition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007886602"/>
      </p:ext>
    </p:extLst>
  </p:cSld>
  <p:clrMapOvr>
    <a:masterClrMapping/>
  </p:clrMapOvr>
  <p:transition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52171323"/>
      </p:ext>
    </p:extLst>
  </p:cSld>
  <p:clrMapOvr>
    <a:masterClrMapping/>
  </p:clrMapOvr>
  <p:transition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376970810"/>
      </p:ext>
    </p:extLst>
  </p:cSld>
  <p:clrMapOvr>
    <a:masterClrMapping/>
  </p:clrMapOvr>
  <p:transition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42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9219" y="36212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989867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278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00600" y="3124200"/>
            <a:ext cx="4038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0"/>
              </a:spcBef>
              <a:defRPr/>
            </a:pPr>
            <a:endParaRPr 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81000" y="5027814"/>
            <a:ext cx="4038600" cy="533400"/>
          </a:xfrm>
          <a:prstGeom prst="rect">
            <a:avLst/>
          </a:prstGeom>
        </p:spPr>
        <p:txBody>
          <a:bodyPr anchor="ctr" anchorCtr="0"/>
          <a:lstStyle>
            <a:lvl1pPr algn="r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Date: DD MM YYYY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381000" y="3127629"/>
            <a:ext cx="4038600" cy="1676400"/>
          </a:xfrm>
          <a:prstGeom prst="rect">
            <a:avLst/>
          </a:prstGeom>
        </p:spPr>
        <p:txBody>
          <a:bodyPr anchor="ctr" anchorCtr="0"/>
          <a:lstStyle>
            <a:lvl1pPr algn="r">
              <a:buNone/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Name, Rank, Office Symbol,   Air Force Research Laboratory (each on separate lines)</a:t>
            </a:r>
          </a:p>
          <a:p>
            <a:pPr lvl="0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11645"/>
            <a:ext cx="1325060" cy="12279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048691" y="159394"/>
            <a:ext cx="6559379" cy="1143001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Briefing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00" y="3051429"/>
            <a:ext cx="3962400" cy="2511171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686" y="1328058"/>
            <a:ext cx="8966200" cy="4525963"/>
          </a:xfrm>
          <a:prstGeom prst="rect">
            <a:avLst/>
          </a:prstGeom>
        </p:spPr>
        <p:txBody>
          <a:bodyPr lIns="9144" rIns="9144"/>
          <a:lstStyle>
            <a:lvl1pPr marL="457200" indent="-190500" defTabSz="893763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539750" algn="l"/>
              </a:tabLst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92150" indent="-234950"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9350" indent="-234950"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90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371600"/>
            <a:ext cx="4184650" cy="523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371600"/>
            <a:ext cx="4184650" cy="523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7189" y="0"/>
            <a:ext cx="9144000" cy="68580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686" y="1328058"/>
            <a:ext cx="8966200" cy="4525963"/>
          </a:xfrm>
          <a:prstGeom prst="rect">
            <a:avLst/>
          </a:prstGeom>
        </p:spPr>
        <p:txBody>
          <a:bodyPr lIns="9144" rIns="9144"/>
          <a:lstStyle>
            <a:lvl1pPr marL="457200" indent="-190500" defTabSz="893763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539750" algn="l"/>
              </a:tabLst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92150" indent="-234950"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9350" indent="-234950"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10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391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36810" cy="1066800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08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89" y="152400"/>
            <a:ext cx="9144000" cy="106680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2098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2098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038600" cy="22098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6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48200" y="3886200"/>
            <a:ext cx="4038600" cy="22098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059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89" y="152400"/>
            <a:ext cx="9144000" cy="106680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2757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9" y="152400"/>
            <a:ext cx="9144000" cy="1066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36810" cy="1066800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6122575"/>
            <a:ext cx="1143000" cy="57540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639155"/>
            <a:ext cx="3733800" cy="4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6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4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19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90"/>
            <a:ext cx="6400800" cy="981076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439823"/>
            <a:ext cx="685800" cy="302955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9" y="36214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3" y="0"/>
            <a:ext cx="9885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25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34054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4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2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90"/>
            <a:ext cx="6400800" cy="981076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439823"/>
            <a:ext cx="685800" cy="302955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9" y="36214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3" y="0"/>
            <a:ext cx="9885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790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14439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126" y="0"/>
            <a:ext cx="915874" cy="89896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 userDrawn="1"/>
        </p:nvSpPr>
        <p:spPr>
          <a:xfrm>
            <a:off x="0" y="951597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7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531223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676400"/>
            <a:ext cx="2526466" cy="2704744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0867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19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90"/>
            <a:ext cx="6400800" cy="981076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8126" y="0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51597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439823"/>
            <a:ext cx="685800" cy="302955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9" y="36214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10564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35" indent="0" algn="ctr">
              <a:buNone/>
              <a:defRPr/>
            </a:lvl2pPr>
            <a:lvl3pPr marL="913468" indent="0" algn="ctr">
              <a:buNone/>
              <a:defRPr/>
            </a:lvl3pPr>
            <a:lvl4pPr marL="1370201" indent="0" algn="ctr">
              <a:buNone/>
              <a:defRPr/>
            </a:lvl4pPr>
            <a:lvl5pPr marL="1826936" indent="0" algn="ctr">
              <a:buNone/>
              <a:defRPr/>
            </a:lvl5pPr>
            <a:lvl6pPr marL="2283669" indent="0" algn="ctr">
              <a:buNone/>
              <a:defRPr/>
            </a:lvl6pPr>
            <a:lvl7pPr marL="2740403" indent="0" algn="ctr">
              <a:buNone/>
              <a:defRPr/>
            </a:lvl7pPr>
            <a:lvl8pPr marL="3197132" indent="0" algn="ctr">
              <a:buNone/>
              <a:defRPr/>
            </a:lvl8pPr>
            <a:lvl9pPr marL="36538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62835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1003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074741"/>
            <a:ext cx="4184650" cy="561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74741"/>
            <a:ext cx="4184650" cy="561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4767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2526466" cy="270474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4001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9144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63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 b="1" i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SORCER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10" name="Picture 50" descr="sorcer-dock-c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200" y="45265"/>
            <a:ext cx="89058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71481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6400800" cy="981075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C:\Documents and Settings\RasmusCC\My Documents\MSTC Workspace Improvement Team\Logo\mstc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9219" y="36212"/>
            <a:ext cx="915874" cy="8989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Air Vehicles Directorate Multidisciplinary Sciences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248400"/>
            <a:ext cx="685800" cy="6858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4655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8B65-CC13-4271-9B04-D8E450E96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DCF4-0C01-4C0A-B9A5-96E545E573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1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690C7-168B-4E79-B210-20BE4A13D9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96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075EA-CBDA-A14A-81DB-85225AA6850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B142-08F8-814E-8BF4-F02D821C1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77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BDD2F-4E81-9E43-A71D-AC676BE7C03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AC766-5879-1646-B52C-D6169F4711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58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B7EB1-E170-4273-AC59-AFC96AE32C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1679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1466"/>
            <a:ext cx="64008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AFRL Aerospace Systems Directorate 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259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90"/>
            <a:ext cx="6400800" cy="981076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Ø"/>
              <a:defRPr>
                <a:latin typeface="Arial" pitchFamily="34" charset="0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>
                <a:latin typeface="Arial" pitchFamily="34" charset="0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63472"/>
            <a:ext cx="50292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 userDrawn="1"/>
        </p:nvSpPr>
        <p:spPr bwMode="auto">
          <a:xfrm>
            <a:off x="8077200" y="6439823"/>
            <a:ext cx="685800" cy="302955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9" y="36214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3" y="0"/>
            <a:ext cx="9885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476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 bwMode="auto">
          <a:xfrm>
            <a:off x="8077200" y="6439822"/>
            <a:ext cx="685800" cy="302955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9"/>
            <a:ext cx="7239000" cy="981076"/>
          </a:xfrm>
        </p:spPr>
        <p:txBody>
          <a:bodyPr/>
          <a:lstStyle>
            <a:lvl1pPr>
              <a:defRPr sz="3600"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76" y="1212326"/>
            <a:ext cx="8521700" cy="5257800"/>
          </a:xfrm>
        </p:spPr>
        <p:txBody>
          <a:bodyPr/>
          <a:lstStyle>
            <a:lvl1pPr marL="400050" indent="-400050">
              <a:buClr>
                <a:srgbClr val="003399"/>
              </a:buClr>
              <a:buFont typeface="Wingdings" pitchFamily="2" charset="2"/>
              <a:buChar char="«"/>
              <a:defRPr>
                <a:latin typeface="+mn-lt"/>
                <a:cs typeface="Arial" pitchFamily="34" charset="0"/>
              </a:defRPr>
            </a:lvl1pPr>
            <a:lvl2pPr marL="801688" indent="-344488">
              <a:buClr>
                <a:srgbClr val="FF9900"/>
              </a:buClr>
              <a:buSzPct val="90000"/>
              <a:buFont typeface="Wingdings" pitchFamily="2" charset="2"/>
              <a:buChar char=""/>
              <a:defRPr sz="2800" b="0">
                <a:latin typeface="+mn-lt"/>
                <a:cs typeface="Arial" pitchFamily="34" charset="0"/>
              </a:defRPr>
            </a:lvl2pPr>
            <a:lvl3pPr marL="1201738" indent="-287338">
              <a:buClr>
                <a:srgbClr val="003399"/>
              </a:buClr>
              <a:buSzPct val="90000"/>
              <a:buFont typeface="Wingdings" pitchFamily="2" charset="2"/>
              <a:buChar char=""/>
              <a:defRPr b="0" i="1">
                <a:latin typeface="+mn-lt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b="0">
                <a:latin typeface="+mn-lt"/>
                <a:cs typeface="Arial" pitchFamily="34" charset="0"/>
              </a:defRPr>
            </a:lvl4pPr>
            <a:lvl5pPr>
              <a:defRPr b="0" i="1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9D16B245-3503-4353-8181-0A4B458989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2315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6847"/>
      </p:ext>
    </p:extLst>
  </p:cSld>
  <p:clrMapOvr>
    <a:masterClrMapping/>
  </p:clrMapOvr>
  <p:transition>
    <p:cut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1429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EB34EEA3-5583-4A0B-A456-867603303B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7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8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9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99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107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0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7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0"/>
            <a:ext cx="7086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F6C6-83BC-4627-B142-4F2AC0833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976313"/>
            <a:ext cx="9144000" cy="173734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3168"/>
            <a:ext cx="685800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Arial" charset="0"/>
              </a:rPr>
              <a:t>Multidisciplinary Science &amp; Technology Center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9" name="Picture 3" descr="AFRL Shield transparent background 1IN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265" y="36212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STC Logo (large PNG format)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17400" y="28800"/>
            <a:ext cx="990600" cy="9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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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458991"/>
            <a:ext cx="7312025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304925"/>
            <a:ext cx="8234361" cy="1040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0" name="Freeform 6"/>
          <p:cNvSpPr>
            <a:spLocks noChangeAspect="1"/>
          </p:cNvSpPr>
          <p:nvPr/>
        </p:nvSpPr>
        <p:spPr bwMode="black">
          <a:xfrm>
            <a:off x="7083743" y="220664"/>
            <a:ext cx="1600200" cy="575743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rgbClr val="003399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69163" y="6599238"/>
            <a:ext cx="1412875" cy="211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8900" tIns="44450" rIns="88900" bIns="44450">
            <a:spAutoFit/>
          </a:bodyPr>
          <a:lstStyle/>
          <a:p>
            <a:pPr algn="r" defTabSz="887413" eaLnBrk="0" fontAlgn="base" hangingPunct="0">
              <a:spcBef>
                <a:spcPct val="50000"/>
              </a:spcBef>
              <a:spcAft>
                <a:spcPct val="0"/>
              </a:spcAft>
            </a:pPr>
            <a:fld id="{0A9B9938-D07C-4868-9224-FCB3BBCD6C44}" type="slidenum">
              <a:rPr lang="en-US" sz="800">
                <a:solidFill>
                  <a:srgbClr val="000000"/>
                </a:solidFill>
                <a:ea typeface="ＭＳ Ｐゴシック" pitchFamily="-112" charset="-128"/>
              </a:rPr>
              <a:pPr algn="r" defTabSz="8874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pic>
        <p:nvPicPr>
          <p:cNvPr id="8" name="Picture 7" descr="Intro Skunk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0" y="6169025"/>
            <a:ext cx="1412526" cy="6889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008922" y="6314830"/>
            <a:ext cx="318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12" charset="-128"/>
              </a:rPr>
              <a:t>Data subject to restrictions on cover and notice page.</a:t>
            </a:r>
          </a:p>
        </p:txBody>
      </p:sp>
    </p:spTree>
    <p:extLst>
      <p:ext uri="{BB962C8B-B14F-4D97-AF65-F5344CB8AC3E}">
        <p14:creationId xmlns:p14="http://schemas.microsoft.com/office/powerpoint/2010/main" val="6626169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xStyles>
    <p:titleStyle>
      <a:lvl1pPr algn="l" defTabSz="88741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/>
          <a:latin typeface="+mj-lt"/>
          <a:ea typeface="ＭＳ Ｐゴシック" pitchFamily="-112" charset="-128"/>
          <a:cs typeface="ＭＳ Ｐゴシック" pitchFamily="-112" charset="-128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200" b="1">
          <a:solidFill>
            <a:schemeClr val="bg2"/>
          </a:solidFill>
          <a:effectLst/>
          <a:latin typeface="+mn-lt"/>
          <a:ea typeface="ＭＳ Ｐゴシック" pitchFamily="-112" charset="-128"/>
          <a:cs typeface="ＭＳ Ｐゴシック" pitchFamily="-112" charset="-128"/>
        </a:defRPr>
      </a:lvl1pPr>
      <a:lvl2pPr marL="615950" indent="-279400" algn="l" defTabSz="887413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bg2"/>
          </a:solidFill>
          <a:effectLst/>
          <a:latin typeface="+mn-lt"/>
          <a:ea typeface="ＭＳ Ｐゴシック" pitchFamily="-112" charset="-128"/>
        </a:defRPr>
      </a:lvl2pPr>
      <a:lvl3pPr marL="998538" indent="-268288" algn="l" defTabSz="887413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1800" b="1">
          <a:solidFill>
            <a:schemeClr val="bg2"/>
          </a:solidFill>
          <a:effectLst/>
          <a:latin typeface="+mn-lt"/>
          <a:ea typeface="ＭＳ Ｐゴシック" pitchFamily="-112" charset="-128"/>
        </a:defRPr>
      </a:lvl3pPr>
      <a:lvl4pPr marL="1550988" indent="-222250" algn="l" defTabSz="887413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effectLst/>
          <a:latin typeface="+mn-lt"/>
          <a:ea typeface="ＭＳ Ｐゴシック" pitchFamily="-112" charset="-128"/>
        </a:defRPr>
      </a:lvl4pPr>
      <a:lvl5pPr marL="19939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effectLst/>
          <a:latin typeface="+mn-lt"/>
          <a:ea typeface="ＭＳ Ｐゴシック" pitchFamily="-112" charset="-128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9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7" r:id="rId2"/>
    <p:sldLayoutId id="2147483838" r:id="rId3"/>
    <p:sldLayoutId id="2147483839" r:id="rId4"/>
    <p:sldLayoutId id="214748384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/>
            </a:lvl1pPr>
          </a:lstStyle>
          <a:p>
            <a:pPr algn="ctr" fontAlgn="base"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For Official Use Only</a:t>
            </a:r>
          </a:p>
        </p:txBody>
      </p:sp>
      <p:pic>
        <p:nvPicPr>
          <p:cNvPr id="1031" name="Picture 7" descr="AFRL Shield transparent background 1IN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62925" y="44450"/>
            <a:ext cx="88265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hrmblue_std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74" t="2374" r="16393" b="21271"/>
          <a:stretch>
            <a:fillRect/>
          </a:stretch>
        </p:blipFill>
        <p:spPr bwMode="auto">
          <a:xfrm>
            <a:off x="23813" y="0"/>
            <a:ext cx="1092200" cy="969963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976313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ransition>
    <p:cut/>
  </p:transition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3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 userDrawn="1"/>
        </p:nvSpPr>
        <p:spPr>
          <a:xfrm>
            <a:off x="8686800" y="6657945"/>
            <a:ext cx="53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700" b="1" kern="120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FFBCD4-CDE3-43D6-962B-98D857783DA4}" type="slidenum">
              <a:rPr sz="900" b="0">
                <a:solidFill>
                  <a:srgbClr val="1B587C">
                    <a:lumMod val="20000"/>
                    <a:lumOff val="80000"/>
                  </a:srgbClr>
                </a:solidFill>
              </a:rPr>
              <a:pPr algn="r"/>
              <a:t>‹#›</a:t>
            </a:fld>
            <a:endParaRPr sz="900" b="0" dirty="0">
              <a:solidFill>
                <a:srgbClr val="1B587C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4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5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5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7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"/>
            <a:ext cx="7162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pic>
        <p:nvPicPr>
          <p:cNvPr id="12291" name="Picture 4" descr="AFRL Shield transparent background 1IN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400" y="19050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914400" y="1219200"/>
            <a:ext cx="746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i="1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952500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229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371600"/>
            <a:ext cx="85217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295" name="Picture 8" descr="chrmblue_std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74" t="2374" r="12500" b="21271"/>
          <a:stretch>
            <a:fillRect/>
          </a:stretch>
        </p:blipFill>
        <p:spPr bwMode="auto">
          <a:xfrm>
            <a:off x="14288" y="-23813"/>
            <a:ext cx="1189037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ransition>
    <p:zoom/>
  </p:transition>
  <p:txStyles>
    <p:titleStyle>
      <a:lvl1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+mj-lt"/>
          <a:ea typeface="+mj-ea"/>
          <a:cs typeface="+mj-cs"/>
        </a:defRPr>
      </a:lvl1pPr>
      <a:lvl2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2pPr>
      <a:lvl3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3pPr>
      <a:lvl4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4pPr>
      <a:lvl5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5pPr>
      <a:lvl6pPr marL="4572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6pPr>
      <a:lvl7pPr marL="9144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7pPr>
      <a:lvl8pPr marL="13716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8pPr>
      <a:lvl9pPr marL="18288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9pPr>
    </p:titleStyle>
    <p:bodyStyle>
      <a:lvl1pPr marL="360363" indent="-36036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4700" indent="-300038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000" b="1">
          <a:solidFill>
            <a:schemeClr val="tx1"/>
          </a:solidFill>
          <a:latin typeface="+mn-lt"/>
        </a:defRPr>
      </a:lvl2pPr>
      <a:lvl3pPr marL="1128713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3pPr>
      <a:lvl4pPr marL="1482725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000" b="1">
          <a:solidFill>
            <a:schemeClr val="tx1"/>
          </a:solidFill>
          <a:latin typeface="+mn-lt"/>
        </a:defRPr>
      </a:lvl4pPr>
      <a:lvl5pPr marL="1836738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5pPr>
      <a:lvl6pPr marL="22939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6pPr>
      <a:lvl7pPr marL="27511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7pPr>
      <a:lvl8pPr marL="32083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8pPr>
      <a:lvl9pPr marL="36655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6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Text Box 2"/>
          <p:cNvSpPr txBox="1">
            <a:spLocks noChangeArrowheads="1"/>
          </p:cNvSpPr>
          <p:nvPr/>
        </p:nvSpPr>
        <p:spPr bwMode="auto">
          <a:xfrm>
            <a:off x="292100" y="6559736"/>
            <a:ext cx="655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 b="1" i="1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1755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4290"/>
            <a:ext cx="716280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1755141" name="Rectangle 5"/>
          <p:cNvSpPr>
            <a:spLocks noChangeArrowheads="1"/>
          </p:cNvSpPr>
          <p:nvPr/>
        </p:nvSpPr>
        <p:spPr bwMode="auto">
          <a:xfrm>
            <a:off x="4555835" y="1249590"/>
            <a:ext cx="184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2" name="Rectangle 6"/>
          <p:cNvSpPr>
            <a:spLocks noChangeArrowheads="1"/>
          </p:cNvSpPr>
          <p:nvPr/>
        </p:nvSpPr>
        <p:spPr bwMode="auto">
          <a:xfrm>
            <a:off x="4479635" y="1249590"/>
            <a:ext cx="184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213033"/>
            <a:ext cx="85217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801688" lvl="1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0000"/>
              <a:buFont typeface="Wingdings" pitchFamily="2" charset="2"/>
              <a:buChar char=""/>
            </a:pPr>
            <a:r>
              <a:rPr lang="en-US" dirty="0"/>
              <a:t>Second level</a:t>
            </a:r>
          </a:p>
          <a:p>
            <a:pPr marL="1201738" lvl="2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90000"/>
              <a:buFont typeface="Wingdings" pitchFamily="2" charset="2"/>
              <a:buChar char="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10400" y="65028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fld id="{ABC069BD-4828-40C3-A792-E560703F6869}" type="slidenum">
              <a:rPr lang="en-US" b="1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00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pitchFamily="2" charset="2"/>
        <a:buChar char="Ø"/>
        <a:defRPr lang="en-US" sz="3200" b="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2400" b="1" dirty="0" smtClean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Text Box 2"/>
          <p:cNvSpPr txBox="1">
            <a:spLocks noChangeArrowheads="1"/>
          </p:cNvSpPr>
          <p:nvPr/>
        </p:nvSpPr>
        <p:spPr bwMode="auto">
          <a:xfrm>
            <a:off x="292100" y="6559551"/>
            <a:ext cx="655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000" b="1" i="1">
              <a:solidFill>
                <a:srgbClr val="000000"/>
              </a:solidFill>
              <a:latin typeface="Century Schoolbook" pitchFamily="18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4289"/>
            <a:ext cx="716280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755141" name="Rectangle 5"/>
          <p:cNvSpPr>
            <a:spLocks noChangeArrowheads="1"/>
          </p:cNvSpPr>
          <p:nvPr/>
        </p:nvSpPr>
        <p:spPr bwMode="auto">
          <a:xfrm>
            <a:off x="4555835" y="1249590"/>
            <a:ext cx="184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55142" name="Rectangle 6"/>
          <p:cNvSpPr>
            <a:spLocks noChangeArrowheads="1"/>
          </p:cNvSpPr>
          <p:nvPr/>
        </p:nvSpPr>
        <p:spPr bwMode="auto">
          <a:xfrm>
            <a:off x="4479635" y="1249590"/>
            <a:ext cx="184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212851"/>
            <a:ext cx="85217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10400" y="65024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20000"/>
              </a:spcBef>
              <a:defRPr sz="1000" b="1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CADE0EB-069E-45C2-BEA8-D31B6E30412D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10" descr="AFRL Shield transparent background 1INcopy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1" y="0"/>
            <a:ext cx="988541" cy="91440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976313"/>
            <a:ext cx="9144000" cy="137160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990805"/>
            <a:ext cx="3218830" cy="1354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>
                <a:solidFill>
                  <a:srgbClr val="FFFFFF"/>
                </a:solidFill>
                <a:latin typeface="Arial" charset="0"/>
                <a:cs typeface="Arial" pitchFamily="34" charset="0"/>
              </a:rPr>
              <a:t>Multidisciplinary Sciences &amp; Technology Center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0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mbri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pitchFamily="2" charset="2"/>
        <a:buChar char="«"/>
        <a:defRPr lang="en-US" sz="3200" b="1" dirty="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dirty="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2400" b="1" dirty="0">
          <a:solidFill>
            <a:schemeClr val="tx1"/>
          </a:solidFill>
          <a:latin typeface="Cambria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6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Text Box 2"/>
          <p:cNvSpPr txBox="1">
            <a:spLocks noChangeArrowheads="1"/>
          </p:cNvSpPr>
          <p:nvPr/>
        </p:nvSpPr>
        <p:spPr bwMode="auto">
          <a:xfrm>
            <a:off x="292100" y="6559732"/>
            <a:ext cx="655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 b="1" i="1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1755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4288"/>
            <a:ext cx="71628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1755141" name="Rectangle 5"/>
          <p:cNvSpPr>
            <a:spLocks noChangeArrowheads="1"/>
          </p:cNvSpPr>
          <p:nvPr/>
        </p:nvSpPr>
        <p:spPr bwMode="auto">
          <a:xfrm>
            <a:off x="914400" y="1243013"/>
            <a:ext cx="746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2" name="Rectangle 6"/>
          <p:cNvSpPr>
            <a:spLocks noChangeArrowheads="1"/>
          </p:cNvSpPr>
          <p:nvPr/>
        </p:nvSpPr>
        <p:spPr bwMode="auto">
          <a:xfrm>
            <a:off x="762000" y="1243013"/>
            <a:ext cx="762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213033"/>
            <a:ext cx="852170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801688" lvl="1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0000"/>
              <a:buFont typeface="Wingdings" pitchFamily="2" charset="2"/>
              <a:buChar char=""/>
            </a:pPr>
            <a:r>
              <a:rPr lang="en-US" dirty="0"/>
              <a:t>Second level</a:t>
            </a:r>
          </a:p>
          <a:p>
            <a:pPr marL="1201738" lvl="2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90000"/>
              <a:buFont typeface="Wingdings" pitchFamily="2" charset="2"/>
              <a:buChar char="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10400" y="65028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fld id="{ABC069BD-4828-40C3-A792-E560703F6869}" type="slidenum">
              <a:rPr lang="en-US" b="1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pitchFamily="2" charset="2"/>
        <a:buChar char="«"/>
        <a:defRPr lang="en-US" sz="3200" b="1" dirty="0" smtClean="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dirty="0" smtClean="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2400" b="1" dirty="0" smtClean="0">
          <a:solidFill>
            <a:schemeClr val="tx1"/>
          </a:solidFill>
          <a:latin typeface="Cambria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3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"/>
            <a:ext cx="7162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pic>
        <p:nvPicPr>
          <p:cNvPr id="8196" name="Picture 4" descr="AFRL Shield transparent background 1IN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19050"/>
            <a:ext cx="904875" cy="898525"/>
          </a:xfrm>
          <a:prstGeom prst="rect">
            <a:avLst/>
          </a:prstGeom>
          <a:noFill/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914400" y="1219200"/>
            <a:ext cx="746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i="1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952500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371600"/>
            <a:ext cx="85217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200" name="Picture 8" descr="chrmblue_st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74" t="2374" r="12500" b="21271"/>
          <a:stretch>
            <a:fillRect/>
          </a:stretch>
        </p:blipFill>
        <p:spPr bwMode="auto">
          <a:xfrm>
            <a:off x="14288" y="-23813"/>
            <a:ext cx="1189037" cy="9699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zoom/>
  </p:transition>
  <p:txStyles>
    <p:titleStyle>
      <a:lvl1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+mj-lt"/>
          <a:ea typeface="+mj-ea"/>
          <a:cs typeface="+mj-cs"/>
        </a:defRPr>
      </a:lvl1pPr>
      <a:lvl2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2pPr>
      <a:lvl3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3pPr>
      <a:lvl4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4pPr>
      <a:lvl5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5pPr>
      <a:lvl6pPr marL="4572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6pPr>
      <a:lvl7pPr marL="9144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7pPr>
      <a:lvl8pPr marL="13716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8pPr>
      <a:lvl9pPr marL="18288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9pPr>
    </p:titleStyle>
    <p:bodyStyle>
      <a:lvl1pPr marL="360363" indent="-36036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4700" indent="-300038" algn="l" defTabSz="960438" rtl="0" fontAlgn="base">
        <a:spcBef>
          <a:spcPct val="50000"/>
        </a:spcBef>
        <a:spcAft>
          <a:spcPct val="0"/>
        </a:spcAft>
        <a:buSzPct val="125000"/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1128713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482725" indent="-239713" algn="l" defTabSz="960438" rtl="0" fontAlgn="base">
        <a:spcBef>
          <a:spcPct val="50000"/>
        </a:spcBef>
        <a:spcAft>
          <a:spcPct val="0"/>
        </a:spcAft>
        <a:buSzPct val="125000"/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8367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2939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7511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2083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6655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7" name="Rectangle 7"/>
          <p:cNvSpPr>
            <a:spLocks noChangeArrowheads="1"/>
          </p:cNvSpPr>
          <p:nvPr userDrawn="1"/>
        </p:nvSpPr>
        <p:spPr bwMode="auto">
          <a:xfrm>
            <a:off x="0" y="4751388"/>
            <a:ext cx="9144000" cy="1970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263" y="1165225"/>
            <a:ext cx="769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EE48CF-F4C4-4842-B2B3-A77FF52769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949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9pPr>
    </p:titleStyle>
    <p:bodyStyle>
      <a:lvl1pPr marL="461963" indent="-461963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862013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ＭＳ Ｐゴシック" charset="-128"/>
        </a:defRPr>
      </a:lvl2pPr>
      <a:lvl3pPr marL="12049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Text Box 2"/>
          <p:cNvSpPr txBox="1">
            <a:spLocks noChangeArrowheads="1"/>
          </p:cNvSpPr>
          <p:nvPr/>
        </p:nvSpPr>
        <p:spPr bwMode="auto">
          <a:xfrm>
            <a:off x="292100" y="6559732"/>
            <a:ext cx="655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 b="1" i="1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1755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4288"/>
            <a:ext cx="71628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1755141" name="Rectangle 5"/>
          <p:cNvSpPr>
            <a:spLocks noChangeArrowheads="1"/>
          </p:cNvSpPr>
          <p:nvPr/>
        </p:nvSpPr>
        <p:spPr bwMode="auto">
          <a:xfrm>
            <a:off x="914400" y="1243013"/>
            <a:ext cx="746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2" name="Rectangle 6"/>
          <p:cNvSpPr>
            <a:spLocks noChangeArrowheads="1"/>
          </p:cNvSpPr>
          <p:nvPr/>
        </p:nvSpPr>
        <p:spPr bwMode="auto">
          <a:xfrm>
            <a:off x="762000" y="1243013"/>
            <a:ext cx="762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51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213033"/>
            <a:ext cx="852170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801688" lvl="1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0000"/>
              <a:buFont typeface="Wingdings" pitchFamily="2" charset="2"/>
              <a:buChar char=""/>
            </a:pPr>
            <a:r>
              <a:rPr lang="en-US" dirty="0"/>
              <a:t>Second level</a:t>
            </a:r>
          </a:p>
          <a:p>
            <a:pPr marL="1201738" lvl="2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90000"/>
              <a:buFont typeface="Wingdings" pitchFamily="2" charset="2"/>
              <a:buChar char="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10400" y="65028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fld id="{ABC069BD-4828-40C3-A792-E560703F6869}" type="slidenum">
              <a:rPr lang="en-US" b="1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6" r:id="rId2"/>
    <p:sldLayoutId id="2147483797" r:id="rId3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charset="0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pitchFamily="2" charset="2"/>
        <a:buChar char="«"/>
        <a:defRPr lang="en-US" sz="3200" b="1" dirty="0" smtClean="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dirty="0" smtClean="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2400" b="1" dirty="0" smtClean="0">
          <a:solidFill>
            <a:schemeClr val="tx1"/>
          </a:solidFill>
          <a:latin typeface="Cambria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79E-482E-4DA5-9A5E-7E941A366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13D7-46F1-4BD9-ACDA-66747AC315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0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0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4.jpe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3.png"/><Relationship Id="rId11" Type="http://schemas.openxmlformats.org/officeDocument/2006/relationships/image" Target="../media/image99.wmf"/><Relationship Id="rId5" Type="http://schemas.openxmlformats.org/officeDocument/2006/relationships/image" Target="../media/image102.png"/><Relationship Id="rId15" Type="http://schemas.openxmlformats.org/officeDocument/2006/relationships/image" Target="../media/image108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0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jpeg"/><Relationship Id="rId7" Type="http://schemas.openxmlformats.org/officeDocument/2006/relationships/image" Target="../media/image113.emf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wmf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jpe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openxmlformats.org/officeDocument/2006/relationships/image" Target="../media/image146.jpeg"/><Relationship Id="rId10" Type="http://schemas.openxmlformats.org/officeDocument/2006/relationships/image" Target="../media/image151.wmf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Relationship Id="rId14" Type="http://schemas.openxmlformats.org/officeDocument/2006/relationships/image" Target="../media/image15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2.png"/><Relationship Id="rId18" Type="http://schemas.microsoft.com/office/2007/relationships/hdphoto" Target="../media/hdphoto8.wdp"/><Relationship Id="rId3" Type="http://schemas.openxmlformats.org/officeDocument/2006/relationships/image" Target="../media/image157.png"/><Relationship Id="rId21" Type="http://schemas.openxmlformats.org/officeDocument/2006/relationships/image" Target="../media/image166.png"/><Relationship Id="rId7" Type="http://schemas.openxmlformats.org/officeDocument/2006/relationships/image" Target="../media/image159.png"/><Relationship Id="rId12" Type="http://schemas.microsoft.com/office/2007/relationships/hdphoto" Target="../media/hdphoto5.wdp"/><Relationship Id="rId17" Type="http://schemas.openxmlformats.org/officeDocument/2006/relationships/image" Target="../media/image164.png"/><Relationship Id="rId25" Type="http://schemas.openxmlformats.org/officeDocument/2006/relationships/image" Target="../media/image13.png"/><Relationship Id="rId2" Type="http://schemas.openxmlformats.org/officeDocument/2006/relationships/image" Target="../media/image15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161.png"/><Relationship Id="rId24" Type="http://schemas.microsoft.com/office/2007/relationships/hdphoto" Target="../media/hdphoto11.wdp"/><Relationship Id="rId5" Type="http://schemas.openxmlformats.org/officeDocument/2006/relationships/image" Target="../media/image158.png"/><Relationship Id="rId15" Type="http://schemas.openxmlformats.org/officeDocument/2006/relationships/image" Target="../media/image163.png"/><Relationship Id="rId23" Type="http://schemas.openxmlformats.org/officeDocument/2006/relationships/image" Target="../media/image167.png"/><Relationship Id="rId10" Type="http://schemas.microsoft.com/office/2007/relationships/hdphoto" Target="../media/hdphoto4.wdp"/><Relationship Id="rId19" Type="http://schemas.openxmlformats.org/officeDocument/2006/relationships/image" Target="../media/image165.png"/><Relationship Id="rId4" Type="http://schemas.microsoft.com/office/2007/relationships/hdphoto" Target="../media/hdphoto1.wdp"/><Relationship Id="rId9" Type="http://schemas.openxmlformats.org/officeDocument/2006/relationships/image" Target="../media/image160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69.png"/><Relationship Id="rId7" Type="http://schemas.openxmlformats.org/officeDocument/2006/relationships/image" Target="../media/image153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4.png"/><Relationship Id="rId5" Type="http://schemas.openxmlformats.org/officeDocument/2006/relationships/image" Target="../media/image170.png"/><Relationship Id="rId10" Type="http://schemas.openxmlformats.org/officeDocument/2006/relationships/image" Target="../media/image147.jpeg"/><Relationship Id="rId4" Type="http://schemas.openxmlformats.org/officeDocument/2006/relationships/image" Target="../media/image98.png"/><Relationship Id="rId9" Type="http://schemas.openxmlformats.org/officeDocument/2006/relationships/image" Target="../media/image17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wmf"/><Relationship Id="rId18" Type="http://schemas.openxmlformats.org/officeDocument/2006/relationships/image" Target="../media/image49.jpeg"/><Relationship Id="rId26" Type="http://schemas.openxmlformats.org/officeDocument/2006/relationships/image" Target="../media/image57.png"/><Relationship Id="rId3" Type="http://schemas.openxmlformats.org/officeDocument/2006/relationships/image" Target="../media/image36.jpe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jpeg"/><Relationship Id="rId33" Type="http://schemas.openxmlformats.org/officeDocument/2006/relationships/image" Target="../media/image64.jpeg"/><Relationship Id="rId38" Type="http://schemas.openxmlformats.org/officeDocument/2006/relationships/image" Target="../media/image31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47.wmf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94.png"/><Relationship Id="rId5" Type="http://schemas.openxmlformats.org/officeDocument/2006/relationships/image" Target="../media/image38.wmf"/><Relationship Id="rId15" Type="http://schemas.openxmlformats.org/officeDocument/2006/relationships/image" Target="../media/image46.wmf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gif"/><Relationship Id="rId10" Type="http://schemas.openxmlformats.org/officeDocument/2006/relationships/image" Target="../media/image35.png"/><Relationship Id="rId19" Type="http://schemas.openxmlformats.org/officeDocument/2006/relationships/image" Target="../media/image50.png"/><Relationship Id="rId31" Type="http://schemas.openxmlformats.org/officeDocument/2006/relationships/image" Target="../media/image62.e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5.wmf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tif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9.jpeg"/><Relationship Id="rId11" Type="http://schemas.openxmlformats.org/officeDocument/2006/relationships/image" Target="../media/image48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emf"/><Relationship Id="rId1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4.jpeg"/><Relationship Id="rId3" Type="http://schemas.openxmlformats.org/officeDocument/2006/relationships/image" Target="../media/image90.jpeg"/><Relationship Id="rId7" Type="http://schemas.openxmlformats.org/officeDocument/2006/relationships/image" Target="../media/image93.png"/><Relationship Id="rId12" Type="http://schemas.openxmlformats.org/officeDocument/2006/relationships/image" Target="../media/image9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jpe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5" Type="http://schemas.openxmlformats.org/officeDocument/2006/relationships/image" Target="../media/image97.png"/><Relationship Id="rId10" Type="http://schemas.openxmlformats.org/officeDocument/2006/relationships/image" Target="../media/image82.emf"/><Relationship Id="rId4" Type="http://schemas.openxmlformats.org/officeDocument/2006/relationships/image" Target="../media/image71.jpeg"/><Relationship Id="rId9" Type="http://schemas.openxmlformats.org/officeDocument/2006/relationships/image" Target="../media/image94.emf"/><Relationship Id="rId1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5692765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Ray Kolonay  PhD</a:t>
            </a:r>
          </a:p>
          <a:p>
            <a:r>
              <a:rPr lang="en-US" sz="1400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Director – Multidisciplinary Science &amp; Technology Center</a:t>
            </a:r>
          </a:p>
          <a:p>
            <a:r>
              <a:rPr lang="en-US" sz="1400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US Air Force Research 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5" y="4572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Physics-Based Distributed Collaborative Design for Aerospace Vehicle Development and Technology Assessment</a:t>
            </a:r>
          </a:p>
        </p:txBody>
      </p:sp>
      <p:pic>
        <p:nvPicPr>
          <p:cNvPr id="4" name="Picture 11" descr="MSTC Logo (small PNG format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10238"/>
            <a:ext cx="990600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2992755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Phoenix Integration</a:t>
            </a:r>
          </a:p>
          <a:p>
            <a:pPr algn="ctr"/>
            <a:r>
              <a:rPr lang="en-US" sz="2800" b="1" dirty="0"/>
              <a:t>2018 International Users’ Conference</a:t>
            </a:r>
            <a:br>
              <a:rPr lang="en-US" sz="2800" b="1" dirty="0"/>
            </a:br>
            <a:r>
              <a:rPr lang="en-US" sz="2800" b="1" dirty="0"/>
              <a:t>April 17-19, 2018</a:t>
            </a:r>
            <a:endParaRPr lang="en-US" sz="2800" b="1" i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/>
          <a:srcRect l="11821"/>
          <a:stretch/>
        </p:blipFill>
        <p:spPr>
          <a:xfrm>
            <a:off x="7866778" y="1122362"/>
            <a:ext cx="1233852" cy="103170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4764" y="1600200"/>
            <a:ext cx="7661436" cy="4343400"/>
            <a:chOff x="34764" y="1600200"/>
            <a:chExt cx="7661436" cy="4343400"/>
          </a:xfrm>
        </p:grpSpPr>
        <p:sp>
          <p:nvSpPr>
            <p:cNvPr id="63" name="Rounded Rectangle 62"/>
            <p:cNvSpPr/>
            <p:nvPr/>
          </p:nvSpPr>
          <p:spPr>
            <a:xfrm>
              <a:off x="2209800" y="2590800"/>
              <a:ext cx="4343400" cy="16002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914400" y="1600200"/>
              <a:ext cx="2286000" cy="1524000"/>
            </a:xfrm>
            <a:prstGeom prst="roundRect">
              <a:avLst/>
            </a:prstGeom>
            <a:gradFill flip="none" rotWithShape="1">
              <a:gsLst>
                <a:gs pos="0">
                  <a:srgbClr val="C0504D">
                    <a:shade val="30000"/>
                    <a:satMod val="115000"/>
                  </a:srgbClr>
                </a:gs>
                <a:gs pos="50000">
                  <a:srgbClr val="C0504D">
                    <a:shade val="67500"/>
                    <a:satMod val="115000"/>
                  </a:srgbClr>
                </a:gs>
                <a:gs pos="100000">
                  <a:srgbClr val="C0504D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4495800" y="4038600"/>
              <a:ext cx="3200400" cy="1905000"/>
            </a:xfrm>
            <a:prstGeom prst="round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" y="1905000"/>
              <a:ext cx="825500" cy="1240913"/>
            </a:xfrm>
            <a:prstGeom prst="rect">
              <a:avLst/>
            </a:prstGeom>
          </p:spPr>
        </p:pic>
      </p:grpSp>
      <p:sp>
        <p:nvSpPr>
          <p:cNvPr id="97" name="AutoShape 52"/>
          <p:cNvSpPr>
            <a:spLocks noChangeArrowheads="1"/>
          </p:cNvSpPr>
          <p:nvPr/>
        </p:nvSpPr>
        <p:spPr bwMode="auto">
          <a:xfrm rot="1898485">
            <a:off x="-91575" y="3444276"/>
            <a:ext cx="9795032" cy="1554896"/>
          </a:xfrm>
          <a:prstGeom prst="curvedUpArrow">
            <a:avLst>
              <a:gd name="adj1" fmla="val 61477"/>
              <a:gd name="adj2" fmla="val 125418"/>
              <a:gd name="adj3" fmla="val 52021"/>
            </a:avLst>
          </a:prstGeom>
          <a:solidFill>
            <a:srgbClr val="333399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35" name="Elbow Connector 34"/>
          <p:cNvCxnSpPr>
            <a:stCxn id="9" idx="3"/>
            <a:endCxn id="11" idx="3"/>
          </p:cNvCxnSpPr>
          <p:nvPr/>
        </p:nvCxnSpPr>
        <p:spPr bwMode="auto">
          <a:xfrm>
            <a:off x="3733800" y="2844502"/>
            <a:ext cx="1371600" cy="1046016"/>
          </a:xfrm>
          <a:prstGeom prst="bentConnector3">
            <a:avLst>
              <a:gd name="adj1" fmla="val 11666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Elbow Connector 32"/>
          <p:cNvCxnSpPr>
            <a:endCxn id="11" idx="3"/>
          </p:cNvCxnSpPr>
          <p:nvPr/>
        </p:nvCxnSpPr>
        <p:spPr bwMode="auto">
          <a:xfrm>
            <a:off x="1524000" y="1371600"/>
            <a:ext cx="3581400" cy="2518918"/>
          </a:xfrm>
          <a:prstGeom prst="bentConnector3">
            <a:avLst>
              <a:gd name="adj1" fmla="val 10638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5029202" y="2668291"/>
          <a:ext cx="1360949" cy="462006"/>
        </p:xfrm>
        <a:graphic>
          <a:graphicData uri="http://schemas.openxmlformats.org/drawingml/2006/table">
            <a:tbl>
              <a:tblPr firstRow="1" bandRow="1"/>
              <a:tblGrid>
                <a:gridCol w="1360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Aero(NS))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Rigid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Loads &amp; Drag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4802371" y="2898181"/>
          <a:ext cx="1360949" cy="462006"/>
        </p:xfrm>
        <a:graphic>
          <a:graphicData uri="http://schemas.openxmlformats.org/drawingml/2006/table">
            <a:tbl>
              <a:tblPr firstRow="1" bandRow="1"/>
              <a:tblGrid>
                <a:gridCol w="1360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Aero(Euler))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Rigid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Loads &amp; Drag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579979" y="3125491"/>
          <a:ext cx="1360949" cy="462006"/>
        </p:xfrm>
        <a:graphic>
          <a:graphicData uri="http://schemas.openxmlformats.org/drawingml/2006/table">
            <a:tbl>
              <a:tblPr firstRow="1" bandRow="1"/>
              <a:tblGrid>
                <a:gridCol w="1360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Aero(Linear</a:t>
                      </a:r>
                      <a:r>
                        <a:rPr lang="en-US" sz="800" baseline="0" dirty="0">
                          <a:solidFill>
                            <a:schemeClr val="bg1"/>
                          </a:solidFill>
                        </a:rPr>
                        <a:t> Potential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Rigid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Loads &amp; Drag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MADO N</a:t>
            </a:r>
            <a:r>
              <a:rPr lang="en-US" sz="2400" i="1" baseline="30000" dirty="0">
                <a:solidFill>
                  <a:srgbClr val="FF0000"/>
                </a:solidFill>
              </a:rPr>
              <a:t>3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 Diagram </a:t>
            </a:r>
            <a:br>
              <a:rPr lang="en-US" sz="20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</a:rPr>
              <a:t>(aka design structure matrix, dependency structure matrix, spider diagram) </a:t>
            </a:r>
            <a:b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i="1" u="sng" dirty="0">
                <a:solidFill>
                  <a:schemeClr val="accent2">
                    <a:lumMod val="50000"/>
                  </a:schemeClr>
                </a:solidFill>
              </a:rPr>
              <a:t>MSTC Develops, Executes &amp; Validates</a:t>
            </a:r>
            <a:endParaRPr lang="en-US" sz="2000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01233" y="1697739"/>
          <a:ext cx="1219200" cy="426720"/>
        </p:xfrm>
        <a:graphic>
          <a:graphicData uri="http://schemas.openxmlformats.org/drawingml/2006/table">
            <a:tbl>
              <a:tblPr firstRow="1" bandRow="1"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1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Propulsion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Thrust, SFC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" y="1121734"/>
          <a:ext cx="1371600" cy="54864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Configuration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7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Parametric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Associative Geometry &amp; Discretization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14600" y="2623648"/>
          <a:ext cx="1219200" cy="441708"/>
        </p:xfrm>
        <a:graphic>
          <a:graphicData uri="http://schemas.openxmlformats.org/drawingml/2006/table">
            <a:tbl>
              <a:tblPr firstRow="1" bandRow="1"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Structures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Linear FEM Based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200401" y="3084063"/>
          <a:ext cx="1212090" cy="548640"/>
        </p:xfrm>
        <a:graphic>
          <a:graphicData uri="http://schemas.openxmlformats.org/drawingml/2006/table">
            <a:tbl>
              <a:tblPr firstRow="1" bandRow="1"/>
              <a:tblGrid>
                <a:gridCol w="121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7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S&amp;C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3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Surface Effectiveness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Control Pwr. </a:t>
                      </a:r>
                      <a:r>
                        <a:rPr lang="en-US" sz="800" dirty="0" err="1">
                          <a:solidFill>
                            <a:schemeClr val="dk1"/>
                          </a:solidFill>
                        </a:rPr>
                        <a:t>Req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172200" y="5290126"/>
          <a:ext cx="1295400" cy="48096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Mission Performance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5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52600" y="2148707"/>
          <a:ext cx="1295400" cy="455231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Mass Properties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 err="1">
                          <a:solidFill>
                            <a:schemeClr val="dk1"/>
                          </a:solidFill>
                        </a:rPr>
                        <a:t>Raymer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 Weights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410200" y="4715678"/>
          <a:ext cx="1295400" cy="566928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4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System Thermal Management/Balance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572000" y="4141231"/>
          <a:ext cx="1371600" cy="566928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 Acoustics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Exhaust Wash, Wing  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shielding &amp; propagation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772400" y="6365241"/>
          <a:ext cx="1295400" cy="498856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Optimization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934200" y="5790796"/>
          <a:ext cx="1371600" cy="566928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Operations Analysis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rgbClr val="003399"/>
                          </a:solidFill>
                        </a:rPr>
                        <a:t>Constructive</a:t>
                      </a:r>
                      <a:r>
                        <a:rPr lang="en-US" sz="800" baseline="0" dirty="0">
                          <a:solidFill>
                            <a:srgbClr val="003399"/>
                          </a:solidFill>
                        </a:rPr>
                        <a:t> with Physics based models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164266" y="2635102"/>
          <a:ext cx="1295400" cy="438912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 err="1">
                          <a:solidFill>
                            <a:schemeClr val="bg1"/>
                          </a:solidFill>
                        </a:rPr>
                        <a:t>Aeroelasticity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rgbClr val="003399"/>
                          </a:solidFill>
                        </a:rPr>
                        <a:t>Linear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775635" y="3106358"/>
          <a:ext cx="1295400" cy="498856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Heat Transfer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816549" y="5305803"/>
          <a:ext cx="1295400" cy="498856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Discipline x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2109" y="4201181"/>
            <a:ext cx="4403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MADO Development (</a:t>
            </a: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populate the N</a:t>
            </a:r>
            <a:r>
              <a:rPr lang="en-US" sz="1400" b="1" u="sng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Disciplines &amp; their Sensitivities (diagonals)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Chained and Coupled Analysis (connections)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Fidelity (depth)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4548965" y="3354091"/>
          <a:ext cx="1143000" cy="462006"/>
        </p:xfrm>
        <a:graphic>
          <a:graphicData uri="http://schemas.openxmlformats.org/drawingml/2006/table">
            <a:tbl>
              <a:tblPr firstRow="1" bandRow="1"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Aero(Empirical)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Rigid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Loads &amp; Drag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962400" y="3659515"/>
          <a:ext cx="1143000" cy="462006"/>
        </p:xfrm>
        <a:graphic>
          <a:graphicData uri="http://schemas.openxmlformats.org/drawingml/2006/table">
            <a:tbl>
              <a:tblPr firstRow="1" bandRow="1"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Aero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Rigid</a:t>
                      </a:r>
                      <a:r>
                        <a:rPr lang="en-US" sz="800" baseline="0" dirty="0">
                          <a:solidFill>
                            <a:schemeClr val="dk1"/>
                          </a:solidFill>
                        </a:rPr>
                        <a:t> Loads &amp; Drag</a:t>
                      </a:r>
                      <a:endParaRPr lang="en-US" sz="800" dirty="0">
                        <a:solidFill>
                          <a:srgbClr val="003399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1" name="Elbow Connector 30"/>
          <p:cNvCxnSpPr/>
          <p:nvPr/>
        </p:nvCxnSpPr>
        <p:spPr bwMode="auto">
          <a:xfrm>
            <a:off x="1524000" y="1371600"/>
            <a:ext cx="914400" cy="914400"/>
          </a:xfrm>
          <a:prstGeom prst="bentConnector3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37"/>
          <p:cNvCxnSpPr/>
          <p:nvPr/>
        </p:nvCxnSpPr>
        <p:spPr bwMode="auto">
          <a:xfrm>
            <a:off x="1524000" y="1374789"/>
            <a:ext cx="1600200" cy="1227594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3" name="Elbow Connector 42"/>
          <p:cNvCxnSpPr/>
          <p:nvPr/>
        </p:nvCxnSpPr>
        <p:spPr bwMode="auto">
          <a:xfrm>
            <a:off x="3962400" y="3887470"/>
            <a:ext cx="914400" cy="914400"/>
          </a:xfrm>
          <a:prstGeom prst="bentConnector3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Elbow Connector 43"/>
          <p:cNvCxnSpPr>
            <a:stCxn id="11" idx="1"/>
          </p:cNvCxnSpPr>
          <p:nvPr/>
        </p:nvCxnSpPr>
        <p:spPr bwMode="auto">
          <a:xfrm rot="10800000">
            <a:off x="3124204" y="3048002"/>
            <a:ext cx="838197" cy="842517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95218" y="5380673"/>
            <a:ext cx="4845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MADO Studies  &amp; Technology Assessment(</a:t>
            </a: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 N</a:t>
            </a:r>
            <a:r>
              <a:rPr lang="en-US" sz="1400" b="1" u="sng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appropriate Disciplines, Couplings, Fidelities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Formulate Optimization Problem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 N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218" y="6334780"/>
            <a:ext cx="524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Technology Validation (</a:t>
            </a: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results of N</a:t>
            </a:r>
            <a:r>
              <a:rPr lang="en-US" sz="1400" b="1" u="sng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Execution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Ground, Wind tunnel &amp; Flight Experiments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46" y="4132797"/>
            <a:ext cx="1325822" cy="99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 descr="X-56A artist rendering complete syste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83" y="4879921"/>
            <a:ext cx="1484586" cy="835081"/>
          </a:xfrm>
          <a:prstGeom prst="rect">
            <a:avLst/>
          </a:prstGeom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29" y="1147945"/>
            <a:ext cx="1737925" cy="114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96" y="3674391"/>
            <a:ext cx="1450328" cy="70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894774" y="1779539"/>
          <a:ext cx="1134426" cy="86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4" name="Equation" r:id="rId10" imgW="1422360" imgH="1091880" progId="Equation.3">
                  <p:embed/>
                </p:oleObj>
              </mc:Choice>
              <mc:Fallback>
                <p:oleObj name="Equation" r:id="rId10" imgW="142236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774" y="1779539"/>
                        <a:ext cx="1134426" cy="8695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441200" y="3198059"/>
          <a:ext cx="1235200" cy="68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5" name="Equation" r:id="rId12" imgW="1549080" imgH="863280" progId="Equation.3">
                  <p:embed/>
                </p:oleObj>
              </mc:Choice>
              <mc:Fallback>
                <p:oleObj name="Equation" r:id="rId12" imgW="154908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00" y="3198059"/>
                        <a:ext cx="1235200" cy="6881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40536" y="5069730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Distribute N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3" name="Picture 22" descr="Plot1.ti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86000"/>
            <a:ext cx="1921846" cy="1695596"/>
          </a:xfrm>
          <a:prstGeom prst="rect">
            <a:avLst/>
          </a:prstGeom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63" y="2092366"/>
            <a:ext cx="1545139" cy="16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600199" y="6096838"/>
            <a:ext cx="5105401" cy="276999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200" b="1" i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Need a Computational Environment to Achieve BCA MADO </a:t>
            </a: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5232882" y="6406994"/>
            <a:ext cx="2514601" cy="276999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200" b="1" i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Need to Maximize Reuse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845080" y="6651509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0768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010" y="0"/>
            <a:ext cx="6400800" cy="981075"/>
          </a:xfrm>
        </p:spPr>
        <p:txBody>
          <a:bodyPr>
            <a:normAutofit fontScale="90000"/>
          </a:bodyPr>
          <a:lstStyle/>
          <a:p>
            <a:pPr defTabSz="960438">
              <a:lnSpc>
                <a:spcPct val="90000"/>
              </a:lnSpc>
            </a:pPr>
            <a:r>
              <a:rPr lang="en-US" b="1" i="1" dirty="0">
                <a:solidFill>
                  <a:srgbClr val="1F497D"/>
                </a:solidFill>
              </a:rPr>
              <a:t>Typical Target Application</a:t>
            </a:r>
            <a:br>
              <a:rPr lang="en-US" b="1" i="1" dirty="0">
                <a:solidFill>
                  <a:srgbClr val="1F497D"/>
                </a:solidFill>
              </a:rPr>
            </a:br>
            <a:r>
              <a:rPr lang="en-US" b="1" i="1" dirty="0">
                <a:solidFill>
                  <a:srgbClr val="1F497D"/>
                </a:solidFill>
              </a:rPr>
              <a:t>Efficient Supersonic Configuration</a:t>
            </a:r>
            <a:endParaRPr lang="en-US" dirty="0"/>
          </a:p>
        </p:txBody>
      </p:sp>
      <p:pic>
        <p:nvPicPr>
          <p:cNvPr id="151" name="Picture 2" descr="C:\Users\FlickPM\AppData\Local\Microsoft\Windows\Temporary Internet Files\Content.Outlook\WK7FTL91\Esave_Graphic_Rev_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2417" y="1388532"/>
            <a:ext cx="1925800" cy="1778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ectangle 154"/>
          <p:cNvSpPr/>
          <p:nvPr/>
        </p:nvSpPr>
        <p:spPr>
          <a:xfrm>
            <a:off x="5722646" y="3917246"/>
            <a:ext cx="3429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Evaluations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Compact Weapons, 	Compact Launchers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Aerodynamics 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Subsonic Laminar Flow , 	Supersonic Laminar Flow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Propulsion 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Variable Cycle Engine 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Advanced High Speed Inlet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Active </a:t>
            </a:r>
            <a:r>
              <a:rPr lang="en-US" sz="12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Aeroelastic</a:t>
            </a: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Wing 	Active 	Flutter Suppression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&amp; C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ICE Effectors (SSD)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80" y="1388532"/>
            <a:ext cx="2300718" cy="9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TextBox 155"/>
          <p:cNvSpPr txBox="1"/>
          <p:nvPr/>
        </p:nvSpPr>
        <p:spPr>
          <a:xfrm>
            <a:off x="5722646" y="1156801"/>
            <a:ext cx="336752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 Objectives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Access, Firepower, Reach, Speed/Agility</a:t>
            </a: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Objectives  </a:t>
            </a: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Range, Weight, Specific Excess Power</a:t>
            </a:r>
            <a:endParaRPr lang="en-US" sz="125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Variables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Aerodynamic (10’s)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Controls (10’s)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Engine (10’s)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Subsystems(100’s)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Structural (1000’s)</a:t>
            </a: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Strength, Stiffness, Thermal</a:t>
            </a: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Static and Dynamic </a:t>
            </a:r>
            <a:r>
              <a:rPr lang="en-US" sz="12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Aeroelastic</a:t>
            </a:r>
            <a:endParaRPr lang="en-US" sz="12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1-3 Fidelity</a:t>
            </a:r>
          </a:p>
          <a:p>
            <a:endParaRPr lang="en-US" sz="12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71" y="1877434"/>
            <a:ext cx="1987209" cy="14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3" y="2160791"/>
            <a:ext cx="1890244" cy="117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1" y="2819400"/>
            <a:ext cx="2643876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Documents and Settings\strickjm\My Documents\Neat Pictures\Engines\ADVENT\ADVENT no actuators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6" y="3586973"/>
            <a:ext cx="1818291" cy="75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1" descr="Untitled-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3884">
            <a:off x="282144" y="4425514"/>
            <a:ext cx="1090513" cy="81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6" descr="Untitled-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385">
            <a:off x="1517930" y="3874769"/>
            <a:ext cx="1196380" cy="92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73" y="5285513"/>
            <a:ext cx="782299" cy="702664"/>
          </a:xfrm>
          <a:prstGeom prst="rect">
            <a:avLst/>
          </a:prstGeom>
        </p:spPr>
      </p:pic>
      <p:pic>
        <p:nvPicPr>
          <p:cNvPr id="17" name="Content Placeholder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83" y="5988598"/>
            <a:ext cx="760639" cy="702664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4" y="4755515"/>
            <a:ext cx="867165" cy="702664"/>
          </a:xfrm>
          <a:prstGeom prst="rect">
            <a:avLst/>
          </a:prstGeom>
        </p:spPr>
      </p:pic>
      <p:pic>
        <p:nvPicPr>
          <p:cNvPr id="19" name="Content Placeholder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27" y="4735585"/>
            <a:ext cx="762000" cy="702664"/>
          </a:xfrm>
          <a:prstGeom prst="rect">
            <a:avLst/>
          </a:prstGeom>
        </p:spPr>
      </p:pic>
      <p:pic>
        <p:nvPicPr>
          <p:cNvPr id="20" name="Picture 4" descr="C:\Pictures\PicturesAfterGettingToAFRL\InletRampVerificationWithCART3D\CombinedPictures\Generic_M_1_9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3" y="5309541"/>
            <a:ext cx="1448614" cy="1172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KolonaRM\AppData\Local\Microsoft\Windows\Temporary Internet Files\Content.Outlook\4PY56PVA\DOUBLEFIN_isometricLEFT.jpe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48" y="5050059"/>
            <a:ext cx="1709698" cy="910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9198" y="4166604"/>
            <a:ext cx="1708348" cy="13154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3" name="Picture 22" descr="C:\Users\Chris\Desktop\Work\ESAV 07Apr2014\Summaries\AnalysisFromLinuxComputer\13Mar2015\Pictures\Fuse_hw1p00_nrat1p00_RH.png"/>
          <p:cNvPicPr/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97" y="3782005"/>
            <a:ext cx="1600866" cy="1204936"/>
          </a:xfrm>
          <a:prstGeom prst="rect">
            <a:avLst/>
          </a:prstGeom>
          <a:noFill/>
          <a:extLst/>
        </p:spPr>
      </p:pic>
      <p:pic>
        <p:nvPicPr>
          <p:cNvPr id="24" name="Picture 23" descr="D:\MeshPictures\Mesh_VolumeZoom.png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40" y="5796675"/>
            <a:ext cx="1502204" cy="1020950"/>
          </a:xfrm>
          <a:prstGeom prst="rect">
            <a:avLst/>
          </a:prstGeom>
          <a:noFill/>
          <a:extLst/>
        </p:spPr>
      </p:pic>
      <p:grpSp>
        <p:nvGrpSpPr>
          <p:cNvPr id="9" name="Group 8"/>
          <p:cNvGrpSpPr/>
          <p:nvPr/>
        </p:nvGrpSpPr>
        <p:grpSpPr>
          <a:xfrm>
            <a:off x="3501842" y="2728670"/>
            <a:ext cx="2220804" cy="1404447"/>
            <a:chOff x="838200" y="2491758"/>
            <a:chExt cx="1854167" cy="1073013"/>
          </a:xfrm>
        </p:grpSpPr>
        <p:pic>
          <p:nvPicPr>
            <p:cNvPr id="10" name="Picture 2" descr="Y:\Linux Home\CFD\ESAVE\MedFiDOE\RESULTS\MedFi01\AAW_AFS\AETRIM102_PASS2\aero\iso-view-vorticity.jpeg"/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491758"/>
              <a:ext cx="1854167" cy="1073013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2342654" y="3028265"/>
              <a:ext cx="324346" cy="5365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1696" y="6623659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479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8"/>
            <a:ext cx="7239000" cy="98107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MSTC High Level Requirements for System Level MADO (</a:t>
            </a:r>
            <a:r>
              <a:rPr lang="en-US" b="1" i="1" dirty="0" err="1">
                <a:solidFill>
                  <a:schemeClr val="tx2"/>
                </a:solidFill>
              </a:rPr>
              <a:t>MDMFMSAOwUQ</a:t>
            </a:r>
            <a:r>
              <a:rPr lang="en-US" b="1" i="1" dirty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21700" cy="5257800"/>
          </a:xfrm>
        </p:spPr>
        <p:txBody>
          <a:bodyPr>
            <a:noAutofit/>
          </a:bodyPr>
          <a:lstStyle/>
          <a:p>
            <a:r>
              <a:rPr lang="en-US" sz="2400" dirty="0"/>
              <a:t># of components/applications/Services – 100’s to 1000’s</a:t>
            </a:r>
          </a:p>
          <a:p>
            <a:r>
              <a:rPr lang="en-US" sz="2400" dirty="0"/>
              <a:t>Run times of services – </a:t>
            </a:r>
            <a:r>
              <a:rPr lang="en-US" sz="2400" dirty="0" err="1"/>
              <a:t>secs</a:t>
            </a:r>
            <a:r>
              <a:rPr lang="en-US" sz="2400" dirty="0"/>
              <a:t> to weeks</a:t>
            </a:r>
          </a:p>
          <a:p>
            <a:r>
              <a:rPr lang="en-US" sz="2400" dirty="0"/>
              <a:t>Data</a:t>
            </a:r>
          </a:p>
          <a:p>
            <a:pPr lvl="1"/>
            <a:r>
              <a:rPr lang="en-US" sz="2000" dirty="0"/>
              <a:t>kilobytes to terabytes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ascii</a:t>
            </a:r>
            <a:r>
              <a:rPr lang="en-US" sz="2000" dirty="0"/>
              <a:t>, binary, databases</a:t>
            </a:r>
          </a:p>
          <a:p>
            <a:r>
              <a:rPr lang="en-US" sz="2400" dirty="0"/>
              <a:t>Distributed (across organizational boundaries) heterogeneous computing environment</a:t>
            </a:r>
          </a:p>
          <a:p>
            <a:pPr lvl="1"/>
            <a:r>
              <a:rPr lang="en-US" sz="2000" dirty="0"/>
              <a:t>Hand held devices to HPC resources</a:t>
            </a:r>
          </a:p>
          <a:p>
            <a:pPr lvl="1"/>
            <a:r>
              <a:rPr lang="en-US" sz="2000" dirty="0"/>
              <a:t>Seamless access to data and services</a:t>
            </a:r>
          </a:p>
          <a:p>
            <a:pPr lvl="1"/>
            <a:r>
              <a:rPr lang="en-US" sz="2000" dirty="0"/>
              <a:t>Process representation with secure communications</a:t>
            </a:r>
          </a:p>
          <a:p>
            <a:r>
              <a:rPr lang="en-US" sz="2400" dirty="0"/>
              <a:t>1E4 of design variables</a:t>
            </a:r>
          </a:p>
          <a:p>
            <a:r>
              <a:rPr lang="en-US" sz="2400" dirty="0"/>
              <a:t>1E5 constraints</a:t>
            </a:r>
          </a:p>
          <a:p>
            <a:r>
              <a:rPr lang="en-US" sz="2400" dirty="0"/>
              <a:t>Multi-Objective</a:t>
            </a:r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582731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72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61684" y="1201057"/>
            <a:ext cx="892991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en-US" sz="14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2628900"/>
            <a:ext cx="8915400" cy="30099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en-US" sz="14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deskt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95800"/>
            <a:ext cx="672130" cy="657389"/>
          </a:xfrm>
          <a:prstGeom prst="rect">
            <a:avLst/>
          </a:prstGeom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33800" y="1295400"/>
            <a:ext cx="4838701" cy="3629025"/>
            <a:chOff x="2352" y="1056"/>
            <a:chExt cx="3048" cy="2286"/>
          </a:xfrm>
        </p:grpSpPr>
        <p:pic>
          <p:nvPicPr>
            <p:cNvPr id="21554" name="Picture 16" descr="IBM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056"/>
              <a:ext cx="768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55" name="Text Box 17"/>
            <p:cNvSpPr txBox="1">
              <a:spLocks noChangeArrowheads="1"/>
            </p:cNvSpPr>
            <p:nvPr/>
          </p:nvSpPr>
          <p:spPr bwMode="auto">
            <a:xfrm>
              <a:off x="4848" y="3168"/>
              <a:ext cx="55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Desktops</a:t>
              </a:r>
            </a:p>
          </p:txBody>
        </p:sp>
        <p:sp>
          <p:nvSpPr>
            <p:cNvPr id="21556" name="Text Box 18"/>
            <p:cNvSpPr txBox="1">
              <a:spLocks noChangeArrowheads="1"/>
            </p:cNvSpPr>
            <p:nvPr/>
          </p:nvSpPr>
          <p:spPr bwMode="auto">
            <a:xfrm>
              <a:off x="4896" y="2256"/>
              <a:ext cx="50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Clusters</a:t>
              </a:r>
            </a:p>
          </p:txBody>
        </p:sp>
        <p:sp>
          <p:nvSpPr>
            <p:cNvPr id="21557" name="Text Box 19"/>
            <p:cNvSpPr txBox="1">
              <a:spLocks noChangeArrowheads="1"/>
            </p:cNvSpPr>
            <p:nvPr/>
          </p:nvSpPr>
          <p:spPr bwMode="auto">
            <a:xfrm>
              <a:off x="4848" y="1337"/>
              <a:ext cx="3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HPC</a:t>
              </a:r>
            </a:p>
          </p:txBody>
        </p:sp>
      </p:grpSp>
      <p:pic>
        <p:nvPicPr>
          <p:cNvPr id="65" name="Picture 64" descr="workstation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9400"/>
            <a:ext cx="903951" cy="1216546"/>
          </a:xfrm>
          <a:prstGeom prst="rect">
            <a:avLst/>
          </a:prstGeom>
        </p:spPr>
      </p:pic>
      <p:pic>
        <p:nvPicPr>
          <p:cNvPr id="66" name="Picture 65" descr="workstation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19400"/>
            <a:ext cx="903951" cy="1216546"/>
          </a:xfrm>
          <a:prstGeom prst="rect">
            <a:avLst/>
          </a:prstGeom>
        </p:spPr>
      </p:pic>
      <p:pic>
        <p:nvPicPr>
          <p:cNvPr id="67" name="Picture 66" descr="workstation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19400"/>
            <a:ext cx="903951" cy="1216546"/>
          </a:xfrm>
          <a:prstGeom prst="rect">
            <a:avLst/>
          </a:prstGeom>
        </p:spPr>
      </p:pic>
      <p:pic>
        <p:nvPicPr>
          <p:cNvPr id="56" name="Picture 55" descr="deskt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495800"/>
            <a:ext cx="672130" cy="657389"/>
          </a:xfrm>
          <a:prstGeom prst="rect">
            <a:avLst/>
          </a:prstGeom>
        </p:spPr>
      </p:pic>
      <p:pic>
        <p:nvPicPr>
          <p:cNvPr id="61" name="Picture 60" descr="deskt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95800"/>
            <a:ext cx="672130" cy="657389"/>
          </a:xfrm>
          <a:prstGeom prst="rect">
            <a:avLst/>
          </a:prstGeom>
        </p:spPr>
      </p:pic>
      <p:pic>
        <p:nvPicPr>
          <p:cNvPr id="62" name="Picture 61" descr="deskt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495800"/>
            <a:ext cx="672130" cy="657389"/>
          </a:xfrm>
          <a:prstGeom prst="rect">
            <a:avLst/>
          </a:prstGeom>
        </p:spPr>
      </p:pic>
      <p:pic>
        <p:nvPicPr>
          <p:cNvPr id="63" name="Picture 62" descr="deskt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0"/>
            <a:ext cx="672130" cy="657389"/>
          </a:xfrm>
          <a:prstGeom prst="rect">
            <a:avLst/>
          </a:prstGeom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676400"/>
            <a:ext cx="2046288" cy="2943226"/>
            <a:chOff x="96" y="1296"/>
            <a:chExt cx="1289" cy="1854"/>
          </a:xfrm>
        </p:grpSpPr>
        <p:sp>
          <p:nvSpPr>
            <p:cNvPr id="21558" name="Text Box 4"/>
            <p:cNvSpPr txBox="1">
              <a:spLocks noChangeArrowheads="1"/>
            </p:cNvSpPr>
            <p:nvPr/>
          </p:nvSpPr>
          <p:spPr bwMode="auto">
            <a:xfrm>
              <a:off x="96" y="2976"/>
              <a:ext cx="114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Empirical/Engineering</a:t>
              </a:r>
            </a:p>
          </p:txBody>
        </p:sp>
        <p:sp>
          <p:nvSpPr>
            <p:cNvPr id="21559" name="Text Box 5"/>
            <p:cNvSpPr txBox="1">
              <a:spLocks noChangeArrowheads="1"/>
            </p:cNvSpPr>
            <p:nvPr/>
          </p:nvSpPr>
          <p:spPr bwMode="auto">
            <a:xfrm>
              <a:off x="96" y="2256"/>
              <a:ext cx="12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Engineering/High Fidelity</a:t>
              </a:r>
            </a:p>
          </p:txBody>
        </p:sp>
        <p:sp>
          <p:nvSpPr>
            <p:cNvPr id="21560" name="Text Box 6"/>
            <p:cNvSpPr txBox="1">
              <a:spLocks noChangeArrowheads="1"/>
            </p:cNvSpPr>
            <p:nvPr/>
          </p:nvSpPr>
          <p:spPr bwMode="auto">
            <a:xfrm>
              <a:off x="192" y="1296"/>
              <a:ext cx="109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High Fidelity Physics</a:t>
              </a:r>
            </a:p>
          </p:txBody>
        </p:sp>
      </p:grpSp>
      <p:sp>
        <p:nvSpPr>
          <p:cNvPr id="819223" name="Line 23"/>
          <p:cNvSpPr>
            <a:spLocks noChangeShapeType="1"/>
          </p:cNvSpPr>
          <p:nvPr/>
        </p:nvSpPr>
        <p:spPr bwMode="auto">
          <a:xfrm>
            <a:off x="1524000" y="4724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24" name="Line 24"/>
          <p:cNvSpPr>
            <a:spLocks noChangeShapeType="1"/>
          </p:cNvSpPr>
          <p:nvPr/>
        </p:nvSpPr>
        <p:spPr bwMode="auto">
          <a:xfrm flipV="1">
            <a:off x="1676400" y="4800600"/>
            <a:ext cx="1066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25" name="Line 25"/>
          <p:cNvSpPr>
            <a:spLocks noChangeShapeType="1"/>
          </p:cNvSpPr>
          <p:nvPr/>
        </p:nvSpPr>
        <p:spPr bwMode="auto">
          <a:xfrm>
            <a:off x="2895600" y="4724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676400" y="4724400"/>
            <a:ext cx="2514600" cy="685800"/>
            <a:chOff x="1056" y="3216"/>
            <a:chExt cx="1584" cy="432"/>
          </a:xfrm>
        </p:grpSpPr>
        <p:sp>
          <p:nvSpPr>
            <p:cNvPr id="21544" name="Line 27"/>
            <p:cNvSpPr>
              <a:spLocks noChangeShapeType="1"/>
            </p:cNvSpPr>
            <p:nvPr/>
          </p:nvSpPr>
          <p:spPr bwMode="auto">
            <a:xfrm flipH="1">
              <a:off x="1584" y="3216"/>
              <a:ext cx="10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5" name="Line 28"/>
            <p:cNvSpPr>
              <a:spLocks noChangeShapeType="1"/>
            </p:cNvSpPr>
            <p:nvPr/>
          </p:nvSpPr>
          <p:spPr bwMode="auto">
            <a:xfrm flipH="1" flipV="1">
              <a:off x="1056" y="3360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29" name="Line 29"/>
          <p:cNvSpPr>
            <a:spLocks noChangeShapeType="1"/>
          </p:cNvSpPr>
          <p:nvPr/>
        </p:nvSpPr>
        <p:spPr bwMode="auto">
          <a:xfrm flipV="1">
            <a:off x="1676400" y="3581400"/>
            <a:ext cx="1066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0" name="Line 30"/>
          <p:cNvSpPr>
            <a:spLocks noChangeShapeType="1"/>
          </p:cNvSpPr>
          <p:nvPr/>
        </p:nvSpPr>
        <p:spPr bwMode="auto">
          <a:xfrm flipH="1" flipV="1">
            <a:off x="2590800" y="3276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1" name="Line 31"/>
          <p:cNvSpPr>
            <a:spLocks noChangeShapeType="1"/>
          </p:cNvSpPr>
          <p:nvPr/>
        </p:nvSpPr>
        <p:spPr bwMode="auto">
          <a:xfrm>
            <a:off x="2590800" y="32766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2" name="Line 32"/>
          <p:cNvSpPr>
            <a:spLocks noChangeShapeType="1"/>
          </p:cNvSpPr>
          <p:nvPr/>
        </p:nvSpPr>
        <p:spPr bwMode="auto">
          <a:xfrm flipV="1">
            <a:off x="4191000" y="1981200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3" name="Line 33"/>
          <p:cNvSpPr>
            <a:spLocks noChangeShapeType="1"/>
          </p:cNvSpPr>
          <p:nvPr/>
        </p:nvSpPr>
        <p:spPr bwMode="auto">
          <a:xfrm>
            <a:off x="4495800" y="1905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5" name="Line 35"/>
          <p:cNvSpPr>
            <a:spLocks noChangeShapeType="1"/>
          </p:cNvSpPr>
          <p:nvPr/>
        </p:nvSpPr>
        <p:spPr bwMode="auto">
          <a:xfrm>
            <a:off x="4572000" y="1600200"/>
            <a:ext cx="10668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7" name="Line 37"/>
          <p:cNvSpPr>
            <a:spLocks noChangeShapeType="1"/>
          </p:cNvSpPr>
          <p:nvPr/>
        </p:nvSpPr>
        <p:spPr bwMode="auto">
          <a:xfrm flipH="1" flipV="1">
            <a:off x="4648200" y="16002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4938" y="1524000"/>
            <a:ext cx="5681662" cy="3429000"/>
            <a:chOff x="1404938" y="1524000"/>
            <a:chExt cx="5681662" cy="3429000"/>
          </a:xfrm>
        </p:grpSpPr>
        <p:sp>
          <p:nvSpPr>
            <p:cNvPr id="21528" name="Oval 39"/>
            <p:cNvSpPr>
              <a:spLocks noChangeArrowheads="1"/>
            </p:cNvSpPr>
            <p:nvPr/>
          </p:nvSpPr>
          <p:spPr bwMode="auto">
            <a:xfrm>
              <a:off x="4419600" y="1828800"/>
              <a:ext cx="152400" cy="76200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404938" y="1524000"/>
              <a:ext cx="5681662" cy="3429000"/>
              <a:chOff x="885" y="1200"/>
              <a:chExt cx="3579" cy="2160"/>
            </a:xfrm>
          </p:grpSpPr>
          <p:sp>
            <p:nvSpPr>
              <p:cNvPr id="21530" name="Oval 41"/>
              <p:cNvSpPr>
                <a:spLocks noChangeArrowheads="1"/>
              </p:cNvSpPr>
              <p:nvPr/>
            </p:nvSpPr>
            <p:spPr bwMode="auto">
              <a:xfrm>
                <a:off x="1008" y="331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1" name="Oval 42"/>
              <p:cNvSpPr>
                <a:spLocks noChangeArrowheads="1"/>
              </p:cNvSpPr>
              <p:nvPr/>
            </p:nvSpPr>
            <p:spPr bwMode="auto">
              <a:xfrm>
                <a:off x="885" y="3188"/>
                <a:ext cx="96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" name="Group 43"/>
              <p:cNvGrpSpPr>
                <a:grpSpLocks/>
              </p:cNvGrpSpPr>
              <p:nvPr/>
            </p:nvGrpSpPr>
            <p:grpSpPr bwMode="auto">
              <a:xfrm>
                <a:off x="1584" y="1200"/>
                <a:ext cx="2880" cy="2065"/>
                <a:chOff x="1584" y="1200"/>
                <a:chExt cx="2880" cy="2065"/>
              </a:xfrm>
            </p:grpSpPr>
            <p:sp>
              <p:nvSpPr>
                <p:cNvPr id="21533" name="Oval 44"/>
                <p:cNvSpPr>
                  <a:spLocks noChangeArrowheads="1"/>
                </p:cNvSpPr>
                <p:nvPr/>
              </p:nvSpPr>
              <p:spPr bwMode="auto">
                <a:xfrm>
                  <a:off x="1728" y="3216"/>
                  <a:ext cx="96" cy="4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4" name="Oval 45"/>
                <p:cNvSpPr>
                  <a:spLocks noChangeArrowheads="1"/>
                </p:cNvSpPr>
                <p:nvPr/>
              </p:nvSpPr>
              <p:spPr bwMode="auto">
                <a:xfrm>
                  <a:off x="2592" y="3217"/>
                  <a:ext cx="96" cy="48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5" name="Oval 46"/>
                <p:cNvSpPr>
                  <a:spLocks noChangeArrowheads="1"/>
                </p:cNvSpPr>
                <p:nvPr/>
              </p:nvSpPr>
              <p:spPr bwMode="auto">
                <a:xfrm>
                  <a:off x="1584" y="2256"/>
                  <a:ext cx="96" cy="48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6" name="Oval 47"/>
                <p:cNvSpPr>
                  <a:spLocks noChangeArrowheads="1"/>
                </p:cNvSpPr>
                <p:nvPr/>
              </p:nvSpPr>
              <p:spPr bwMode="auto">
                <a:xfrm>
                  <a:off x="1680" y="2448"/>
                  <a:ext cx="96" cy="48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7" name="Oval 48"/>
                <p:cNvSpPr>
                  <a:spLocks noChangeArrowheads="1"/>
                </p:cNvSpPr>
                <p:nvPr/>
              </p:nvSpPr>
              <p:spPr bwMode="auto">
                <a:xfrm>
                  <a:off x="2592" y="2304"/>
                  <a:ext cx="96" cy="48"/>
                </a:xfrm>
                <a:prstGeom prst="ellipse">
                  <a:avLst/>
                </a:prstGeom>
                <a:solidFill>
                  <a:srgbClr val="CC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8" name="Oval 49"/>
                <p:cNvSpPr>
                  <a:spLocks noChangeArrowheads="1"/>
                </p:cNvSpPr>
                <p:nvPr/>
              </p:nvSpPr>
              <p:spPr bwMode="auto">
                <a:xfrm>
                  <a:off x="2688" y="2448"/>
                  <a:ext cx="96" cy="4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9" name="Oval 50"/>
                <p:cNvSpPr>
                  <a:spLocks noChangeArrowheads="1"/>
                </p:cNvSpPr>
                <p:nvPr/>
              </p:nvSpPr>
              <p:spPr bwMode="auto">
                <a:xfrm>
                  <a:off x="2784" y="2208"/>
                  <a:ext cx="96" cy="4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0" name="Oval 51"/>
                <p:cNvSpPr>
                  <a:spLocks noChangeArrowheads="1"/>
                </p:cNvSpPr>
                <p:nvPr/>
              </p:nvSpPr>
              <p:spPr bwMode="auto">
                <a:xfrm>
                  <a:off x="2832" y="1200"/>
                  <a:ext cx="96" cy="48"/>
                </a:xfrm>
                <a:prstGeom prst="ellipse">
                  <a:avLst/>
                </a:pr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1" name="Oval 52"/>
                <p:cNvSpPr>
                  <a:spLocks noChangeArrowheads="1"/>
                </p:cNvSpPr>
                <p:nvPr/>
              </p:nvSpPr>
              <p:spPr bwMode="auto">
                <a:xfrm>
                  <a:off x="4368" y="3216"/>
                  <a:ext cx="96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2" name="Oval 53"/>
                <p:cNvSpPr>
                  <a:spLocks noChangeArrowheads="1"/>
                </p:cNvSpPr>
                <p:nvPr/>
              </p:nvSpPr>
              <p:spPr bwMode="auto">
                <a:xfrm>
                  <a:off x="4176" y="3216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3" name="Oval 54"/>
                <p:cNvSpPr>
                  <a:spLocks noChangeArrowheads="1"/>
                </p:cNvSpPr>
                <p:nvPr/>
              </p:nvSpPr>
              <p:spPr bwMode="auto">
                <a:xfrm>
                  <a:off x="3504" y="3216"/>
                  <a:ext cx="96" cy="4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228600" y="5832966"/>
            <a:ext cx="8534400" cy="830997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Seamless Access to All Methods, Models, Data, and Compute Resources Across the Network</a:t>
            </a:r>
          </a:p>
        </p:txBody>
      </p:sp>
      <p:sp>
        <p:nvSpPr>
          <p:cNvPr id="819234" name="Line 34"/>
          <p:cNvSpPr>
            <a:spLocks noChangeShapeType="1"/>
          </p:cNvSpPr>
          <p:nvPr/>
        </p:nvSpPr>
        <p:spPr bwMode="auto">
          <a:xfrm flipH="1" flipV="1">
            <a:off x="67056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6" name="Line 36"/>
          <p:cNvSpPr>
            <a:spLocks noChangeShapeType="1"/>
          </p:cNvSpPr>
          <p:nvPr/>
        </p:nvSpPr>
        <p:spPr bwMode="auto">
          <a:xfrm flipH="1" flipV="1">
            <a:off x="6400800" y="2590800"/>
            <a:ext cx="304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1058069" y="14288"/>
            <a:ext cx="7113587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b="1" i="1" kern="0" dirty="0">
                <a:solidFill>
                  <a:srgbClr val="1F497D"/>
                </a:solidFill>
              </a:rPr>
              <a:t>Physics Based Distributed Collaborative Design (Compute Resource View)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6520" y="521091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MSTC Capability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2954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Working with ERS-ERDC to enable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2400" y="6448589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2036823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1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1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1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1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3" grpId="0" animBg="1"/>
      <p:bldP spid="819223" grpId="0" animBg="1"/>
      <p:bldP spid="819224" grpId="0" animBg="1"/>
      <p:bldP spid="819225" grpId="0" animBg="1"/>
      <p:bldP spid="819229" grpId="0" animBg="1"/>
      <p:bldP spid="819230" grpId="0" animBg="1"/>
      <p:bldP spid="819231" grpId="0" animBg="1"/>
      <p:bldP spid="819232" grpId="0" animBg="1"/>
      <p:bldP spid="819233" grpId="0" animBg="1"/>
      <p:bldP spid="819235" grpId="0" animBg="1"/>
      <p:bldP spid="819237" grpId="0" animBg="1"/>
      <p:bldP spid="59" grpId="0" animBg="1"/>
      <p:bldP spid="819234" grpId="0" animBg="1"/>
      <p:bldP spid="819236" grpId="0" animBg="1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9"/>
          <p:cNvGrpSpPr/>
          <p:nvPr/>
        </p:nvGrpSpPr>
        <p:grpSpPr>
          <a:xfrm>
            <a:off x="609600" y="1295400"/>
            <a:ext cx="8077200" cy="5562600"/>
            <a:chOff x="609600" y="1295400"/>
            <a:chExt cx="8077200" cy="5562600"/>
          </a:xfrm>
        </p:grpSpPr>
        <p:pic>
          <p:nvPicPr>
            <p:cNvPr id="948235" name="Picture 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53340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823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l="27816" t="8999" r="29903" b="10570"/>
            <a:stretch>
              <a:fillRect/>
            </a:stretch>
          </p:blipFill>
          <p:spPr bwMode="auto">
            <a:xfrm>
              <a:off x="4724400" y="1676400"/>
              <a:ext cx="872068" cy="1471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8236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2819400"/>
              <a:ext cx="1143000" cy="94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8237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l="7767" t="15686" r="6796" b="32026"/>
            <a:stretch>
              <a:fillRect/>
            </a:stretch>
          </p:blipFill>
          <p:spPr bwMode="auto">
            <a:xfrm>
              <a:off x="7010400" y="5638800"/>
              <a:ext cx="16764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2837" r="75571"/>
            <a:stretch>
              <a:fillRect/>
            </a:stretch>
          </p:blipFill>
          <p:spPr bwMode="auto">
            <a:xfrm>
              <a:off x="838200" y="2438400"/>
              <a:ext cx="12954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180" r="27128"/>
            <a:stretch>
              <a:fillRect/>
            </a:stretch>
          </p:blipFill>
          <p:spPr bwMode="auto">
            <a:xfrm>
              <a:off x="5029200" y="4495800"/>
              <a:ext cx="131445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25699" r="48899"/>
            <a:stretch>
              <a:fillRect/>
            </a:stretch>
          </p:blipFill>
          <p:spPr bwMode="auto">
            <a:xfrm>
              <a:off x="7315200" y="1295400"/>
              <a:ext cx="120127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990600"/>
            <a:ext cx="1371600" cy="1106261"/>
          </a:xfrm>
          <a:prstGeom prst="ellipse">
            <a:avLst/>
          </a:prstGeom>
          <a:ln w="381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/>
            <a:lightRig rig="contrasting" dir="t">
              <a:rot lat="0" lon="0" rev="3000000"/>
            </a:lightRig>
          </a:scene3d>
          <a:sp3d contourW="7620">
            <a:bevelT w="254000" h="3429000"/>
            <a:contourClr>
              <a:srgbClr val="333333"/>
            </a:contourClr>
          </a:sp3d>
        </p:spPr>
      </p:pic>
      <p:sp>
        <p:nvSpPr>
          <p:cNvPr id="97" name="Oval 96"/>
          <p:cNvSpPr/>
          <p:nvPr/>
        </p:nvSpPr>
        <p:spPr>
          <a:xfrm>
            <a:off x="7391400" y="28956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 rot="654702">
            <a:off x="1781289" y="2425394"/>
            <a:ext cx="573444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48231" name="Picture 7"/>
          <p:cNvPicPr>
            <a:picLocks noChangeAspect="1" noChangeArrowheads="1"/>
          </p:cNvPicPr>
          <p:nvPr/>
        </p:nvPicPr>
        <p:blipFill>
          <a:blip r:embed="rId5" cstate="print"/>
          <a:srcRect t="10458" b="26797"/>
          <a:stretch>
            <a:fillRect/>
          </a:stretch>
        </p:blipFill>
        <p:spPr bwMode="auto">
          <a:xfrm>
            <a:off x="7162800" y="3962400"/>
            <a:ext cx="1371600" cy="914400"/>
          </a:xfrm>
          <a:prstGeom prst="ellipse">
            <a:avLst/>
          </a:prstGeom>
          <a:ln w="508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>
              <a:rot lat="20399994" lon="0" rev="0"/>
            </a:camera>
            <a:lightRig rig="contrasting" dir="t">
              <a:rot lat="0" lon="0" rev="3000000"/>
            </a:lightRig>
          </a:scene3d>
          <a:sp3d contourW="7620">
            <a:bevelT w="190500" h="6985000"/>
            <a:contourClr>
              <a:srgbClr val="333333"/>
            </a:contourClr>
          </a:sp3d>
        </p:spPr>
      </p:pic>
      <p:sp>
        <p:nvSpPr>
          <p:cNvPr id="87" name="Oval 86"/>
          <p:cNvSpPr/>
          <p:nvPr/>
        </p:nvSpPr>
        <p:spPr>
          <a:xfrm>
            <a:off x="7354825" y="575889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4822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073" t="22145" r="-471" b="19724"/>
          <a:stretch>
            <a:fillRect/>
          </a:stretch>
        </p:blipFill>
        <p:spPr bwMode="auto">
          <a:xfrm>
            <a:off x="641499" y="4072268"/>
            <a:ext cx="1295400" cy="1219200"/>
          </a:xfrm>
          <a:prstGeom prst="ellipse">
            <a:avLst/>
          </a:prstGeom>
          <a:ln w="889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"/>
            <a:lightRig rig="contrasting" dir="t">
              <a:rot lat="0" lon="0" rev="3000000"/>
            </a:lightRig>
          </a:scene3d>
          <a:sp3d contourW="7620">
            <a:bevelT w="127000" h="2286000" prst="angle"/>
            <a:contourClr>
              <a:srgbClr val="333333"/>
            </a:contourClr>
          </a:sp3d>
        </p:spPr>
      </p:pic>
      <p:sp>
        <p:nvSpPr>
          <p:cNvPr id="88" name="Oval 87"/>
          <p:cNvSpPr/>
          <p:nvPr/>
        </p:nvSpPr>
        <p:spPr>
          <a:xfrm>
            <a:off x="1752600" y="574731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 flipV="1">
            <a:off x="1752600" y="5824636"/>
            <a:ext cx="56532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" descr="F22_LUT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94" t="11363" r="6494" b="13966"/>
          <a:stretch>
            <a:fillRect/>
          </a:stretch>
        </p:blipFill>
        <p:spPr bwMode="auto">
          <a:xfrm>
            <a:off x="5029200" y="4185758"/>
            <a:ext cx="1246188" cy="1298575"/>
          </a:xfrm>
          <a:prstGeom prst="ellipse">
            <a:avLst/>
          </a:prstGeom>
          <a:ln w="635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/>
            <a:lightRig rig="contrasting" dir="t">
              <a:rot lat="0" lon="0" rev="3000000"/>
            </a:lightRig>
          </a:scene3d>
          <a:sp3d contourW="7620">
            <a:bevelT w="254000" h="3048000"/>
            <a:contourClr>
              <a:srgbClr val="333333"/>
            </a:contourClr>
          </a:sp3d>
        </p:spPr>
      </p:pic>
      <p:sp>
        <p:nvSpPr>
          <p:cNvPr id="84" name="Oval 83"/>
          <p:cNvSpPr/>
          <p:nvPr/>
        </p:nvSpPr>
        <p:spPr>
          <a:xfrm>
            <a:off x="5166970" y="6027115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" y="1083877"/>
            <a:ext cx="1333500" cy="964659"/>
          </a:xfrm>
          <a:prstGeom prst="ellipse">
            <a:avLst/>
          </a:prstGeom>
          <a:ln w="635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/>
            <a:lightRig rig="contrasting" dir="t">
              <a:rot lat="0" lon="0" rev="3000000"/>
            </a:lightRig>
          </a:scene3d>
          <a:sp3d contourW="7620">
            <a:bevelT w="254000" h="3556000"/>
            <a:contourClr>
              <a:srgbClr val="333333"/>
            </a:contourClr>
          </a:sp3d>
        </p:spPr>
      </p:pic>
      <p:sp>
        <p:nvSpPr>
          <p:cNvPr id="85" name="Oval 84"/>
          <p:cNvSpPr/>
          <p:nvPr/>
        </p:nvSpPr>
        <p:spPr>
          <a:xfrm>
            <a:off x="1858060" y="31242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 rot="2484477" flipV="1">
            <a:off x="1346060" y="4645333"/>
            <a:ext cx="441318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48233" name="Picture 9"/>
          <p:cNvPicPr>
            <a:picLocks noChangeAspect="1" noChangeArrowheads="1"/>
          </p:cNvPicPr>
          <p:nvPr/>
        </p:nvPicPr>
        <p:blipFill>
          <a:blip r:embed="rId11" cstate="print"/>
          <a:srcRect l="30408" t="10127" r="23086" b="3074"/>
          <a:stretch>
            <a:fillRect/>
          </a:stretch>
        </p:blipFill>
        <p:spPr bwMode="auto">
          <a:xfrm>
            <a:off x="4572000" y="1066800"/>
            <a:ext cx="1143000" cy="1676400"/>
          </a:xfrm>
          <a:prstGeom prst="ellipse">
            <a:avLst/>
          </a:prstGeom>
          <a:ln w="635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">
              <a:rot lat="17400000" lon="0" rev="0"/>
            </a:camera>
            <a:lightRig rig="contrasting" dir="t">
              <a:rot lat="0" lon="0" rev="3000000"/>
            </a:lightRig>
          </a:scene3d>
          <a:sp3d contourW="7620">
            <a:bevelT w="152400" h="1905000"/>
            <a:contourClr>
              <a:srgbClr val="333333"/>
            </a:contourClr>
          </a:sp3d>
        </p:spPr>
      </p:pic>
      <p:sp>
        <p:nvSpPr>
          <p:cNvPr id="82" name="Oval 81"/>
          <p:cNvSpPr/>
          <p:nvPr/>
        </p:nvSpPr>
        <p:spPr>
          <a:xfrm>
            <a:off x="4648200" y="26670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 rot="19276261">
            <a:off x="3040413" y="3287220"/>
            <a:ext cx="1859435" cy="485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48227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-4572" r="-9434"/>
          <a:stretch>
            <a:fillRect/>
          </a:stretch>
        </p:blipFill>
        <p:spPr bwMode="auto">
          <a:xfrm>
            <a:off x="2759140" y="2613835"/>
            <a:ext cx="1245957" cy="1295400"/>
          </a:xfrm>
          <a:prstGeom prst="ellipse">
            <a:avLst/>
          </a:prstGeom>
          <a:ln w="88900" cap="rnd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/>
            <a:lightRig rig="contrasting" dir="t">
              <a:rot lat="0" lon="0" rev="3000000"/>
            </a:lightRig>
          </a:scene3d>
          <a:sp3d contourW="7620">
            <a:bevelT w="127000" h="2794000" prst="angle"/>
            <a:contourClr>
              <a:srgbClr val="333333"/>
            </a:contourClr>
          </a:sp3d>
        </p:spPr>
      </p:pic>
      <p:sp>
        <p:nvSpPr>
          <p:cNvPr id="77" name="Oval 76"/>
          <p:cNvSpPr/>
          <p:nvPr/>
        </p:nvSpPr>
        <p:spPr>
          <a:xfrm>
            <a:off x="3802685" y="445191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288"/>
            <a:ext cx="6400800" cy="981075"/>
          </a:xfrm>
        </p:spPr>
        <p:txBody>
          <a:bodyPr>
            <a:normAutofit fontScale="90000"/>
          </a:bodyPr>
          <a:lstStyle/>
          <a:p>
            <a:pPr lvl="0"/>
            <a:r>
              <a:rPr lang="en-US" b="1" i="1" kern="0" dirty="0">
                <a:solidFill>
                  <a:schemeClr val="tx2"/>
                </a:solidFill>
              </a:rPr>
              <a:t>Physics Based Distributed Collaborative Design (Org View)</a:t>
            </a:r>
            <a:endParaRPr lang="en-US" dirty="0"/>
          </a:p>
        </p:txBody>
      </p:sp>
      <p:grpSp>
        <p:nvGrpSpPr>
          <p:cNvPr id="4" name="Group 162"/>
          <p:cNvGrpSpPr/>
          <p:nvPr/>
        </p:nvGrpSpPr>
        <p:grpSpPr>
          <a:xfrm>
            <a:off x="914400" y="1079202"/>
            <a:ext cx="7641845" cy="5810697"/>
            <a:chOff x="914400" y="1079202"/>
            <a:chExt cx="7641845" cy="5810697"/>
          </a:xfrm>
        </p:grpSpPr>
        <p:sp>
          <p:nvSpPr>
            <p:cNvPr id="33" name="TextBox 32"/>
            <p:cNvSpPr txBox="1"/>
            <p:nvPr/>
          </p:nvSpPr>
          <p:spPr>
            <a:xfrm>
              <a:off x="5105400" y="4114800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Vehicle </a:t>
              </a:r>
            </a:p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Aerodynamics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15200" y="1079202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Flight Control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1400" y="6396335"/>
              <a:ext cx="103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Aerospace </a:t>
              </a:r>
            </a:p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Propulsion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48200" y="1219200"/>
              <a:ext cx="990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Rocket</a:t>
              </a:r>
            </a:p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Propulsion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90600" y="3581400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Aerospace</a:t>
              </a:r>
            </a:p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Structures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71800" y="2362200"/>
              <a:ext cx="747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Turbine</a:t>
              </a:r>
            </a:p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Engine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4400" y="6612900"/>
              <a:ext cx="64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Power</a:t>
              </a:r>
            </a:p>
          </p:txBody>
        </p:sp>
      </p:grp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4400" y="1982969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0970" y="3483255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0885" y="2406090"/>
            <a:ext cx="1011588" cy="15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Oval 72"/>
          <p:cNvSpPr/>
          <p:nvPr/>
        </p:nvSpPr>
        <p:spPr>
          <a:xfrm>
            <a:off x="7391400" y="25146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599175" y="286329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 rot="20980547">
            <a:off x="5619398" y="2757029"/>
            <a:ext cx="1859435" cy="485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 rot="20528424" flipV="1">
            <a:off x="3701061" y="3783656"/>
            <a:ext cx="481230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67600" y="1981200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Oval 75"/>
          <p:cNvSpPr/>
          <p:nvPr/>
        </p:nvSpPr>
        <p:spPr>
          <a:xfrm>
            <a:off x="8458200" y="29718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141975" y="5093820"/>
            <a:ext cx="762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1676400" y="61722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 rot="20543855" flipV="1">
            <a:off x="1594932" y="5689330"/>
            <a:ext cx="36720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562600" y="342900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278625" y="522854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 rot="2757511">
            <a:off x="5166516" y="4369405"/>
            <a:ext cx="2557718" cy="53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859025" y="437266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75415" y="6037480"/>
            <a:ext cx="762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 rot="19276261">
            <a:off x="453353" y="5278925"/>
            <a:ext cx="276310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" y="5029200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" name="Oval 95"/>
          <p:cNvSpPr/>
          <p:nvPr/>
        </p:nvSpPr>
        <p:spPr>
          <a:xfrm>
            <a:off x="1828800" y="1828800"/>
            <a:ext cx="762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Oval 71"/>
          <p:cNvSpPr>
            <a:spLocks noChangeArrowheads="1"/>
          </p:cNvSpPr>
          <p:nvPr/>
        </p:nvSpPr>
        <p:spPr bwMode="auto">
          <a:xfrm rot="1131770" flipH="1">
            <a:off x="1172317" y="2620117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" name="Oval 72"/>
          <p:cNvSpPr>
            <a:spLocks noChangeArrowheads="1"/>
          </p:cNvSpPr>
          <p:nvPr/>
        </p:nvSpPr>
        <p:spPr bwMode="auto">
          <a:xfrm>
            <a:off x="1447800" y="2895600"/>
            <a:ext cx="209550" cy="2095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0" name="Oval 78"/>
          <p:cNvSpPr>
            <a:spLocks noChangeArrowheads="1"/>
          </p:cNvSpPr>
          <p:nvPr/>
        </p:nvSpPr>
        <p:spPr bwMode="auto">
          <a:xfrm rot="1131770" flipH="1">
            <a:off x="1128397" y="3305490"/>
            <a:ext cx="214313" cy="214313"/>
          </a:xfrm>
          <a:prstGeom prst="ellipse">
            <a:avLst/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Oval 81"/>
          <p:cNvSpPr>
            <a:spLocks noChangeArrowheads="1"/>
          </p:cNvSpPr>
          <p:nvPr/>
        </p:nvSpPr>
        <p:spPr bwMode="auto">
          <a:xfrm rot="20468230">
            <a:off x="1476562" y="2468059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1295400" y="3276600"/>
            <a:ext cx="228600" cy="359228"/>
          </a:xfrm>
          <a:prstGeom prst="rect">
            <a:avLst/>
          </a:prstGeom>
          <a:noFill/>
        </p:spPr>
      </p:pic>
      <p:pic>
        <p:nvPicPr>
          <p:cNvPr id="104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1447800" y="3124200"/>
            <a:ext cx="228600" cy="359228"/>
          </a:xfrm>
          <a:prstGeom prst="rect">
            <a:avLst/>
          </a:prstGeom>
          <a:noFill/>
        </p:spPr>
      </p:pic>
      <p:sp>
        <p:nvSpPr>
          <p:cNvPr id="105" name="Oval 104"/>
          <p:cNvSpPr>
            <a:spLocks noChangeArrowheads="1"/>
          </p:cNvSpPr>
          <p:nvPr/>
        </p:nvSpPr>
        <p:spPr bwMode="auto">
          <a:xfrm rot="1131770" flipH="1">
            <a:off x="3109597" y="3915089"/>
            <a:ext cx="214313" cy="21431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" name="Oval 81"/>
          <p:cNvSpPr>
            <a:spLocks noChangeArrowheads="1"/>
          </p:cNvSpPr>
          <p:nvPr/>
        </p:nvSpPr>
        <p:spPr bwMode="auto">
          <a:xfrm rot="20468230">
            <a:off x="3381561" y="4754059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Oval 95"/>
          <p:cNvSpPr>
            <a:spLocks noChangeArrowheads="1"/>
          </p:cNvSpPr>
          <p:nvPr/>
        </p:nvSpPr>
        <p:spPr bwMode="auto">
          <a:xfrm rot="20468230">
            <a:off x="3076460" y="4295662"/>
            <a:ext cx="211138" cy="211138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8" name="Oval 71"/>
          <p:cNvSpPr>
            <a:spLocks noChangeArrowheads="1"/>
          </p:cNvSpPr>
          <p:nvPr/>
        </p:nvSpPr>
        <p:spPr bwMode="auto">
          <a:xfrm rot="1131770" flipH="1">
            <a:off x="3417746" y="4067917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0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3352800" y="4343400"/>
            <a:ext cx="228600" cy="359228"/>
          </a:xfrm>
          <a:prstGeom prst="rect">
            <a:avLst/>
          </a:prstGeom>
          <a:noFill/>
        </p:spPr>
      </p:pic>
      <p:sp>
        <p:nvSpPr>
          <p:cNvPr id="111" name="Oval 72"/>
          <p:cNvSpPr>
            <a:spLocks noChangeArrowheads="1"/>
          </p:cNvSpPr>
          <p:nvPr/>
        </p:nvSpPr>
        <p:spPr bwMode="auto">
          <a:xfrm>
            <a:off x="4972050" y="2667000"/>
            <a:ext cx="209550" cy="2095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4876800" y="2819400"/>
            <a:ext cx="228600" cy="359228"/>
          </a:xfrm>
          <a:prstGeom prst="rect">
            <a:avLst/>
          </a:prstGeom>
          <a:noFill/>
        </p:spPr>
      </p:pic>
      <p:pic>
        <p:nvPicPr>
          <p:cNvPr id="114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5105400" y="3505200"/>
            <a:ext cx="228600" cy="359228"/>
          </a:xfrm>
          <a:prstGeom prst="rect">
            <a:avLst/>
          </a:prstGeom>
          <a:noFill/>
        </p:spPr>
      </p:pic>
      <p:sp>
        <p:nvSpPr>
          <p:cNvPr id="115" name="Oval 81"/>
          <p:cNvSpPr>
            <a:spLocks noChangeArrowheads="1"/>
          </p:cNvSpPr>
          <p:nvPr/>
        </p:nvSpPr>
        <p:spPr bwMode="auto">
          <a:xfrm rot="20468230">
            <a:off x="5210361" y="3306259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6" name="Oval 95"/>
          <p:cNvSpPr>
            <a:spLocks noChangeArrowheads="1"/>
          </p:cNvSpPr>
          <p:nvPr/>
        </p:nvSpPr>
        <p:spPr bwMode="auto">
          <a:xfrm rot="20468230">
            <a:off x="4905262" y="3457462"/>
            <a:ext cx="211138" cy="211138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" name="Oval 78"/>
          <p:cNvSpPr>
            <a:spLocks noChangeArrowheads="1"/>
          </p:cNvSpPr>
          <p:nvPr/>
        </p:nvSpPr>
        <p:spPr bwMode="auto">
          <a:xfrm rot="1131770" flipH="1">
            <a:off x="4905690" y="3153089"/>
            <a:ext cx="214313" cy="214313"/>
          </a:xfrm>
          <a:prstGeom prst="ellipse">
            <a:avLst/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4800600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7543799" y="5334000"/>
            <a:ext cx="228600" cy="359228"/>
          </a:xfrm>
          <a:prstGeom prst="rect">
            <a:avLst/>
          </a:prstGeom>
          <a:noFill/>
        </p:spPr>
      </p:pic>
      <p:pic>
        <p:nvPicPr>
          <p:cNvPr id="121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7772399" y="6019800"/>
            <a:ext cx="228600" cy="359228"/>
          </a:xfrm>
          <a:prstGeom prst="rect">
            <a:avLst/>
          </a:prstGeom>
          <a:noFill/>
        </p:spPr>
      </p:pic>
      <p:sp>
        <p:nvSpPr>
          <p:cNvPr id="122" name="Oval 81"/>
          <p:cNvSpPr>
            <a:spLocks noChangeArrowheads="1"/>
          </p:cNvSpPr>
          <p:nvPr/>
        </p:nvSpPr>
        <p:spPr bwMode="auto">
          <a:xfrm rot="20468230">
            <a:off x="7877361" y="5668459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" name="Oval 95"/>
          <p:cNvSpPr>
            <a:spLocks noChangeArrowheads="1"/>
          </p:cNvSpPr>
          <p:nvPr/>
        </p:nvSpPr>
        <p:spPr bwMode="auto">
          <a:xfrm rot="20468230">
            <a:off x="7572261" y="5972062"/>
            <a:ext cx="211138" cy="211138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" name="Oval 78"/>
          <p:cNvSpPr>
            <a:spLocks noChangeArrowheads="1"/>
          </p:cNvSpPr>
          <p:nvPr/>
        </p:nvSpPr>
        <p:spPr bwMode="auto">
          <a:xfrm rot="1131770" flipH="1">
            <a:off x="7572689" y="5667689"/>
            <a:ext cx="214313" cy="214313"/>
          </a:xfrm>
          <a:prstGeom prst="ellipse">
            <a:avLst/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5" name="Oval 71"/>
          <p:cNvSpPr>
            <a:spLocks noChangeArrowheads="1"/>
          </p:cNvSpPr>
          <p:nvPr/>
        </p:nvSpPr>
        <p:spPr bwMode="auto">
          <a:xfrm rot="1131770" flipH="1">
            <a:off x="7649317" y="5134717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7932" y="5165725"/>
            <a:ext cx="1011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" name="Oval 71"/>
          <p:cNvSpPr>
            <a:spLocks noChangeArrowheads="1"/>
          </p:cNvSpPr>
          <p:nvPr/>
        </p:nvSpPr>
        <p:spPr bwMode="auto">
          <a:xfrm rot="1131770" flipH="1">
            <a:off x="5439517" y="5802534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4" name="Oval 72"/>
          <p:cNvSpPr>
            <a:spLocks noChangeArrowheads="1"/>
          </p:cNvSpPr>
          <p:nvPr/>
        </p:nvSpPr>
        <p:spPr bwMode="auto">
          <a:xfrm>
            <a:off x="5715000" y="6078017"/>
            <a:ext cx="209550" cy="2095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" name="Oval 78"/>
          <p:cNvSpPr>
            <a:spLocks noChangeArrowheads="1"/>
          </p:cNvSpPr>
          <p:nvPr/>
        </p:nvSpPr>
        <p:spPr bwMode="auto">
          <a:xfrm rot="1131770" flipH="1">
            <a:off x="5362889" y="6487907"/>
            <a:ext cx="214313" cy="214313"/>
          </a:xfrm>
          <a:prstGeom prst="ellipse">
            <a:avLst/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" name="Oval 81"/>
          <p:cNvSpPr>
            <a:spLocks noChangeArrowheads="1"/>
          </p:cNvSpPr>
          <p:nvPr/>
        </p:nvSpPr>
        <p:spPr bwMode="auto">
          <a:xfrm rot="20468230">
            <a:off x="5743762" y="5650476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8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5562600" y="6459017"/>
            <a:ext cx="228600" cy="359228"/>
          </a:xfrm>
          <a:prstGeom prst="rect">
            <a:avLst/>
          </a:prstGeom>
          <a:noFill/>
        </p:spPr>
      </p:pic>
      <p:pic>
        <p:nvPicPr>
          <p:cNvPr id="139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5715000" y="6306617"/>
            <a:ext cx="228600" cy="359228"/>
          </a:xfrm>
          <a:prstGeom prst="rect">
            <a:avLst/>
          </a:prstGeom>
          <a:noFill/>
        </p:spPr>
      </p:pic>
      <p:sp>
        <p:nvSpPr>
          <p:cNvPr id="140" name="Oval 139"/>
          <p:cNvSpPr>
            <a:spLocks noChangeArrowheads="1"/>
          </p:cNvSpPr>
          <p:nvPr/>
        </p:nvSpPr>
        <p:spPr bwMode="auto">
          <a:xfrm rot="1131770" flipH="1">
            <a:off x="5515290" y="6277288"/>
            <a:ext cx="214313" cy="21431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1" name="Oval 71"/>
          <p:cNvSpPr>
            <a:spLocks noChangeArrowheads="1"/>
          </p:cNvSpPr>
          <p:nvPr/>
        </p:nvSpPr>
        <p:spPr bwMode="auto">
          <a:xfrm rot="1131770" flipH="1">
            <a:off x="5210918" y="3001116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2" name="Oval 141"/>
          <p:cNvSpPr>
            <a:spLocks noChangeArrowheads="1"/>
          </p:cNvSpPr>
          <p:nvPr/>
        </p:nvSpPr>
        <p:spPr bwMode="auto">
          <a:xfrm rot="1131770" flipH="1">
            <a:off x="1095690" y="5439090"/>
            <a:ext cx="214313" cy="21431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" name="Oval 81"/>
          <p:cNvSpPr>
            <a:spLocks noChangeArrowheads="1"/>
          </p:cNvSpPr>
          <p:nvPr/>
        </p:nvSpPr>
        <p:spPr bwMode="auto">
          <a:xfrm rot="20468230">
            <a:off x="1263864" y="6354258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Oval 95"/>
          <p:cNvSpPr>
            <a:spLocks noChangeArrowheads="1"/>
          </p:cNvSpPr>
          <p:nvPr/>
        </p:nvSpPr>
        <p:spPr bwMode="auto">
          <a:xfrm rot="20468230">
            <a:off x="958763" y="6008800"/>
            <a:ext cx="211138" cy="211138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5" name="Oval 71"/>
          <p:cNvSpPr>
            <a:spLocks noChangeArrowheads="1"/>
          </p:cNvSpPr>
          <p:nvPr/>
        </p:nvSpPr>
        <p:spPr bwMode="auto">
          <a:xfrm rot="1131770" flipH="1">
            <a:off x="1340620" y="5668116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6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930303" y="6248399"/>
            <a:ext cx="228600" cy="359228"/>
          </a:xfrm>
          <a:prstGeom prst="rect">
            <a:avLst/>
          </a:prstGeom>
          <a:noFill/>
        </p:spPr>
      </p:pic>
      <p:pic>
        <p:nvPicPr>
          <p:cNvPr id="147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1235103" y="5943599"/>
            <a:ext cx="228600" cy="359228"/>
          </a:xfrm>
          <a:prstGeom prst="rect">
            <a:avLst/>
          </a:prstGeom>
          <a:noFill/>
        </p:spPr>
      </p:pic>
      <p:pic>
        <p:nvPicPr>
          <p:cNvPr id="148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914400" y="5638800"/>
            <a:ext cx="228600" cy="359228"/>
          </a:xfrm>
          <a:prstGeom prst="rect">
            <a:avLst/>
          </a:prstGeom>
          <a:noFill/>
        </p:spPr>
      </p:pic>
      <p:sp>
        <p:nvSpPr>
          <p:cNvPr id="149" name="Oval 72"/>
          <p:cNvSpPr>
            <a:spLocks noChangeArrowheads="1"/>
          </p:cNvSpPr>
          <p:nvPr/>
        </p:nvSpPr>
        <p:spPr bwMode="auto">
          <a:xfrm>
            <a:off x="1162050" y="5791200"/>
            <a:ext cx="209550" cy="2095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0" name="Oval 149"/>
          <p:cNvSpPr>
            <a:spLocks noChangeArrowheads="1"/>
          </p:cNvSpPr>
          <p:nvPr/>
        </p:nvSpPr>
        <p:spPr bwMode="auto">
          <a:xfrm rot="1131770" flipH="1">
            <a:off x="7681597" y="2580228"/>
            <a:ext cx="214313" cy="21431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" name="Oval 81"/>
          <p:cNvSpPr>
            <a:spLocks noChangeArrowheads="1"/>
          </p:cNvSpPr>
          <p:nvPr/>
        </p:nvSpPr>
        <p:spPr bwMode="auto">
          <a:xfrm rot="20468230">
            <a:off x="7927685" y="3230058"/>
            <a:ext cx="219075" cy="2143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2" name="Oval 95"/>
          <p:cNvSpPr>
            <a:spLocks noChangeArrowheads="1"/>
          </p:cNvSpPr>
          <p:nvPr/>
        </p:nvSpPr>
        <p:spPr bwMode="auto">
          <a:xfrm rot="20468230">
            <a:off x="7604969" y="2884600"/>
            <a:ext cx="211138" cy="211138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" name="Oval 71"/>
          <p:cNvSpPr>
            <a:spLocks noChangeArrowheads="1"/>
          </p:cNvSpPr>
          <p:nvPr/>
        </p:nvSpPr>
        <p:spPr bwMode="auto">
          <a:xfrm rot="1131770" flipH="1">
            <a:off x="8004441" y="2543916"/>
            <a:ext cx="217487" cy="217488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4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7594124" y="3124199"/>
            <a:ext cx="228600" cy="359228"/>
          </a:xfrm>
          <a:prstGeom prst="rect">
            <a:avLst/>
          </a:prstGeom>
          <a:noFill/>
        </p:spPr>
      </p:pic>
      <p:sp>
        <p:nvSpPr>
          <p:cNvPr id="156" name="Oval 78"/>
          <p:cNvSpPr>
            <a:spLocks noChangeArrowheads="1"/>
          </p:cNvSpPr>
          <p:nvPr/>
        </p:nvSpPr>
        <p:spPr bwMode="auto">
          <a:xfrm rot="1131770" flipH="1">
            <a:off x="7801289" y="2314890"/>
            <a:ext cx="214313" cy="214313"/>
          </a:xfrm>
          <a:prstGeom prst="ellipse">
            <a:avLst/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698175" y="1195450"/>
            <a:ext cx="1600200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are silos and there is  a good reason to keep it that way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2743200" y="5136075"/>
            <a:ext cx="1216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People, Tech.,</a:t>
            </a:r>
          </a:p>
          <a:p>
            <a:pPr algn="ctr"/>
            <a:r>
              <a:rPr lang="en-US" sz="1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Data, &amp; Tools</a:t>
            </a:r>
          </a:p>
        </p:txBody>
      </p:sp>
      <p:sp>
        <p:nvSpPr>
          <p:cNvPr id="128" name="Text Box 14"/>
          <p:cNvSpPr txBox="1">
            <a:spLocks noChangeArrowheads="1"/>
          </p:cNvSpPr>
          <p:nvPr/>
        </p:nvSpPr>
        <p:spPr bwMode="auto">
          <a:xfrm>
            <a:off x="533400" y="6056193"/>
            <a:ext cx="8382000" cy="646331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i="1" u="sng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As Needed Real Time Access </a:t>
            </a:r>
            <a:r>
              <a:rPr lang="en-US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to Applications &amp; Data by ALL Communities</a:t>
            </a:r>
          </a:p>
          <a:p>
            <a:pPr algn="ctr">
              <a:spcBef>
                <a:spcPct val="0"/>
              </a:spcBef>
              <a:defRPr/>
            </a:pPr>
            <a:r>
              <a:rPr lang="en-US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Distributed Collaborative Design!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905000" y="1183944"/>
            <a:ext cx="2743200" cy="7386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Good “Community Members” Publish Information for Collaborators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" y="1524000"/>
            <a:ext cx="8229600" cy="4267200"/>
          </a:xfrm>
          <a:prstGeom prst="rect">
            <a:avLst/>
          </a:prstGeom>
          <a:solidFill>
            <a:schemeClr val="accent1">
              <a:alpha val="55000"/>
            </a:schemeClr>
          </a:solidFill>
          <a:scene3d>
            <a:camera prst="isometricOffAxis2Top">
              <a:rot lat="18600000" lon="3600000" rev="18000000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prstClr val="white"/>
                </a:solidFill>
              </a:rPr>
              <a:t>Design Study X</a:t>
            </a:r>
          </a:p>
        </p:txBody>
      </p:sp>
      <p:pic>
        <p:nvPicPr>
          <p:cNvPr id="102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1066800" y="2819400"/>
            <a:ext cx="228600" cy="359228"/>
          </a:xfrm>
          <a:prstGeom prst="rect">
            <a:avLst/>
          </a:prstGeom>
          <a:noFill/>
        </p:spPr>
      </p:pic>
      <p:pic>
        <p:nvPicPr>
          <p:cNvPr id="109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3048000" y="4648200"/>
            <a:ext cx="228600" cy="359228"/>
          </a:xfrm>
          <a:prstGeom prst="rect">
            <a:avLst/>
          </a:prstGeom>
          <a:noFill/>
        </p:spPr>
      </p:pic>
      <p:pic>
        <p:nvPicPr>
          <p:cNvPr id="113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5181600" y="2667000"/>
            <a:ext cx="228600" cy="359228"/>
          </a:xfrm>
          <a:prstGeom prst="rect">
            <a:avLst/>
          </a:prstGeom>
          <a:noFill/>
        </p:spPr>
      </p:pic>
      <p:pic>
        <p:nvPicPr>
          <p:cNvPr id="155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7898924" y="2819399"/>
            <a:ext cx="228600" cy="359228"/>
          </a:xfrm>
          <a:prstGeom prst="rect">
            <a:avLst/>
          </a:prstGeom>
          <a:noFill/>
        </p:spPr>
      </p:pic>
      <p:pic>
        <p:nvPicPr>
          <p:cNvPr id="137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5334000" y="6001817"/>
            <a:ext cx="228600" cy="359228"/>
          </a:xfrm>
          <a:prstGeom prst="rect">
            <a:avLst/>
          </a:prstGeom>
          <a:noFill/>
        </p:spPr>
      </p:pic>
      <p:pic>
        <p:nvPicPr>
          <p:cNvPr id="120" name="Picture 6" descr="http://t0.gstatic.com/images?q=tbn:ANd9GcR9yV9nzUUXa2e88E9kbvf9HlbSoUuBUAM9v22ogcuHayPyOvt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5" t="39111" r="67556" b="21778"/>
          <a:stretch>
            <a:fillRect/>
          </a:stretch>
        </p:blipFill>
        <p:spPr bwMode="auto">
          <a:xfrm>
            <a:off x="7848599" y="5181600"/>
            <a:ext cx="228600" cy="359228"/>
          </a:xfrm>
          <a:prstGeom prst="rect">
            <a:avLst/>
          </a:prstGeom>
          <a:noFill/>
        </p:spPr>
      </p:pic>
      <p:pic>
        <p:nvPicPr>
          <p:cNvPr id="14338" name="Picture 2" descr="propeller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6732" y="3939365"/>
            <a:ext cx="207334" cy="207334"/>
          </a:xfrm>
          <a:prstGeom prst="rect">
            <a:avLst/>
          </a:prstGeom>
          <a:noFill/>
        </p:spPr>
      </p:pic>
      <p:sp>
        <p:nvSpPr>
          <p:cNvPr id="118" name="Rectangle 117"/>
          <p:cNvSpPr/>
          <p:nvPr/>
        </p:nvSpPr>
        <p:spPr>
          <a:xfrm>
            <a:off x="1371600" y="6471942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489196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4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4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4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4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4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4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94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3108 -0.008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-40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9829E-6 L 0.0349 -0.0199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100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3142 0.02477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20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3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82045E-7 L 0.03489 0.00231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10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45257E-6 L 0.03854 -0.0041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-200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50764E-6 L -0.03142 -0.04188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2100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046 L 0.03298 0.025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200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448 0.05556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800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33 0.04443 " pathEditMode="relative" ptsTypes="AA">
                                      <p:cBhvr>
                                        <p:cTn id="32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8686E-6 L -0.05313 -0.0152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800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8.93105E-7 L -0.03142 -0.03933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2000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14669E-6 L 0.03021 -0.02383 " pathEditMode="relative" rAng="0" ptsTypes="AA">
                                      <p:cBhvr>
                                        <p:cTn id="32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-1200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34 -0.04443 " pathEditMode="relative" ptsTypes="AA">
                                      <p:cBhvr>
                                        <p:cTn id="331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099E-6 L -0.03993 -0.03101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9533E-6 L 0.05191 -0.01967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1000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334 -0.04442 " pathEditMode="relative" ptsTypes="AA">
                                      <p:cBhvr>
                                        <p:cTn id="33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33 0 " pathEditMode="relative" ptsTypes="AA">
                                      <p:cBhvr>
                                        <p:cTn id="33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9583 -0.15949 " pathEditMode="relative" rAng="0" ptsTypes="AA">
                                      <p:cBhvr>
                                        <p:cTn id="48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8000"/>
                                    </p:animMotion>
                                  </p:childTnLst>
                                </p:cTn>
                              </p:par>
                              <p:par>
                                <p:cTn id="4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375 0.08495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4200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25 -0.1 " pathEditMode="relative" ptsTypes="AA">
                                      <p:cBhvr>
                                        <p:cTn id="49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1667 0.08889 " pathEditMode="relative" ptsTypes="AA">
                                      <p:cBhvr>
                                        <p:cTn id="49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06806 0.04051 " pathEditMode="relative" rAng="0" ptsTypes="AA">
                                      <p:cBhvr>
                                        <p:cTn id="49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2000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625 -0.26806 " pathEditMode="relative" rAng="0" ptsTypes="AA">
                                      <p:cBhvr>
                                        <p:cTn id="49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5" grpId="0" animBg="1"/>
      <p:bldP spid="87" grpId="0" animBg="1"/>
      <p:bldP spid="88" grpId="0" animBg="1"/>
      <p:bldP spid="86" grpId="0" animBg="1"/>
      <p:bldP spid="84" grpId="0" animBg="1"/>
      <p:bldP spid="85" grpId="0" animBg="1"/>
      <p:bldP spid="83" grpId="0" animBg="1"/>
      <p:bldP spid="82" grpId="0" animBg="1"/>
      <p:bldP spid="81" grpId="0" animBg="1"/>
      <p:bldP spid="77" grpId="0" animBg="1"/>
      <p:bldP spid="73" grpId="0" animBg="1"/>
      <p:bldP spid="74" grpId="0" animBg="1"/>
      <p:bldP spid="69" grpId="0" animBg="1"/>
      <p:bldP spid="75" grpId="0" animBg="1"/>
      <p:bldP spid="76" grpId="0" animBg="1"/>
      <p:bldP spid="78" grpId="0" animBg="1"/>
      <p:bldP spid="80" grpId="0" animBg="1"/>
      <p:bldP spid="79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2" grpId="0" animBg="1"/>
      <p:bldP spid="96" grpId="0" animBg="1"/>
      <p:bldP spid="98" grpId="0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8" grpId="0" animBg="1"/>
      <p:bldP spid="108" grpId="1" animBg="1"/>
      <p:bldP spid="111" grpId="0" animBg="1"/>
      <p:bldP spid="111" grpId="1" animBg="1"/>
      <p:bldP spid="115" grpId="0" animBg="1"/>
      <p:bldP spid="116" grpId="0" animBg="1"/>
      <p:bldP spid="117" grpId="0" animBg="1"/>
      <p:bldP spid="122" grpId="0" animBg="1"/>
      <p:bldP spid="122" grpId="1" animBg="1"/>
      <p:bldP spid="123" grpId="0" animBg="1"/>
      <p:bldP spid="124" grpId="0" animBg="1"/>
      <p:bldP spid="125" grpId="0" animBg="1"/>
      <p:bldP spid="125" grpId="1" animBg="1"/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40" grpId="0" animBg="1"/>
      <p:bldP spid="141" grpId="0" animBg="1"/>
      <p:bldP spid="141" grpId="1" animBg="1"/>
      <p:bldP spid="142" grpId="0" animBg="1"/>
      <p:bldP spid="143" grpId="0" animBg="1"/>
      <p:bldP spid="144" grpId="0" animBg="1"/>
      <p:bldP spid="145" grpId="0" animBg="1"/>
      <p:bldP spid="145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3" grpId="0" animBg="1"/>
      <p:bldP spid="156" grpId="0" animBg="1"/>
      <p:bldP spid="156" grpId="1" animBg="1"/>
      <p:bldP spid="158" grpId="0" animBg="1"/>
      <p:bldP spid="162" grpId="0"/>
      <p:bldP spid="128" grpId="0" animBg="1"/>
      <p:bldP spid="126" grpId="0" animBg="1"/>
      <p:bldP spid="1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"/>
          <p:cNvSpPr txBox="1">
            <a:spLocks/>
          </p:cNvSpPr>
          <p:nvPr/>
        </p:nvSpPr>
        <p:spPr bwMode="auto">
          <a:xfrm>
            <a:off x="437322" y="1172818"/>
            <a:ext cx="4038600" cy="49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marL="400050" indent="-400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defRPr/>
            </a:pP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Scientific Impact</a:t>
            </a:r>
            <a:endParaRPr lang="en-US" sz="20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endParaRPr lang="en-US" sz="20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ontent Placeholder 3"/>
          <p:cNvSpPr>
            <a:spLocks noGrp="1"/>
          </p:cNvSpPr>
          <p:nvPr>
            <p:ph sz="half" idx="4294967295"/>
          </p:nvPr>
        </p:nvSpPr>
        <p:spPr>
          <a:xfrm>
            <a:off x="4749801" y="1182513"/>
            <a:ext cx="4038600" cy="490115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Acquisition Impact</a:t>
            </a:r>
          </a:p>
        </p:txBody>
      </p:sp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3" cstate="print"/>
          <a:srcRect l="1492" t="6836" r="7463" b="18228"/>
          <a:stretch>
            <a:fillRect/>
          </a:stretch>
        </p:blipFill>
        <p:spPr bwMode="auto">
          <a:xfrm>
            <a:off x="162755" y="2114568"/>
            <a:ext cx="1213737" cy="73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26"/>
          <p:cNvGrpSpPr/>
          <p:nvPr/>
        </p:nvGrpSpPr>
        <p:grpSpPr>
          <a:xfrm>
            <a:off x="4730049" y="2588918"/>
            <a:ext cx="4199435" cy="1829838"/>
            <a:chOff x="4908700" y="3024384"/>
            <a:chExt cx="3907891" cy="1595358"/>
          </a:xfrm>
        </p:grpSpPr>
        <p:pic>
          <p:nvPicPr>
            <p:cNvPr id="72" name="Picture 4" descr="f15"/>
            <p:cNvPicPr>
              <a:picLocks noChangeAspect="1" noChangeArrowheads="1"/>
            </p:cNvPicPr>
            <p:nvPr/>
          </p:nvPicPr>
          <p:blipFill>
            <a:blip r:embed="rId4" cstate="print"/>
            <a:srcRect l="2875" t="4312" r="8563" b="10031"/>
            <a:stretch>
              <a:fillRect/>
            </a:stretch>
          </p:blipFill>
          <p:spPr bwMode="auto">
            <a:xfrm flipH="1">
              <a:off x="6141155" y="3027460"/>
              <a:ext cx="1365956" cy="800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5" descr="b1b-banki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908700" y="3024384"/>
              <a:ext cx="1237907" cy="8025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4" name="Picture 6" descr="f16_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910665" y="3815732"/>
              <a:ext cx="1228891" cy="790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5" name="Picture 8" descr="F1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507111" y="3026433"/>
              <a:ext cx="1298222" cy="7986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6" name="Picture 75" descr="B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521273" y="3825460"/>
              <a:ext cx="1295318" cy="794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7" name="Picture 14" descr="F2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125369" y="3822559"/>
              <a:ext cx="1404362" cy="7844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8" name="Picture 18"/>
          <p:cNvPicPr>
            <a:picLocks noChangeAspect="1" noChangeArrowheads="1"/>
          </p:cNvPicPr>
          <p:nvPr/>
        </p:nvPicPr>
        <p:blipFill>
          <a:blip r:embed="rId10" cstate="print"/>
          <a:srcRect t="14664" b="12016"/>
          <a:stretch>
            <a:fillRect/>
          </a:stretch>
        </p:blipFill>
        <p:spPr bwMode="auto">
          <a:xfrm>
            <a:off x="1371600" y="2124507"/>
            <a:ext cx="1312414" cy="7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Picture 3" descr="F-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1953" y="2114568"/>
            <a:ext cx="1313229" cy="73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" name="TextBox 81"/>
          <p:cNvSpPr txBox="1"/>
          <p:nvPr/>
        </p:nvSpPr>
        <p:spPr>
          <a:xfrm>
            <a:off x="1739353" y="167262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Past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524005" y="368875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Future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0" y="28581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Exploiting the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synergism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mutually interacting phenomena to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produce a capability that cannot be obtained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otherwise</a:t>
            </a:r>
          </a:p>
        </p:txBody>
      </p:sp>
      <p:sp>
        <p:nvSpPr>
          <p:cNvPr id="85" name="Rectangle 84"/>
          <p:cNvSpPr/>
          <p:nvPr/>
        </p:nvSpPr>
        <p:spPr>
          <a:xfrm>
            <a:off x="0" y="48933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Multi-disciplinary Science is an </a:t>
            </a:r>
            <a:r>
              <a:rPr lang="en-US" sz="1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enabler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the development of the next generation air and space vehicles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009" y="4040549"/>
            <a:ext cx="1284991" cy="82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8" name="Rectangle 87"/>
          <p:cNvSpPr/>
          <p:nvPr/>
        </p:nvSpPr>
        <p:spPr>
          <a:xfrm>
            <a:off x="4408311" y="1827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 discovery of late defects due to un-modeled physics</a:t>
            </a:r>
          </a:p>
        </p:txBody>
      </p:sp>
      <p:sp>
        <p:nvSpPr>
          <p:cNvPr id="91" name="Rectangle 19"/>
          <p:cNvSpPr>
            <a:spLocks noChangeArrowheads="1"/>
          </p:cNvSpPr>
          <p:nvPr/>
        </p:nvSpPr>
        <p:spPr bwMode="auto">
          <a:xfrm>
            <a:off x="341282" y="5883502"/>
            <a:ext cx="8269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It is essential to determine early on the pertinent interactions between competing engineering disciplines</a:t>
            </a:r>
          </a:p>
        </p:txBody>
      </p:sp>
      <p:pic>
        <p:nvPicPr>
          <p:cNvPr id="79" name="Picture 12"/>
          <p:cNvPicPr>
            <a:picLocks noChangeAspect="1" noChangeArrowheads="1"/>
          </p:cNvPicPr>
          <p:nvPr/>
        </p:nvPicPr>
        <p:blipFill>
          <a:blip r:embed="rId13" cstate="print"/>
          <a:srcRect t="8359" r="14629" b="23958"/>
          <a:stretch>
            <a:fillRect/>
          </a:stretch>
        </p:blipFill>
        <p:spPr bwMode="auto">
          <a:xfrm>
            <a:off x="1513571" y="4040549"/>
            <a:ext cx="1297365" cy="82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7"/>
          <p:cNvSpPr>
            <a:spLocks noGrp="1"/>
          </p:cNvSpPr>
          <p:nvPr>
            <p:ph type="title"/>
          </p:nvPr>
        </p:nvSpPr>
        <p:spPr>
          <a:xfrm>
            <a:off x="1295400" y="0"/>
            <a:ext cx="6400800" cy="98107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31" name="Picture 2" descr="C1102 Iso Assembly OML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199" y="4038601"/>
            <a:ext cx="1440129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04800" y="5722203"/>
            <a:ext cx="8458200" cy="830997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It is essential to determine </a:t>
            </a:r>
            <a:r>
              <a:rPr lang="en-US" sz="2400" b="1" i="1" u="sng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early on </a:t>
            </a:r>
            <a:r>
              <a:rPr lang="en-US" sz="24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the pertinent interactions between coupled engineering disciplines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582731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/>
          <p:nvPr/>
        </p:nvGrpSpPr>
        <p:grpSpPr>
          <a:xfrm>
            <a:off x="76200" y="1441162"/>
            <a:ext cx="6735455" cy="4959638"/>
            <a:chOff x="685800" y="838197"/>
            <a:chExt cx="6735455" cy="510550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1066800"/>
              <a:ext cx="6691549" cy="467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3366CC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5158373" y="9376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P:\ADP\ASD\ASD Programs &amp; Projects\LMPI - ESAVE\AIAA MDO Paper\images\Baseline_R800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0099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1773" y="49762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0099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4929775" y="3528425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099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6453773" y="23092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9933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6301373" y="12424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P:\ADP\ASD\ASD Programs &amp; Projects\LMPI - ESAVE\AIAA MDO Paper\images\Baseline_R800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3366CC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34173" y="32236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rgbClr val="3366CC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3177173" y="24616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3366CC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4472573" y="16996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rgbClr val="9933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4320173" y="29188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rgbClr val="9933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3177175" y="3757025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rgbClr val="9933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1881773" y="42904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rgbClr val="0099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00000">
              <a:off x="3634373" y="4214222"/>
              <a:ext cx="1066907" cy="86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Straight Arrow Connector 5"/>
          <p:cNvCxnSpPr/>
          <p:nvPr/>
        </p:nvCxnSpPr>
        <p:spPr bwMode="auto">
          <a:xfrm>
            <a:off x="5791198" y="-457200"/>
            <a:ext cx="0" cy="34290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344263" y="1192821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0.6% Empty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Wt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420461" y="1219096"/>
            <a:ext cx="129226" cy="34305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Down Arrow 12"/>
          <p:cNvSpPr/>
          <p:nvPr/>
        </p:nvSpPr>
        <p:spPr bwMode="auto">
          <a:xfrm>
            <a:off x="-1371600" y="914400"/>
            <a:ext cx="484632" cy="978408"/>
          </a:xfrm>
          <a:prstGeom prst="downArrow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5400000">
            <a:off x="5955187" y="1289306"/>
            <a:ext cx="357826" cy="228597"/>
          </a:xfrm>
          <a:prstGeom prst="down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1632359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Using traditional Level 0 Conceptual Design </a:t>
            </a:r>
          </a:p>
          <a:p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Active flutter suppression benefit 0.6% Empty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Wt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90600" y="5591175"/>
            <a:ext cx="380997" cy="1719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76400" y="5591175"/>
            <a:ext cx="4982855" cy="1719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44026" y="5763169"/>
            <a:ext cx="609602" cy="33283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1000" y="1737253"/>
            <a:ext cx="800098" cy="385392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" name="Picture 20" descr="Intro Skunk"/>
          <p:cNvPicPr>
            <a:picLocks noChangeAspect="1" noChangeArrowheads="1"/>
          </p:cNvPicPr>
          <p:nvPr/>
        </p:nvPicPr>
        <p:blipFill>
          <a:blip r:embed="rId25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7296138" y="5135212"/>
            <a:ext cx="1333524" cy="65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117143" y="6050107"/>
            <a:ext cx="8686800" cy="646331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Increasing Physics Disciplines &amp; Coupling has a Significant Impact on the Resulting Vehicle Configuration, Performance, &amp; Technology Impact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4706" y="1933104"/>
            <a:ext cx="180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baseline="30000" dirty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order fidelity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469777" y="2148541"/>
            <a:ext cx="2286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990600" y="86992"/>
            <a:ext cx="7086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Efficient Supersonic Air Vehicle Design &amp; Technology Assessment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07590" y="6449147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1946182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Concluding Remarks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192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i="1" kern="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b="1" i="1" kern="0" dirty="0">
                <a:latin typeface="Arial" pitchFamily="34" charset="0"/>
                <a:cs typeface="Arial" pitchFamily="34" charset="0"/>
              </a:rPr>
              <a:t>Historical data &amp; traditional conceptual design processes are insufficient for  designing new/innovative configurations and technologies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184809"/>
            <a:ext cx="2286000" cy="140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2286000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i="1" kern="0" dirty="0">
                <a:latin typeface="Arial" pitchFamily="34" charset="0"/>
                <a:cs typeface="Arial" pitchFamily="34" charset="0"/>
              </a:rPr>
              <a:t>A physics-based distributed collaborative design Environment for aerospace vehicle development and technology assessment has been developed (leverages MSTC Engineering)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858000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i="1" kern="0" dirty="0">
              <a:latin typeface="Arial" pitchFamily="34" charset="0"/>
              <a:cs typeface="Arial" pitchFamily="34" charset="0"/>
            </a:endParaRPr>
          </a:p>
          <a:p>
            <a:endParaRPr lang="en-US" sz="1400" b="1" i="1" dirty="0">
              <a:latin typeface="Arial" pitchFamily="34" charset="0"/>
              <a:cs typeface="Arial" pitchFamily="34" charset="0"/>
            </a:endParaRP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" y="4250764"/>
            <a:ext cx="1905000" cy="8622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3505200"/>
            <a:ext cx="693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i="1" kern="0" dirty="0">
                <a:latin typeface="Arial" pitchFamily="34" charset="0"/>
                <a:cs typeface="Arial" pitchFamily="34" charset="0"/>
              </a:rPr>
              <a:t>Enables 10’s of </a:t>
            </a:r>
            <a:r>
              <a:rPr lang="en-US" sz="1600" b="1" i="1" kern="0" dirty="0" err="1">
                <a:latin typeface="Arial" pitchFamily="34" charset="0"/>
                <a:cs typeface="Arial" pitchFamily="34" charset="0"/>
              </a:rPr>
              <a:t>HiFi</a:t>
            </a:r>
            <a:r>
              <a:rPr lang="en-US" sz="1600" b="1" i="1" kern="0" dirty="0">
                <a:latin typeface="Arial" pitchFamily="34" charset="0"/>
                <a:cs typeface="Arial" pitchFamily="34" charset="0"/>
              </a:rPr>
              <a:t> Physics Based Configuration Design with the Same Resources &amp; Time of Traditional Design evaluates 1 or 2.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867" y="3200400"/>
            <a:ext cx="1908933" cy="100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286000"/>
            <a:ext cx="1882551" cy="12132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4204510"/>
            <a:ext cx="73152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Enables AFRL technology developers to have a quantifiable, physics based and traceable trail of the impact of their technologies on system effectiveness </a:t>
            </a:r>
            <a:r>
              <a:rPr lang="en-US" sz="7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lethality, survivability, sustainability, affordability etc..</a:t>
            </a:r>
            <a:r>
              <a:rPr lang="en-US" sz="700" b="1" i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1400" b="1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Creates info. with less uncertainty for making decisions for system capabilities, technology assessment, and technology risk reduction</a:t>
            </a:r>
          </a:p>
          <a:p>
            <a:pPr marL="285750" indent="-285750">
              <a:buFont typeface="Wingdings" charset="2"/>
              <a:buChar char="Ø"/>
            </a:pP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Reduction of late Defects due to physics</a:t>
            </a:r>
          </a:p>
          <a:p>
            <a:pPr marL="285750" indent="-285750">
              <a:buFont typeface="Wingdings" charset="2"/>
              <a:buChar char="Ø"/>
            </a:pP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Expanded design space yielding capabilities not other wise obtainable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 l="1492" t="6836" r="7463" b="18228"/>
          <a:stretch>
            <a:fillRect/>
          </a:stretch>
        </p:blipFill>
        <p:spPr bwMode="auto">
          <a:xfrm>
            <a:off x="152400" y="6248400"/>
            <a:ext cx="775481" cy="47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6261608"/>
            <a:ext cx="821007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B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553200" y="5867400"/>
            <a:ext cx="776081" cy="50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8" descr="blue_std"/>
          <p:cNvPicPr>
            <a:picLocks noChangeAspect="1" noChangeArrowheads="1"/>
          </p:cNvPicPr>
          <p:nvPr/>
        </p:nvPicPr>
        <p:blipFill>
          <a:blip r:embed="rId9" cstate="print"/>
          <a:srcRect l="14286" r="14286" b="19647"/>
          <a:stretch>
            <a:fillRect/>
          </a:stretch>
        </p:blipFill>
        <p:spPr bwMode="auto">
          <a:xfrm>
            <a:off x="304800" y="5181600"/>
            <a:ext cx="1031813" cy="91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f16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543800" y="5867400"/>
            <a:ext cx="787171" cy="54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1107590" y="6449147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2190847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567" y="-28575"/>
            <a:ext cx="6400800" cy="98107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Reducing the Knowledge Deficit in Capability Prediction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647447" y="555144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47447" y="6007398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0" y="1326934"/>
            <a:ext cx="8844148" cy="5406956"/>
            <a:chOff x="0" y="1326934"/>
            <a:chExt cx="8844148" cy="5406956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62505" y="1447800"/>
              <a:ext cx="12999" cy="45595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6200000">
              <a:off x="-1612968" y="3395485"/>
              <a:ext cx="3762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Confidence in Capability Prediction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83771" y="1447800"/>
              <a:ext cx="80603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72584" y="6364558"/>
              <a:ext cx="3561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Time &amp; Cost of Defect Correction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825798" y="6007398"/>
              <a:ext cx="746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7447" y="144780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47447" y="190376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47447" y="235972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7447" y="281568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7447" y="327164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47447" y="372760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47447" y="418356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47447" y="509548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7447" y="463952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5276" y="1326934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100%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0" y="541897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10%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819399" y="5830272"/>
              <a:ext cx="0" cy="307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130717" y="6064080"/>
              <a:ext cx="1110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Milestone A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181600" y="5830272"/>
              <a:ext cx="0" cy="307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267200" y="606408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Milestone B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858000" y="5830272"/>
              <a:ext cx="0" cy="307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229600" y="5830272"/>
              <a:ext cx="0" cy="307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169317" y="6064080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Milestone C 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22329" y="606408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IOC 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55158" y="6243653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 cost unit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97106" y="6334779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1000 cost units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6429" y="1511600"/>
            <a:ext cx="8175171" cy="4145564"/>
            <a:chOff x="816429" y="1511600"/>
            <a:chExt cx="8175171" cy="4145564"/>
          </a:xfrm>
        </p:grpSpPr>
        <p:sp>
          <p:nvSpPr>
            <p:cNvPr id="14" name="Freeform 13"/>
            <p:cNvSpPr/>
            <p:nvPr/>
          </p:nvSpPr>
          <p:spPr>
            <a:xfrm>
              <a:off x="816429" y="1511600"/>
              <a:ext cx="8027719" cy="2671960"/>
            </a:xfrm>
            <a:custGeom>
              <a:avLst/>
              <a:gdLst>
                <a:gd name="connsiteX0" fmla="*/ 0 w 8027719"/>
                <a:gd name="connsiteY0" fmla="*/ 2707574 h 2707574"/>
                <a:gd name="connsiteX1" fmla="*/ 1591293 w 8027719"/>
                <a:gd name="connsiteY1" fmla="*/ 2291938 h 2707574"/>
                <a:gd name="connsiteX2" fmla="*/ 2838202 w 8027719"/>
                <a:gd name="connsiteY2" fmla="*/ 415636 h 2707574"/>
                <a:gd name="connsiteX3" fmla="*/ 8027719 w 8027719"/>
                <a:gd name="connsiteY3" fmla="*/ 0 h 270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7719" h="2707574">
                  <a:moveTo>
                    <a:pt x="0" y="2707574"/>
                  </a:moveTo>
                  <a:cubicBezTo>
                    <a:pt x="559129" y="2690751"/>
                    <a:pt x="1118259" y="2673928"/>
                    <a:pt x="1591293" y="2291938"/>
                  </a:cubicBezTo>
                  <a:cubicBezTo>
                    <a:pt x="2064327" y="1909948"/>
                    <a:pt x="1765464" y="797626"/>
                    <a:pt x="2838202" y="415636"/>
                  </a:cubicBezTo>
                  <a:cubicBezTo>
                    <a:pt x="3910940" y="33646"/>
                    <a:pt x="5969329" y="16823"/>
                    <a:pt x="802771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 flipV="1">
              <a:off x="2362201" y="1903761"/>
              <a:ext cx="609599" cy="5346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200462" y="1534428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Proposed Process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1455455" y="4267200"/>
              <a:ext cx="0" cy="914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2819399" y="3048000"/>
              <a:ext cx="274320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5388020" y="3048000"/>
              <a:ext cx="174581" cy="2047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455455" y="5095480"/>
              <a:ext cx="3932565" cy="86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405253" y="5010833"/>
              <a:ext cx="3586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Remove Knowledge deficit via </a:t>
              </a:r>
              <a:r>
                <a:rPr lang="en-US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via</a:t>
              </a:r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MSTC methods </a:t>
              </a:r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&amp; processes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83771" y="1511600"/>
            <a:ext cx="7903029" cy="3822400"/>
            <a:chOff x="783771" y="1511600"/>
            <a:chExt cx="7903029" cy="3822400"/>
          </a:xfrm>
        </p:grpSpPr>
        <p:sp>
          <p:nvSpPr>
            <p:cNvPr id="22" name="Freeform 21"/>
            <p:cNvSpPr/>
            <p:nvPr/>
          </p:nvSpPr>
          <p:spPr>
            <a:xfrm>
              <a:off x="783771" y="1511600"/>
              <a:ext cx="7903029" cy="3822400"/>
            </a:xfrm>
            <a:custGeom>
              <a:avLst/>
              <a:gdLst>
                <a:gd name="connsiteX0" fmla="*/ 0 w 7137071"/>
                <a:gd name="connsiteY0" fmla="*/ 1686296 h 1686296"/>
                <a:gd name="connsiteX1" fmla="*/ 3325091 w 7137071"/>
                <a:gd name="connsiteY1" fmla="*/ 1330036 h 1686296"/>
                <a:gd name="connsiteX2" fmla="*/ 5023263 w 7137071"/>
                <a:gd name="connsiteY2" fmla="*/ 225631 h 1686296"/>
                <a:gd name="connsiteX3" fmla="*/ 7137071 w 7137071"/>
                <a:gd name="connsiteY3" fmla="*/ 0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7071" h="1686296">
                  <a:moveTo>
                    <a:pt x="0" y="1686296"/>
                  </a:moveTo>
                  <a:cubicBezTo>
                    <a:pt x="1243940" y="1629888"/>
                    <a:pt x="2487881" y="1573480"/>
                    <a:pt x="3325091" y="1330036"/>
                  </a:cubicBezTo>
                  <a:cubicBezTo>
                    <a:pt x="4162302" y="1086592"/>
                    <a:pt x="4387933" y="447304"/>
                    <a:pt x="5023263" y="225631"/>
                  </a:cubicBezTo>
                  <a:cubicBezTo>
                    <a:pt x="5658593" y="3958"/>
                    <a:pt x="6397832" y="1979"/>
                    <a:pt x="713707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5388020" y="3271640"/>
              <a:ext cx="1241380" cy="151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655981" y="3126316"/>
              <a:ext cx="1860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Today’s Process</a:t>
              </a:r>
            </a:p>
          </p:txBody>
        </p:sp>
      </p:grpSp>
      <p:pic>
        <p:nvPicPr>
          <p:cNvPr id="74" name="Picture 11" descr="MSTC Logo (small PNG format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744" y="1808633"/>
            <a:ext cx="641457" cy="59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0" y="6647978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" descr="b-2-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955" y="1798035"/>
            <a:ext cx="1015056" cy="592362"/>
          </a:xfrm>
          <a:prstGeom prst="rect">
            <a:avLst/>
          </a:prstGeom>
          <a:noFill/>
        </p:spPr>
      </p:pic>
      <p:pic>
        <p:nvPicPr>
          <p:cNvPr id="64" name="Picture 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9659" y="1772358"/>
            <a:ext cx="1072641" cy="610333"/>
          </a:xfrm>
          <a:prstGeom prst="rect">
            <a:avLst/>
          </a:prstGeom>
          <a:noFill/>
        </p:spPr>
      </p:pic>
      <p:sp>
        <p:nvSpPr>
          <p:cNvPr id="65" name="AutoShape 75"/>
          <p:cNvSpPr>
            <a:spLocks noChangeArrowheads="1"/>
          </p:cNvSpPr>
          <p:nvPr/>
        </p:nvSpPr>
        <p:spPr bwMode="auto">
          <a:xfrm>
            <a:off x="6424547" y="1891912"/>
            <a:ext cx="126275" cy="243406"/>
          </a:xfrm>
          <a:prstGeom prst="curvedLeftArrow">
            <a:avLst>
              <a:gd name="adj1" fmla="val 36813"/>
              <a:gd name="adj2" fmla="val 73626"/>
              <a:gd name="adj3" fmla="val 33333"/>
            </a:avLst>
          </a:prstGeom>
          <a:gradFill rotWithShape="0">
            <a:gsLst>
              <a:gs pos="0">
                <a:srgbClr val="4F81BD">
                  <a:gamma/>
                  <a:shade val="46275"/>
                  <a:invGamma/>
                </a:srgbClr>
              </a:gs>
              <a:gs pos="100000">
                <a:srgbClr val="4F81BD"/>
              </a:gs>
            </a:gsLst>
            <a:lin ang="5400000" scaled="1"/>
          </a:gradFill>
          <a:ln w="12700">
            <a:solidFill>
              <a:srgbClr val="6699FF"/>
            </a:solidFill>
            <a:miter lim="800000"/>
            <a:headEnd/>
            <a:tailEnd/>
          </a:ln>
          <a:effectLst/>
        </p:spPr>
        <p:txBody>
          <a:bodyPr wrap="none" lIns="82909" tIns="41454" rIns="82909" bIns="41454" anchor="ctr"/>
          <a:lstStyle/>
          <a:p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58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398" y="1089804"/>
            <a:ext cx="9144000" cy="5791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8038"/>
            <a:ext cx="9138356" cy="105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ight Arrow 21"/>
          <p:cNvSpPr/>
          <p:nvPr/>
        </p:nvSpPr>
        <p:spPr bwMode="auto">
          <a:xfrm>
            <a:off x="47704" y="2247238"/>
            <a:ext cx="9096296" cy="427970"/>
          </a:xfrm>
          <a:prstGeom prst="rightArrow">
            <a:avLst>
              <a:gd name="adj1" fmla="val 50000"/>
              <a:gd name="adj2" fmla="val 160992"/>
            </a:avLst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1F497D"/>
              </a:solidFill>
              <a:latin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1828800" y="2018638"/>
            <a:ext cx="0" cy="468696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4645380" y="2307359"/>
            <a:ext cx="1274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28% LCC Incurred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4942671" y="3089616"/>
            <a:ext cx="888521" cy="238363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76200" y="2321627"/>
            <a:ext cx="2077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70% -75 % LCC locked in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-1" y="2590800"/>
            <a:ext cx="5386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Min Knowledge Max Cost Impact 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Knowledge with high fidelity coupled Physics</a:t>
            </a:r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grpSp>
        <p:nvGrpSpPr>
          <p:cNvPr id="3" name="Group 39"/>
          <p:cNvGrpSpPr/>
          <p:nvPr/>
        </p:nvGrpSpPr>
        <p:grpSpPr>
          <a:xfrm>
            <a:off x="47708" y="2971800"/>
            <a:ext cx="9028977" cy="917377"/>
            <a:chOff x="1061808" y="3934626"/>
            <a:chExt cx="5745705" cy="2553124"/>
          </a:xfrm>
        </p:grpSpPr>
        <p:sp>
          <p:nvSpPr>
            <p:cNvPr id="53" name="Text Box 1031"/>
            <p:cNvSpPr txBox="1">
              <a:spLocks noChangeArrowheads="1"/>
            </p:cNvSpPr>
            <p:nvPr/>
          </p:nvSpPr>
          <p:spPr bwMode="auto">
            <a:xfrm>
              <a:off x="1376538" y="5631185"/>
              <a:ext cx="282575" cy="856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GB" sz="14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55" name="Text Box 1054"/>
            <p:cNvSpPr txBox="1">
              <a:spLocks noChangeArrowheads="1"/>
            </p:cNvSpPr>
            <p:nvPr/>
          </p:nvSpPr>
          <p:spPr bwMode="auto">
            <a:xfrm>
              <a:off x="1279556" y="3934626"/>
              <a:ext cx="807630" cy="856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GB" sz="1400" dirty="0">
                  <a:solidFill>
                    <a:srgbClr val="000000"/>
                  </a:solidFill>
                </a:rPr>
                <a:t>1000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5400000" flipH="1" flipV="1">
              <a:off x="622503" y="5223313"/>
              <a:ext cx="2144230" cy="13475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V="1">
              <a:off x="1687883" y="6302165"/>
              <a:ext cx="5119630" cy="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Text Box 1030"/>
            <p:cNvSpPr txBox="1">
              <a:spLocks noChangeArrowheads="1"/>
            </p:cNvSpPr>
            <p:nvPr/>
          </p:nvSpPr>
          <p:spPr bwMode="auto">
            <a:xfrm>
              <a:off x="1061808" y="4641604"/>
              <a:ext cx="1230405" cy="1199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Cost of error</a:t>
              </a:r>
            </a:p>
            <a:p>
              <a:pPr eaLnBrk="0" hangingPunct="0"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correction</a:t>
              </a: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1775637" y="4852563"/>
              <a:ext cx="4933507" cy="599596"/>
            </a:xfrm>
            <a:custGeom>
              <a:avLst/>
              <a:gdLst>
                <a:gd name="connsiteX0" fmla="*/ 0 w 4933507"/>
                <a:gd name="connsiteY0" fmla="*/ 1998921 h 2011326"/>
                <a:gd name="connsiteX1" fmla="*/ 765544 w 4933507"/>
                <a:gd name="connsiteY1" fmla="*/ 1998921 h 2011326"/>
                <a:gd name="connsiteX2" fmla="*/ 1977656 w 4933507"/>
                <a:gd name="connsiteY2" fmla="*/ 1924493 h 2011326"/>
                <a:gd name="connsiteX3" fmla="*/ 2998382 w 4933507"/>
                <a:gd name="connsiteY3" fmla="*/ 1616149 h 2011326"/>
                <a:gd name="connsiteX4" fmla="*/ 4008475 w 4933507"/>
                <a:gd name="connsiteY4" fmla="*/ 1010093 h 2011326"/>
                <a:gd name="connsiteX5" fmla="*/ 4933507 w 4933507"/>
                <a:gd name="connsiteY5" fmla="*/ 0 h 2011326"/>
                <a:gd name="connsiteX6" fmla="*/ 4933507 w 4933507"/>
                <a:gd name="connsiteY6" fmla="*/ 0 h 201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3507" h="2011326">
                  <a:moveTo>
                    <a:pt x="0" y="1998921"/>
                  </a:moveTo>
                  <a:cubicBezTo>
                    <a:pt x="217967" y="2005123"/>
                    <a:pt x="435935" y="2011326"/>
                    <a:pt x="765544" y="1998921"/>
                  </a:cubicBezTo>
                  <a:cubicBezTo>
                    <a:pt x="1095153" y="1986516"/>
                    <a:pt x="1605516" y="1988288"/>
                    <a:pt x="1977656" y="1924493"/>
                  </a:cubicBezTo>
                  <a:cubicBezTo>
                    <a:pt x="2349796" y="1860698"/>
                    <a:pt x="2659912" y="1768549"/>
                    <a:pt x="2998382" y="1616149"/>
                  </a:cubicBezTo>
                  <a:cubicBezTo>
                    <a:pt x="3336852" y="1463749"/>
                    <a:pt x="3685954" y="1279451"/>
                    <a:pt x="4008475" y="1010093"/>
                  </a:cubicBezTo>
                  <a:cubicBezTo>
                    <a:pt x="4330996" y="740735"/>
                    <a:pt x="4933507" y="0"/>
                    <a:pt x="4933507" y="0"/>
                  </a:cubicBezTo>
                  <a:lnTo>
                    <a:pt x="4933507" y="0"/>
                  </a:ln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1F497D"/>
                </a:solidFill>
                <a:latin typeface="Arial" charset="0"/>
              </a:endParaRPr>
            </a:p>
          </p:txBody>
        </p:sp>
      </p:grpSp>
      <p:sp>
        <p:nvSpPr>
          <p:cNvPr id="29" name="Title 7"/>
          <p:cNvSpPr txBox="1">
            <a:spLocks/>
          </p:cNvSpPr>
          <p:nvPr/>
        </p:nvSpPr>
        <p:spPr>
          <a:xfrm>
            <a:off x="986331" y="0"/>
            <a:ext cx="7167073" cy="981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i="1" dirty="0">
                <a:solidFill>
                  <a:srgbClr val="1F497D"/>
                </a:solidFill>
              </a:rPr>
              <a:t>Cost &amp; Capability versus Life Cycle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048000" y="2057400"/>
            <a:ext cx="0" cy="468696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486400" y="2057400"/>
            <a:ext cx="0" cy="468696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7315200" y="2057400"/>
            <a:ext cx="0" cy="468696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7024303" y="2461939"/>
            <a:ext cx="276996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11534" y="2302373"/>
            <a:ext cx="1274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72% LCC Incurred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170162" y="4532479"/>
            <a:ext cx="89154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84437" y="4404370"/>
            <a:ext cx="1949450" cy="114300"/>
          </a:xfrm>
          <a:custGeom>
            <a:avLst/>
            <a:gdLst>
              <a:gd name="connsiteX0" fmla="*/ 0 w 1949450"/>
              <a:gd name="connsiteY0" fmla="*/ 111125 h 114300"/>
              <a:gd name="connsiteX1" fmla="*/ 1536700 w 1949450"/>
              <a:gd name="connsiteY1" fmla="*/ 79375 h 114300"/>
              <a:gd name="connsiteX2" fmla="*/ 1622425 w 1949450"/>
              <a:gd name="connsiteY2" fmla="*/ 19050 h 114300"/>
              <a:gd name="connsiteX3" fmla="*/ 1746250 w 1949450"/>
              <a:gd name="connsiteY3" fmla="*/ 0 h 114300"/>
              <a:gd name="connsiteX4" fmla="*/ 1949450 w 1949450"/>
              <a:gd name="connsiteY4" fmla="*/ 0 h 114300"/>
              <a:gd name="connsiteX5" fmla="*/ 1949450 w 1949450"/>
              <a:gd name="connsiteY5" fmla="*/ 114300 h 114300"/>
              <a:gd name="connsiteX6" fmla="*/ 0 w 1949450"/>
              <a:gd name="connsiteY6" fmla="*/ 11112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9450" h="114300">
                <a:moveTo>
                  <a:pt x="0" y="111125"/>
                </a:moveTo>
                <a:lnTo>
                  <a:pt x="1536700" y="79375"/>
                </a:lnTo>
                <a:lnTo>
                  <a:pt x="1622425" y="19050"/>
                </a:lnTo>
                <a:lnTo>
                  <a:pt x="1746250" y="0"/>
                </a:lnTo>
                <a:lnTo>
                  <a:pt x="1949450" y="0"/>
                </a:lnTo>
                <a:lnTo>
                  <a:pt x="1949450" y="114300"/>
                </a:lnTo>
                <a:lnTo>
                  <a:pt x="0" y="1111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0" name="Freeform 69"/>
          <p:cNvSpPr/>
          <p:nvPr/>
        </p:nvSpPr>
        <p:spPr>
          <a:xfrm flipV="1">
            <a:off x="157556" y="5714110"/>
            <a:ext cx="8996847" cy="534292"/>
          </a:xfrm>
          <a:custGeom>
            <a:avLst/>
            <a:gdLst>
              <a:gd name="connsiteX0" fmla="*/ 0 w 8996847"/>
              <a:gd name="connsiteY0" fmla="*/ 684908 h 699177"/>
              <a:gd name="connsiteX1" fmla="*/ 998857 w 8996847"/>
              <a:gd name="connsiteY1" fmla="*/ 656370 h 699177"/>
              <a:gd name="connsiteX2" fmla="*/ 1526824 w 8996847"/>
              <a:gd name="connsiteY2" fmla="*/ 649236 h 699177"/>
              <a:gd name="connsiteX3" fmla="*/ 1612440 w 8996847"/>
              <a:gd name="connsiteY3" fmla="*/ 577891 h 699177"/>
              <a:gd name="connsiteX4" fmla="*/ 1740865 w 8996847"/>
              <a:gd name="connsiteY4" fmla="*/ 542219 h 699177"/>
              <a:gd name="connsiteX5" fmla="*/ 2518546 w 8996847"/>
              <a:gd name="connsiteY5" fmla="*/ 535084 h 699177"/>
              <a:gd name="connsiteX6" fmla="*/ 2803934 w 8996847"/>
              <a:gd name="connsiteY6" fmla="*/ 513681 h 699177"/>
              <a:gd name="connsiteX7" fmla="*/ 2868146 w 8996847"/>
              <a:gd name="connsiteY7" fmla="*/ 420933 h 699177"/>
              <a:gd name="connsiteX8" fmla="*/ 3874138 w 8996847"/>
              <a:gd name="connsiteY8" fmla="*/ 413798 h 699177"/>
              <a:gd name="connsiteX9" fmla="*/ 5236864 w 8996847"/>
              <a:gd name="connsiteY9" fmla="*/ 378126 h 699177"/>
              <a:gd name="connsiteX10" fmla="*/ 5472309 w 8996847"/>
              <a:gd name="connsiteY10" fmla="*/ 221168 h 699177"/>
              <a:gd name="connsiteX11" fmla="*/ 6663803 w 8996847"/>
              <a:gd name="connsiteY11" fmla="*/ 206899 h 699177"/>
              <a:gd name="connsiteX12" fmla="*/ 7027672 w 8996847"/>
              <a:gd name="connsiteY12" fmla="*/ 171227 h 699177"/>
              <a:gd name="connsiteX13" fmla="*/ 7234578 w 8996847"/>
              <a:gd name="connsiteY13" fmla="*/ 57075 h 699177"/>
              <a:gd name="connsiteX14" fmla="*/ 8996847 w 8996847"/>
              <a:gd name="connsiteY14" fmla="*/ 0 h 699177"/>
              <a:gd name="connsiteX15" fmla="*/ 8989712 w 8996847"/>
              <a:gd name="connsiteY15" fmla="*/ 699177 h 699177"/>
              <a:gd name="connsiteX16" fmla="*/ 0 w 8996847"/>
              <a:gd name="connsiteY16" fmla="*/ 684908 h 69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96847" h="699177">
                <a:moveTo>
                  <a:pt x="0" y="684908"/>
                </a:moveTo>
                <a:lnTo>
                  <a:pt x="998857" y="656370"/>
                </a:lnTo>
                <a:lnTo>
                  <a:pt x="1526824" y="649236"/>
                </a:lnTo>
                <a:lnTo>
                  <a:pt x="1612440" y="577891"/>
                </a:lnTo>
                <a:lnTo>
                  <a:pt x="1740865" y="542219"/>
                </a:lnTo>
                <a:lnTo>
                  <a:pt x="2518546" y="535084"/>
                </a:lnTo>
                <a:lnTo>
                  <a:pt x="2803934" y="513681"/>
                </a:lnTo>
                <a:lnTo>
                  <a:pt x="2868146" y="420933"/>
                </a:lnTo>
                <a:lnTo>
                  <a:pt x="3874138" y="413798"/>
                </a:lnTo>
                <a:lnTo>
                  <a:pt x="5236864" y="378126"/>
                </a:lnTo>
                <a:lnTo>
                  <a:pt x="5472309" y="221168"/>
                </a:lnTo>
                <a:lnTo>
                  <a:pt x="6663803" y="206899"/>
                </a:lnTo>
                <a:lnTo>
                  <a:pt x="7027672" y="171227"/>
                </a:lnTo>
                <a:lnTo>
                  <a:pt x="7234578" y="57075"/>
                </a:lnTo>
                <a:lnTo>
                  <a:pt x="8996847" y="0"/>
                </a:lnTo>
                <a:cubicBezTo>
                  <a:pt x="8994469" y="233059"/>
                  <a:pt x="8992090" y="466118"/>
                  <a:pt x="8989712" y="699177"/>
                </a:cubicBezTo>
                <a:lnTo>
                  <a:pt x="0" y="68490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 flipV="1">
            <a:off x="93962" y="5716062"/>
            <a:ext cx="5713046" cy="379046"/>
          </a:xfrm>
          <a:custGeom>
            <a:avLst/>
            <a:gdLst>
              <a:gd name="connsiteX0" fmla="*/ 0 w 5713046"/>
              <a:gd name="connsiteY0" fmla="*/ 375138 h 379046"/>
              <a:gd name="connsiteX1" fmla="*/ 1543538 w 5713046"/>
              <a:gd name="connsiteY1" fmla="*/ 328246 h 379046"/>
              <a:gd name="connsiteX2" fmla="*/ 1645138 w 5713046"/>
              <a:gd name="connsiteY2" fmla="*/ 261815 h 379046"/>
              <a:gd name="connsiteX3" fmla="*/ 1778000 w 5713046"/>
              <a:gd name="connsiteY3" fmla="*/ 242277 h 379046"/>
              <a:gd name="connsiteX4" fmla="*/ 2813538 w 5713046"/>
              <a:gd name="connsiteY4" fmla="*/ 222738 h 379046"/>
              <a:gd name="connsiteX5" fmla="*/ 2887784 w 5713046"/>
              <a:gd name="connsiteY5" fmla="*/ 140677 h 379046"/>
              <a:gd name="connsiteX6" fmla="*/ 5240215 w 5713046"/>
              <a:gd name="connsiteY6" fmla="*/ 128954 h 379046"/>
              <a:gd name="connsiteX7" fmla="*/ 5498123 w 5713046"/>
              <a:gd name="connsiteY7" fmla="*/ 0 h 379046"/>
              <a:gd name="connsiteX8" fmla="*/ 5713046 w 5713046"/>
              <a:gd name="connsiteY8" fmla="*/ 3907 h 379046"/>
              <a:gd name="connsiteX9" fmla="*/ 5709138 w 5713046"/>
              <a:gd name="connsiteY9" fmla="*/ 379046 h 379046"/>
              <a:gd name="connsiteX10" fmla="*/ 0 w 5713046"/>
              <a:gd name="connsiteY10" fmla="*/ 375138 h 3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3046" h="379046">
                <a:moveTo>
                  <a:pt x="0" y="375138"/>
                </a:moveTo>
                <a:lnTo>
                  <a:pt x="1543538" y="328246"/>
                </a:lnTo>
                <a:lnTo>
                  <a:pt x="1645138" y="261815"/>
                </a:lnTo>
                <a:lnTo>
                  <a:pt x="1778000" y="242277"/>
                </a:lnTo>
                <a:lnTo>
                  <a:pt x="2813538" y="222738"/>
                </a:lnTo>
                <a:lnTo>
                  <a:pt x="2887784" y="140677"/>
                </a:lnTo>
                <a:lnTo>
                  <a:pt x="5240215" y="128954"/>
                </a:lnTo>
                <a:lnTo>
                  <a:pt x="5498123" y="0"/>
                </a:lnTo>
                <a:lnTo>
                  <a:pt x="5713046" y="3907"/>
                </a:lnTo>
                <a:cubicBezTo>
                  <a:pt x="5711743" y="128953"/>
                  <a:pt x="5710441" y="254000"/>
                  <a:pt x="5709138" y="379046"/>
                </a:cubicBezTo>
                <a:lnTo>
                  <a:pt x="0" y="3751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 flipV="1">
            <a:off x="107995" y="5714110"/>
            <a:ext cx="3302000" cy="219076"/>
          </a:xfrm>
          <a:custGeom>
            <a:avLst/>
            <a:gdLst>
              <a:gd name="connsiteX0" fmla="*/ 0 w 3302000"/>
              <a:gd name="connsiteY0" fmla="*/ 212725 h 219075"/>
              <a:gd name="connsiteX1" fmla="*/ 1546225 w 3302000"/>
              <a:gd name="connsiteY1" fmla="*/ 174625 h 219075"/>
              <a:gd name="connsiteX2" fmla="*/ 1631950 w 3302000"/>
              <a:gd name="connsiteY2" fmla="*/ 114300 h 219075"/>
              <a:gd name="connsiteX3" fmla="*/ 1765300 w 3302000"/>
              <a:gd name="connsiteY3" fmla="*/ 92075 h 219075"/>
              <a:gd name="connsiteX4" fmla="*/ 1962150 w 3302000"/>
              <a:gd name="connsiteY4" fmla="*/ 98425 h 219075"/>
              <a:gd name="connsiteX5" fmla="*/ 2813050 w 3302000"/>
              <a:gd name="connsiteY5" fmla="*/ 73025 h 219075"/>
              <a:gd name="connsiteX6" fmla="*/ 2879725 w 3302000"/>
              <a:gd name="connsiteY6" fmla="*/ 0 h 219075"/>
              <a:gd name="connsiteX7" fmla="*/ 3298825 w 3302000"/>
              <a:gd name="connsiteY7" fmla="*/ 6350 h 219075"/>
              <a:gd name="connsiteX8" fmla="*/ 3302000 w 3302000"/>
              <a:gd name="connsiteY8" fmla="*/ 219075 h 219075"/>
              <a:gd name="connsiteX9" fmla="*/ 0 w 3302000"/>
              <a:gd name="connsiteY9" fmla="*/ 21272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2000" h="219075">
                <a:moveTo>
                  <a:pt x="0" y="212725"/>
                </a:moveTo>
                <a:lnTo>
                  <a:pt x="1546225" y="174625"/>
                </a:lnTo>
                <a:lnTo>
                  <a:pt x="1631950" y="114300"/>
                </a:lnTo>
                <a:lnTo>
                  <a:pt x="1765300" y="92075"/>
                </a:lnTo>
                <a:lnTo>
                  <a:pt x="1962150" y="98425"/>
                </a:lnTo>
                <a:lnTo>
                  <a:pt x="2813050" y="73025"/>
                </a:lnTo>
                <a:lnTo>
                  <a:pt x="2879725" y="0"/>
                </a:lnTo>
                <a:lnTo>
                  <a:pt x="3298825" y="6350"/>
                </a:lnTo>
                <a:cubicBezTo>
                  <a:pt x="3299883" y="77258"/>
                  <a:pt x="3300942" y="148167"/>
                  <a:pt x="3302000" y="219075"/>
                </a:cubicBezTo>
                <a:lnTo>
                  <a:pt x="0" y="21272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 flipV="1">
            <a:off x="98470" y="5707758"/>
            <a:ext cx="1949450" cy="114300"/>
          </a:xfrm>
          <a:custGeom>
            <a:avLst/>
            <a:gdLst>
              <a:gd name="connsiteX0" fmla="*/ 0 w 1949450"/>
              <a:gd name="connsiteY0" fmla="*/ 111125 h 114300"/>
              <a:gd name="connsiteX1" fmla="*/ 1536700 w 1949450"/>
              <a:gd name="connsiteY1" fmla="*/ 79375 h 114300"/>
              <a:gd name="connsiteX2" fmla="*/ 1622425 w 1949450"/>
              <a:gd name="connsiteY2" fmla="*/ 19050 h 114300"/>
              <a:gd name="connsiteX3" fmla="*/ 1746250 w 1949450"/>
              <a:gd name="connsiteY3" fmla="*/ 0 h 114300"/>
              <a:gd name="connsiteX4" fmla="*/ 1949450 w 1949450"/>
              <a:gd name="connsiteY4" fmla="*/ 0 h 114300"/>
              <a:gd name="connsiteX5" fmla="*/ 1949450 w 1949450"/>
              <a:gd name="connsiteY5" fmla="*/ 114300 h 114300"/>
              <a:gd name="connsiteX6" fmla="*/ 0 w 1949450"/>
              <a:gd name="connsiteY6" fmla="*/ 11112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9450" h="114300">
                <a:moveTo>
                  <a:pt x="0" y="111125"/>
                </a:moveTo>
                <a:lnTo>
                  <a:pt x="1536700" y="79375"/>
                </a:lnTo>
                <a:lnTo>
                  <a:pt x="1622425" y="19050"/>
                </a:lnTo>
                <a:lnTo>
                  <a:pt x="1746250" y="0"/>
                </a:lnTo>
                <a:lnTo>
                  <a:pt x="1949450" y="0"/>
                </a:lnTo>
                <a:lnTo>
                  <a:pt x="1949450" y="114300"/>
                </a:lnTo>
                <a:lnTo>
                  <a:pt x="0" y="11112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93962" y="4302725"/>
            <a:ext cx="3302000" cy="219076"/>
          </a:xfrm>
          <a:custGeom>
            <a:avLst/>
            <a:gdLst>
              <a:gd name="connsiteX0" fmla="*/ 0 w 3302000"/>
              <a:gd name="connsiteY0" fmla="*/ 212725 h 219075"/>
              <a:gd name="connsiteX1" fmla="*/ 1546225 w 3302000"/>
              <a:gd name="connsiteY1" fmla="*/ 174625 h 219075"/>
              <a:gd name="connsiteX2" fmla="*/ 1631950 w 3302000"/>
              <a:gd name="connsiteY2" fmla="*/ 114300 h 219075"/>
              <a:gd name="connsiteX3" fmla="*/ 1765300 w 3302000"/>
              <a:gd name="connsiteY3" fmla="*/ 92075 h 219075"/>
              <a:gd name="connsiteX4" fmla="*/ 1962150 w 3302000"/>
              <a:gd name="connsiteY4" fmla="*/ 98425 h 219075"/>
              <a:gd name="connsiteX5" fmla="*/ 2813050 w 3302000"/>
              <a:gd name="connsiteY5" fmla="*/ 73025 h 219075"/>
              <a:gd name="connsiteX6" fmla="*/ 2879725 w 3302000"/>
              <a:gd name="connsiteY6" fmla="*/ 0 h 219075"/>
              <a:gd name="connsiteX7" fmla="*/ 3298825 w 3302000"/>
              <a:gd name="connsiteY7" fmla="*/ 6350 h 219075"/>
              <a:gd name="connsiteX8" fmla="*/ 3302000 w 3302000"/>
              <a:gd name="connsiteY8" fmla="*/ 219075 h 219075"/>
              <a:gd name="connsiteX9" fmla="*/ 0 w 3302000"/>
              <a:gd name="connsiteY9" fmla="*/ 21272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2000" h="219075">
                <a:moveTo>
                  <a:pt x="0" y="212725"/>
                </a:moveTo>
                <a:lnTo>
                  <a:pt x="1546225" y="174625"/>
                </a:lnTo>
                <a:lnTo>
                  <a:pt x="1631950" y="114300"/>
                </a:lnTo>
                <a:lnTo>
                  <a:pt x="1765300" y="92075"/>
                </a:lnTo>
                <a:lnTo>
                  <a:pt x="1962150" y="98425"/>
                </a:lnTo>
                <a:lnTo>
                  <a:pt x="2813050" y="73025"/>
                </a:lnTo>
                <a:lnTo>
                  <a:pt x="2879725" y="0"/>
                </a:lnTo>
                <a:lnTo>
                  <a:pt x="3298825" y="6350"/>
                </a:lnTo>
                <a:cubicBezTo>
                  <a:pt x="3299883" y="77258"/>
                  <a:pt x="3300942" y="148167"/>
                  <a:pt x="3302000" y="219075"/>
                </a:cubicBezTo>
                <a:lnTo>
                  <a:pt x="0" y="2127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9929" y="4146595"/>
            <a:ext cx="5713046" cy="379046"/>
          </a:xfrm>
          <a:custGeom>
            <a:avLst/>
            <a:gdLst>
              <a:gd name="connsiteX0" fmla="*/ 0 w 5713046"/>
              <a:gd name="connsiteY0" fmla="*/ 375138 h 379046"/>
              <a:gd name="connsiteX1" fmla="*/ 1543538 w 5713046"/>
              <a:gd name="connsiteY1" fmla="*/ 328246 h 379046"/>
              <a:gd name="connsiteX2" fmla="*/ 1645138 w 5713046"/>
              <a:gd name="connsiteY2" fmla="*/ 261815 h 379046"/>
              <a:gd name="connsiteX3" fmla="*/ 1778000 w 5713046"/>
              <a:gd name="connsiteY3" fmla="*/ 242277 h 379046"/>
              <a:gd name="connsiteX4" fmla="*/ 2813538 w 5713046"/>
              <a:gd name="connsiteY4" fmla="*/ 222738 h 379046"/>
              <a:gd name="connsiteX5" fmla="*/ 2887784 w 5713046"/>
              <a:gd name="connsiteY5" fmla="*/ 140677 h 379046"/>
              <a:gd name="connsiteX6" fmla="*/ 5240215 w 5713046"/>
              <a:gd name="connsiteY6" fmla="*/ 128954 h 379046"/>
              <a:gd name="connsiteX7" fmla="*/ 5498123 w 5713046"/>
              <a:gd name="connsiteY7" fmla="*/ 0 h 379046"/>
              <a:gd name="connsiteX8" fmla="*/ 5713046 w 5713046"/>
              <a:gd name="connsiteY8" fmla="*/ 3907 h 379046"/>
              <a:gd name="connsiteX9" fmla="*/ 5709138 w 5713046"/>
              <a:gd name="connsiteY9" fmla="*/ 379046 h 379046"/>
              <a:gd name="connsiteX10" fmla="*/ 0 w 5713046"/>
              <a:gd name="connsiteY10" fmla="*/ 375138 h 3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3046" h="379046">
                <a:moveTo>
                  <a:pt x="0" y="375138"/>
                </a:moveTo>
                <a:lnTo>
                  <a:pt x="1543538" y="328246"/>
                </a:lnTo>
                <a:lnTo>
                  <a:pt x="1645138" y="261815"/>
                </a:lnTo>
                <a:lnTo>
                  <a:pt x="1778000" y="242277"/>
                </a:lnTo>
                <a:lnTo>
                  <a:pt x="2813538" y="222738"/>
                </a:lnTo>
                <a:lnTo>
                  <a:pt x="2887784" y="140677"/>
                </a:lnTo>
                <a:lnTo>
                  <a:pt x="5240215" y="128954"/>
                </a:lnTo>
                <a:lnTo>
                  <a:pt x="5498123" y="0"/>
                </a:lnTo>
                <a:lnTo>
                  <a:pt x="5713046" y="3907"/>
                </a:lnTo>
                <a:cubicBezTo>
                  <a:pt x="5711743" y="128953"/>
                  <a:pt x="5710441" y="254000"/>
                  <a:pt x="5709138" y="379046"/>
                </a:cubicBezTo>
                <a:lnTo>
                  <a:pt x="0" y="37513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404" y="3962400"/>
            <a:ext cx="8996847" cy="578698"/>
          </a:xfrm>
          <a:custGeom>
            <a:avLst/>
            <a:gdLst>
              <a:gd name="connsiteX0" fmla="*/ 0 w 8996847"/>
              <a:gd name="connsiteY0" fmla="*/ 684908 h 699177"/>
              <a:gd name="connsiteX1" fmla="*/ 998857 w 8996847"/>
              <a:gd name="connsiteY1" fmla="*/ 656370 h 699177"/>
              <a:gd name="connsiteX2" fmla="*/ 1526824 w 8996847"/>
              <a:gd name="connsiteY2" fmla="*/ 649236 h 699177"/>
              <a:gd name="connsiteX3" fmla="*/ 1612440 w 8996847"/>
              <a:gd name="connsiteY3" fmla="*/ 577891 h 699177"/>
              <a:gd name="connsiteX4" fmla="*/ 1740865 w 8996847"/>
              <a:gd name="connsiteY4" fmla="*/ 542219 h 699177"/>
              <a:gd name="connsiteX5" fmla="*/ 2518546 w 8996847"/>
              <a:gd name="connsiteY5" fmla="*/ 535084 h 699177"/>
              <a:gd name="connsiteX6" fmla="*/ 2803934 w 8996847"/>
              <a:gd name="connsiteY6" fmla="*/ 513681 h 699177"/>
              <a:gd name="connsiteX7" fmla="*/ 2868146 w 8996847"/>
              <a:gd name="connsiteY7" fmla="*/ 420933 h 699177"/>
              <a:gd name="connsiteX8" fmla="*/ 3874138 w 8996847"/>
              <a:gd name="connsiteY8" fmla="*/ 413798 h 699177"/>
              <a:gd name="connsiteX9" fmla="*/ 5236864 w 8996847"/>
              <a:gd name="connsiteY9" fmla="*/ 378126 h 699177"/>
              <a:gd name="connsiteX10" fmla="*/ 5472309 w 8996847"/>
              <a:gd name="connsiteY10" fmla="*/ 221168 h 699177"/>
              <a:gd name="connsiteX11" fmla="*/ 6663803 w 8996847"/>
              <a:gd name="connsiteY11" fmla="*/ 206899 h 699177"/>
              <a:gd name="connsiteX12" fmla="*/ 7027672 w 8996847"/>
              <a:gd name="connsiteY12" fmla="*/ 171227 h 699177"/>
              <a:gd name="connsiteX13" fmla="*/ 7234578 w 8996847"/>
              <a:gd name="connsiteY13" fmla="*/ 57075 h 699177"/>
              <a:gd name="connsiteX14" fmla="*/ 8996847 w 8996847"/>
              <a:gd name="connsiteY14" fmla="*/ 0 h 699177"/>
              <a:gd name="connsiteX15" fmla="*/ 8989712 w 8996847"/>
              <a:gd name="connsiteY15" fmla="*/ 699177 h 699177"/>
              <a:gd name="connsiteX16" fmla="*/ 0 w 8996847"/>
              <a:gd name="connsiteY16" fmla="*/ 684908 h 69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96847" h="699177">
                <a:moveTo>
                  <a:pt x="0" y="684908"/>
                </a:moveTo>
                <a:lnTo>
                  <a:pt x="998857" y="656370"/>
                </a:lnTo>
                <a:lnTo>
                  <a:pt x="1526824" y="649236"/>
                </a:lnTo>
                <a:lnTo>
                  <a:pt x="1612440" y="577891"/>
                </a:lnTo>
                <a:lnTo>
                  <a:pt x="1740865" y="542219"/>
                </a:lnTo>
                <a:lnTo>
                  <a:pt x="2518546" y="535084"/>
                </a:lnTo>
                <a:lnTo>
                  <a:pt x="2803934" y="513681"/>
                </a:lnTo>
                <a:lnTo>
                  <a:pt x="2868146" y="420933"/>
                </a:lnTo>
                <a:lnTo>
                  <a:pt x="3874138" y="413798"/>
                </a:lnTo>
                <a:lnTo>
                  <a:pt x="5236864" y="378126"/>
                </a:lnTo>
                <a:lnTo>
                  <a:pt x="5472309" y="221168"/>
                </a:lnTo>
                <a:lnTo>
                  <a:pt x="6663803" y="206899"/>
                </a:lnTo>
                <a:lnTo>
                  <a:pt x="7027672" y="171227"/>
                </a:lnTo>
                <a:lnTo>
                  <a:pt x="7234578" y="57075"/>
                </a:lnTo>
                <a:lnTo>
                  <a:pt x="8996847" y="0"/>
                </a:lnTo>
                <a:cubicBezTo>
                  <a:pt x="8994469" y="233059"/>
                  <a:pt x="8992090" y="466118"/>
                  <a:pt x="8989712" y="699177"/>
                </a:cubicBezTo>
                <a:lnTo>
                  <a:pt x="0" y="6849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7552" y="4236114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Unit Cost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61242" y="5707758"/>
            <a:ext cx="1515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Capability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796806" y="3985316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4x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714352" y="573929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xX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56762" y="4182119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Cost Over run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052728" y="57576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Capability Degradation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109902" y="5700733"/>
            <a:ext cx="89154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 bwMode="auto">
          <a:xfrm rot="16200000" flipH="1">
            <a:off x="1711802" y="2440609"/>
            <a:ext cx="276996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Arrow Connector 3"/>
          <p:cNvCxnSpPr/>
          <p:nvPr/>
        </p:nvCxnSpPr>
        <p:spPr>
          <a:xfrm>
            <a:off x="6096000" y="4146595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7010400" y="4115127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715000" y="4146595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533072" y="4131733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382000" y="3978634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8628362" y="3985404"/>
            <a:ext cx="0" cy="2971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567602" y="4275768"/>
            <a:ext cx="4398" cy="2429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5041371" y="4272281"/>
            <a:ext cx="4398" cy="2429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886200" y="4278602"/>
            <a:ext cx="4398" cy="2429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114800" y="5739288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4572000" y="5734797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5038496" y="5729317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5792975" y="5838563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543473" y="5857511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026552" y="5878381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8796805" y="6009911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2677647" y="4366919"/>
            <a:ext cx="0" cy="1587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276600" y="5726706"/>
            <a:ext cx="0" cy="223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677647" y="5714110"/>
            <a:ext cx="0" cy="1642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81200" y="4412264"/>
            <a:ext cx="5029200" cy="7693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77651" y="5393375"/>
            <a:ext cx="1360953" cy="453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8825" y="4655406"/>
            <a:ext cx="3385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Pre-Milestone A – </a:t>
            </a:r>
          </a:p>
          <a:p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disciplines,  fidelity, and  MD coupling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prstClr val="black"/>
                </a:solidFill>
              </a:rPr>
              <a:t>Reduce  LC Cost over run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prstClr val="black"/>
                </a:solidFill>
              </a:rPr>
              <a:t>Reduce  LC Capability Degradation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29" y="5393378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+</a:t>
            </a:r>
          </a:p>
          <a:p>
            <a:r>
              <a:rPr lang="en-US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246" y="4166146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+</a:t>
            </a:r>
          </a:p>
          <a:p>
            <a:r>
              <a:rPr lang="en-US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92" name="TextBox 4"/>
          <p:cNvSpPr txBox="1">
            <a:spLocks noChangeArrowheads="1"/>
          </p:cNvSpPr>
          <p:nvPr/>
        </p:nvSpPr>
        <p:spPr bwMode="auto">
          <a:xfrm>
            <a:off x="304800" y="6470125"/>
            <a:ext cx="8559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*Extracted from Pre-Milestone A and Early-Phase Systems Engineering: A Retrospective Review and Benefits for Future Air Force Acquisition 2008</a:t>
            </a:r>
          </a:p>
        </p:txBody>
      </p:sp>
      <p:sp>
        <p:nvSpPr>
          <p:cNvPr id="95" name="TextBox 4"/>
          <p:cNvSpPr txBox="1">
            <a:spLocks noChangeArrowheads="1"/>
          </p:cNvSpPr>
          <p:nvPr/>
        </p:nvSpPr>
        <p:spPr bwMode="auto">
          <a:xfrm>
            <a:off x="494373" y="6574795"/>
            <a:ext cx="8559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*Extracted from Pre-Milestone A and Early-Phase Systems Engineering: A Retrospective Review and Benefits for Future Air Force Acquisition 2008</a:t>
            </a:r>
          </a:p>
        </p:txBody>
      </p:sp>
      <p:sp>
        <p:nvSpPr>
          <p:cNvPr id="87" name="Text Box 14"/>
          <p:cNvSpPr txBox="1">
            <a:spLocks noChangeArrowheads="1"/>
          </p:cNvSpPr>
          <p:nvPr/>
        </p:nvSpPr>
        <p:spPr bwMode="auto">
          <a:xfrm>
            <a:off x="168183" y="6247086"/>
            <a:ext cx="8915400" cy="523220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4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Driving High Fidelity Physics Based Design Early in the Process Produces More Capability &amp; Lower Cost Over Life Cycle (“Bend the Cost Curve”)</a:t>
            </a:r>
          </a:p>
        </p:txBody>
      </p:sp>
      <p:pic>
        <p:nvPicPr>
          <p:cNvPr id="97" name="Picture 11" descr="MSTC Logo (small PNG format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4371" y="4877534"/>
            <a:ext cx="820433" cy="76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>
            <a:off x="19401" y="6726371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7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/>
      <p:bldP spid="36" grpId="0"/>
      <p:bldP spid="43" grpId="0"/>
      <p:bldP spid="33" grpId="0"/>
      <p:bldP spid="57" grpId="0" animBg="1"/>
      <p:bldP spid="70" grpId="0" animBg="1"/>
      <p:bldP spid="72" grpId="0" animBg="1"/>
      <p:bldP spid="73" grpId="0" animBg="1"/>
      <p:bldP spid="75" grpId="0" animBg="1"/>
      <p:bldP spid="62" grpId="0" animBg="1"/>
      <p:bldP spid="64" grpId="0" animBg="1"/>
      <p:bldP spid="20" grpId="0" animBg="1"/>
      <p:bldP spid="83" grpId="0"/>
      <p:bldP spid="86" grpId="0"/>
      <p:bldP spid="85" grpId="0"/>
      <p:bldP spid="90" grpId="0"/>
      <p:bldP spid="93" grpId="0"/>
      <p:bldP spid="94" grpId="0"/>
      <p:bldP spid="11" grpId="0"/>
      <p:bldP spid="7" grpId="0"/>
      <p:bldP spid="91" grpId="0"/>
      <p:bldP spid="92" grpId="0"/>
      <p:bldP spid="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981076"/>
          </a:xfrm>
        </p:spPr>
        <p:txBody>
          <a:bodyPr>
            <a:normAutofit/>
          </a:bodyPr>
          <a:lstStyle/>
          <a:p>
            <a:pPr marL="0" indent="0"/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Goals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981200"/>
            <a:ext cx="8839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/>
              <a:t>Deliver vehicles that satisfy mission requirements in a timely manner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Reduce the number of late defects due to modeled physics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Trace technology to mission level capability impact based on physics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33957" y="6401962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135605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143000"/>
            <a:ext cx="9144000" cy="5715000"/>
          </a:xfrm>
          <a:prstGeom prst="rect">
            <a:avLst/>
          </a:prstGeom>
          <a:solidFill>
            <a:srgbClr val="00006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auto">
          <a:xfrm>
            <a:off x="-32570" y="2348037"/>
            <a:ext cx="9633770" cy="3044926"/>
          </a:xfrm>
          <a:prstGeom prst="curvedUpArrow">
            <a:avLst>
              <a:gd name="adj1" fmla="val 61477"/>
              <a:gd name="adj2" fmla="val 125418"/>
              <a:gd name="adj3" fmla="val 52021"/>
            </a:avLst>
          </a:prstGeom>
          <a:solidFill>
            <a:srgbClr val="333399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2" y="4191498"/>
            <a:ext cx="15952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Weight Reduction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Drag Reduction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RCS reduction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Fuel Efficiency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Roll Performance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Radar Efficiency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664734"/>
            <a:ext cx="29207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Aeroelastic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Wing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Flutter Suppression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Third Stream Engine 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Advanced Materials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Thrust Vectoring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Innovative Control Effectors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Directed Energy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Conformal Load Bearing Antennas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1" y="1295400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142" y="3843742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Engineering Capability Impact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1389489"/>
            <a:ext cx="368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Mission Capability Impact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0836" y="1825826"/>
            <a:ext cx="2364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Combat effectiveness</a:t>
            </a:r>
          </a:p>
          <a:p>
            <a:pPr lvl="1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Survivability</a:t>
            </a:r>
          </a:p>
          <a:p>
            <a:pPr lvl="2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Kills/$</a:t>
            </a:r>
          </a:p>
          <a:p>
            <a:pPr lvl="2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IDs/$</a:t>
            </a:r>
          </a:p>
          <a:p>
            <a:pPr lvl="2"/>
            <a:r>
              <a:rPr lang="en-US" sz="1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Mantainability</a:t>
            </a: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Cycle Cost</a:t>
            </a:r>
          </a:p>
          <a:p>
            <a:pPr lvl="2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Sustainability</a:t>
            </a:r>
          </a:p>
          <a:p>
            <a:pPr lvl="2"/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6400803" y="3713008"/>
            <a:ext cx="2750521" cy="1840429"/>
            <a:chOff x="874" y="705"/>
            <a:chExt cx="4228" cy="2744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874" y="705"/>
              <a:ext cx="4228" cy="2744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4" name="Group 8"/>
            <p:cNvGrpSpPr>
              <a:grpSpLocks noChangeAspect="1"/>
            </p:cNvGrpSpPr>
            <p:nvPr/>
          </p:nvGrpSpPr>
          <p:grpSpPr bwMode="auto">
            <a:xfrm>
              <a:off x="1502" y="927"/>
              <a:ext cx="2972" cy="2264"/>
              <a:chOff x="0" y="16"/>
              <a:chExt cx="5744" cy="4128"/>
            </a:xfrm>
          </p:grpSpPr>
          <p:pic>
            <p:nvPicPr>
              <p:cNvPr id="15" name="Picture 9" descr="C:\WINDOWS\DESKTOP\image0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80" y="2336"/>
                <a:ext cx="549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Freeform 10"/>
              <p:cNvSpPr>
                <a:spLocks noChangeAspect="1"/>
              </p:cNvSpPr>
              <p:nvPr/>
            </p:nvSpPr>
            <p:spPr bwMode="auto">
              <a:xfrm>
                <a:off x="4320" y="1576"/>
                <a:ext cx="1424" cy="1384"/>
              </a:xfrm>
              <a:custGeom>
                <a:avLst/>
                <a:gdLst>
                  <a:gd name="T0" fmla="*/ 696 w 1352"/>
                  <a:gd name="T1" fmla="*/ 1352 h 1384"/>
                  <a:gd name="T2" fmla="*/ 216 w 1352"/>
                  <a:gd name="T3" fmla="*/ 1304 h 1384"/>
                  <a:gd name="T4" fmla="*/ 24 w 1352"/>
                  <a:gd name="T5" fmla="*/ 1160 h 1384"/>
                  <a:gd name="T6" fmla="*/ 72 w 1352"/>
                  <a:gd name="T7" fmla="*/ 872 h 1384"/>
                  <a:gd name="T8" fmla="*/ 264 w 1352"/>
                  <a:gd name="T9" fmla="*/ 536 h 1384"/>
                  <a:gd name="T10" fmla="*/ 552 w 1352"/>
                  <a:gd name="T11" fmla="*/ 152 h 1384"/>
                  <a:gd name="T12" fmla="*/ 840 w 1352"/>
                  <a:gd name="T13" fmla="*/ 8 h 1384"/>
                  <a:gd name="T14" fmla="*/ 1128 w 1352"/>
                  <a:gd name="T15" fmla="*/ 104 h 1384"/>
                  <a:gd name="T16" fmla="*/ 1320 w 1352"/>
                  <a:gd name="T17" fmla="*/ 344 h 1384"/>
                  <a:gd name="T18" fmla="*/ 1320 w 1352"/>
                  <a:gd name="T19" fmla="*/ 824 h 1384"/>
                  <a:gd name="T20" fmla="*/ 1176 w 1352"/>
                  <a:gd name="T21" fmla="*/ 1160 h 1384"/>
                  <a:gd name="T22" fmla="*/ 888 w 1352"/>
                  <a:gd name="T23" fmla="*/ 1352 h 1384"/>
                  <a:gd name="T24" fmla="*/ 696 w 1352"/>
                  <a:gd name="T25" fmla="*/ 1352 h 13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2"/>
                  <a:gd name="T40" fmla="*/ 0 h 1384"/>
                  <a:gd name="T41" fmla="*/ 1352 w 1352"/>
                  <a:gd name="T42" fmla="*/ 1384 h 13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2" h="1384">
                    <a:moveTo>
                      <a:pt x="696" y="1352"/>
                    </a:moveTo>
                    <a:cubicBezTo>
                      <a:pt x="584" y="1344"/>
                      <a:pt x="328" y="1336"/>
                      <a:pt x="216" y="1304"/>
                    </a:cubicBezTo>
                    <a:cubicBezTo>
                      <a:pt x="104" y="1272"/>
                      <a:pt x="48" y="1232"/>
                      <a:pt x="24" y="1160"/>
                    </a:cubicBezTo>
                    <a:cubicBezTo>
                      <a:pt x="0" y="1088"/>
                      <a:pt x="32" y="976"/>
                      <a:pt x="72" y="872"/>
                    </a:cubicBezTo>
                    <a:cubicBezTo>
                      <a:pt x="112" y="768"/>
                      <a:pt x="184" y="656"/>
                      <a:pt x="264" y="536"/>
                    </a:cubicBezTo>
                    <a:cubicBezTo>
                      <a:pt x="344" y="416"/>
                      <a:pt x="456" y="240"/>
                      <a:pt x="552" y="152"/>
                    </a:cubicBezTo>
                    <a:cubicBezTo>
                      <a:pt x="648" y="64"/>
                      <a:pt x="744" y="16"/>
                      <a:pt x="840" y="8"/>
                    </a:cubicBezTo>
                    <a:cubicBezTo>
                      <a:pt x="936" y="0"/>
                      <a:pt x="1048" y="48"/>
                      <a:pt x="1128" y="104"/>
                    </a:cubicBezTo>
                    <a:cubicBezTo>
                      <a:pt x="1208" y="160"/>
                      <a:pt x="1288" y="224"/>
                      <a:pt x="1320" y="344"/>
                    </a:cubicBezTo>
                    <a:cubicBezTo>
                      <a:pt x="1352" y="464"/>
                      <a:pt x="1344" y="688"/>
                      <a:pt x="1320" y="824"/>
                    </a:cubicBezTo>
                    <a:cubicBezTo>
                      <a:pt x="1296" y="960"/>
                      <a:pt x="1248" y="1072"/>
                      <a:pt x="1176" y="1160"/>
                    </a:cubicBezTo>
                    <a:cubicBezTo>
                      <a:pt x="1104" y="1248"/>
                      <a:pt x="968" y="1320"/>
                      <a:pt x="888" y="1352"/>
                    </a:cubicBezTo>
                    <a:cubicBezTo>
                      <a:pt x="808" y="1384"/>
                      <a:pt x="808" y="1360"/>
                      <a:pt x="696" y="1352"/>
                    </a:cubicBez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2"/>
              <p:cNvSpPr>
                <a:spLocks noChangeAspect="1"/>
              </p:cNvSpPr>
              <p:nvPr/>
            </p:nvSpPr>
            <p:spPr bwMode="auto">
              <a:xfrm>
                <a:off x="8" y="24"/>
                <a:ext cx="5120" cy="2968"/>
              </a:xfrm>
              <a:custGeom>
                <a:avLst/>
                <a:gdLst>
                  <a:gd name="T0" fmla="*/ 2768 w 5120"/>
                  <a:gd name="T1" fmla="*/ 1480 h 2968"/>
                  <a:gd name="T2" fmla="*/ 2144 w 5120"/>
                  <a:gd name="T3" fmla="*/ 1912 h 2968"/>
                  <a:gd name="T4" fmla="*/ 1088 w 5120"/>
                  <a:gd name="T5" fmla="*/ 2728 h 2968"/>
                  <a:gd name="T6" fmla="*/ 224 w 5120"/>
                  <a:gd name="T7" fmla="*/ 2968 h 2968"/>
                  <a:gd name="T8" fmla="*/ 32 w 5120"/>
                  <a:gd name="T9" fmla="*/ 2728 h 2968"/>
                  <a:gd name="T10" fmla="*/ 32 w 5120"/>
                  <a:gd name="T11" fmla="*/ 2296 h 2968"/>
                  <a:gd name="T12" fmla="*/ 224 w 5120"/>
                  <a:gd name="T13" fmla="*/ 2008 h 2968"/>
                  <a:gd name="T14" fmla="*/ 1232 w 5120"/>
                  <a:gd name="T15" fmla="*/ 1192 h 2968"/>
                  <a:gd name="T16" fmla="*/ 2240 w 5120"/>
                  <a:gd name="T17" fmla="*/ 568 h 2968"/>
                  <a:gd name="T18" fmla="*/ 3968 w 5120"/>
                  <a:gd name="T19" fmla="*/ 88 h 2968"/>
                  <a:gd name="T20" fmla="*/ 4784 w 5120"/>
                  <a:gd name="T21" fmla="*/ 40 h 2968"/>
                  <a:gd name="T22" fmla="*/ 5120 w 5120"/>
                  <a:gd name="T23" fmla="*/ 280 h 2968"/>
                  <a:gd name="T24" fmla="*/ 4784 w 5120"/>
                  <a:gd name="T25" fmla="*/ 760 h 2968"/>
                  <a:gd name="T26" fmla="*/ 3680 w 5120"/>
                  <a:gd name="T27" fmla="*/ 1144 h 2968"/>
                  <a:gd name="T28" fmla="*/ 3008 w 5120"/>
                  <a:gd name="T29" fmla="*/ 1336 h 2968"/>
                  <a:gd name="T30" fmla="*/ 2768 w 5120"/>
                  <a:gd name="T31" fmla="*/ 1480 h 29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120"/>
                  <a:gd name="T49" fmla="*/ 0 h 2968"/>
                  <a:gd name="T50" fmla="*/ 5120 w 5120"/>
                  <a:gd name="T51" fmla="*/ 2968 h 296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120" h="2968">
                    <a:moveTo>
                      <a:pt x="2768" y="1480"/>
                    </a:moveTo>
                    <a:cubicBezTo>
                      <a:pt x="2624" y="1576"/>
                      <a:pt x="2424" y="1704"/>
                      <a:pt x="2144" y="1912"/>
                    </a:cubicBezTo>
                    <a:cubicBezTo>
                      <a:pt x="1864" y="2120"/>
                      <a:pt x="1408" y="2552"/>
                      <a:pt x="1088" y="2728"/>
                    </a:cubicBezTo>
                    <a:cubicBezTo>
                      <a:pt x="768" y="2904"/>
                      <a:pt x="400" y="2968"/>
                      <a:pt x="224" y="2968"/>
                    </a:cubicBezTo>
                    <a:cubicBezTo>
                      <a:pt x="48" y="2968"/>
                      <a:pt x="64" y="2840"/>
                      <a:pt x="32" y="2728"/>
                    </a:cubicBezTo>
                    <a:cubicBezTo>
                      <a:pt x="0" y="2616"/>
                      <a:pt x="0" y="2416"/>
                      <a:pt x="32" y="2296"/>
                    </a:cubicBezTo>
                    <a:cubicBezTo>
                      <a:pt x="64" y="2176"/>
                      <a:pt x="24" y="2192"/>
                      <a:pt x="224" y="2008"/>
                    </a:cubicBezTo>
                    <a:cubicBezTo>
                      <a:pt x="424" y="1824"/>
                      <a:pt x="896" y="1432"/>
                      <a:pt x="1232" y="1192"/>
                    </a:cubicBezTo>
                    <a:cubicBezTo>
                      <a:pt x="1568" y="952"/>
                      <a:pt x="1784" y="752"/>
                      <a:pt x="2240" y="568"/>
                    </a:cubicBezTo>
                    <a:cubicBezTo>
                      <a:pt x="2696" y="384"/>
                      <a:pt x="3544" y="176"/>
                      <a:pt x="3968" y="88"/>
                    </a:cubicBezTo>
                    <a:cubicBezTo>
                      <a:pt x="4392" y="0"/>
                      <a:pt x="4592" y="8"/>
                      <a:pt x="4784" y="40"/>
                    </a:cubicBezTo>
                    <a:cubicBezTo>
                      <a:pt x="4976" y="72"/>
                      <a:pt x="5120" y="160"/>
                      <a:pt x="5120" y="280"/>
                    </a:cubicBezTo>
                    <a:cubicBezTo>
                      <a:pt x="5120" y="400"/>
                      <a:pt x="5024" y="616"/>
                      <a:pt x="4784" y="760"/>
                    </a:cubicBezTo>
                    <a:cubicBezTo>
                      <a:pt x="4544" y="904"/>
                      <a:pt x="3976" y="1048"/>
                      <a:pt x="3680" y="1144"/>
                    </a:cubicBezTo>
                    <a:cubicBezTo>
                      <a:pt x="3384" y="1240"/>
                      <a:pt x="3160" y="1280"/>
                      <a:pt x="3008" y="1336"/>
                    </a:cubicBezTo>
                    <a:cubicBezTo>
                      <a:pt x="2856" y="1392"/>
                      <a:pt x="2912" y="1384"/>
                      <a:pt x="2768" y="1480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3"/>
              <p:cNvSpPr>
                <a:spLocks noChangeAspect="1"/>
              </p:cNvSpPr>
              <p:nvPr/>
            </p:nvSpPr>
            <p:spPr bwMode="auto">
              <a:xfrm>
                <a:off x="1304" y="16"/>
                <a:ext cx="3832" cy="1616"/>
              </a:xfrm>
              <a:custGeom>
                <a:avLst/>
                <a:gdLst>
                  <a:gd name="T0" fmla="*/ 2768 w 3832"/>
                  <a:gd name="T1" fmla="*/ 104 h 1616"/>
                  <a:gd name="T2" fmla="*/ 1952 w 3832"/>
                  <a:gd name="T3" fmla="*/ 296 h 1616"/>
                  <a:gd name="T4" fmla="*/ 992 w 3832"/>
                  <a:gd name="T5" fmla="*/ 584 h 1616"/>
                  <a:gd name="T6" fmla="*/ 128 w 3832"/>
                  <a:gd name="T7" fmla="*/ 1064 h 1616"/>
                  <a:gd name="T8" fmla="*/ 224 w 3832"/>
                  <a:gd name="T9" fmla="*/ 1400 h 1616"/>
                  <a:gd name="T10" fmla="*/ 752 w 3832"/>
                  <a:gd name="T11" fmla="*/ 1592 h 1616"/>
                  <a:gd name="T12" fmla="*/ 1376 w 3832"/>
                  <a:gd name="T13" fmla="*/ 1544 h 1616"/>
                  <a:gd name="T14" fmla="*/ 1664 w 3832"/>
                  <a:gd name="T15" fmla="*/ 1400 h 1616"/>
                  <a:gd name="T16" fmla="*/ 2048 w 3832"/>
                  <a:gd name="T17" fmla="*/ 1256 h 1616"/>
                  <a:gd name="T18" fmla="*/ 2624 w 3832"/>
                  <a:gd name="T19" fmla="*/ 1064 h 1616"/>
                  <a:gd name="T20" fmla="*/ 3200 w 3832"/>
                  <a:gd name="T21" fmla="*/ 872 h 1616"/>
                  <a:gd name="T22" fmla="*/ 3728 w 3832"/>
                  <a:gd name="T23" fmla="*/ 584 h 1616"/>
                  <a:gd name="T24" fmla="*/ 3824 w 3832"/>
                  <a:gd name="T25" fmla="*/ 296 h 1616"/>
                  <a:gd name="T26" fmla="*/ 3680 w 3832"/>
                  <a:gd name="T27" fmla="*/ 152 h 1616"/>
                  <a:gd name="T28" fmla="*/ 3488 w 3832"/>
                  <a:gd name="T29" fmla="*/ 56 h 1616"/>
                  <a:gd name="T30" fmla="*/ 3248 w 3832"/>
                  <a:gd name="T31" fmla="*/ 8 h 1616"/>
                  <a:gd name="T32" fmla="*/ 2768 w 3832"/>
                  <a:gd name="T33" fmla="*/ 104 h 16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32"/>
                  <a:gd name="T52" fmla="*/ 0 h 1616"/>
                  <a:gd name="T53" fmla="*/ 3832 w 3832"/>
                  <a:gd name="T54" fmla="*/ 1616 h 16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32" h="1616">
                    <a:moveTo>
                      <a:pt x="2768" y="104"/>
                    </a:moveTo>
                    <a:cubicBezTo>
                      <a:pt x="2552" y="152"/>
                      <a:pt x="2248" y="216"/>
                      <a:pt x="1952" y="296"/>
                    </a:cubicBezTo>
                    <a:cubicBezTo>
                      <a:pt x="1656" y="376"/>
                      <a:pt x="1296" y="456"/>
                      <a:pt x="992" y="584"/>
                    </a:cubicBezTo>
                    <a:cubicBezTo>
                      <a:pt x="688" y="712"/>
                      <a:pt x="256" y="928"/>
                      <a:pt x="128" y="1064"/>
                    </a:cubicBezTo>
                    <a:cubicBezTo>
                      <a:pt x="0" y="1200"/>
                      <a:pt x="120" y="1312"/>
                      <a:pt x="224" y="1400"/>
                    </a:cubicBezTo>
                    <a:cubicBezTo>
                      <a:pt x="328" y="1488"/>
                      <a:pt x="560" y="1568"/>
                      <a:pt x="752" y="1592"/>
                    </a:cubicBezTo>
                    <a:cubicBezTo>
                      <a:pt x="944" y="1616"/>
                      <a:pt x="1224" y="1576"/>
                      <a:pt x="1376" y="1544"/>
                    </a:cubicBezTo>
                    <a:cubicBezTo>
                      <a:pt x="1528" y="1512"/>
                      <a:pt x="1552" y="1448"/>
                      <a:pt x="1664" y="1400"/>
                    </a:cubicBezTo>
                    <a:cubicBezTo>
                      <a:pt x="1776" y="1352"/>
                      <a:pt x="1888" y="1312"/>
                      <a:pt x="2048" y="1256"/>
                    </a:cubicBezTo>
                    <a:cubicBezTo>
                      <a:pt x="2208" y="1200"/>
                      <a:pt x="2432" y="1128"/>
                      <a:pt x="2624" y="1064"/>
                    </a:cubicBezTo>
                    <a:cubicBezTo>
                      <a:pt x="2816" y="1000"/>
                      <a:pt x="3016" y="952"/>
                      <a:pt x="3200" y="872"/>
                    </a:cubicBezTo>
                    <a:cubicBezTo>
                      <a:pt x="3384" y="792"/>
                      <a:pt x="3624" y="680"/>
                      <a:pt x="3728" y="584"/>
                    </a:cubicBezTo>
                    <a:cubicBezTo>
                      <a:pt x="3832" y="488"/>
                      <a:pt x="3832" y="368"/>
                      <a:pt x="3824" y="296"/>
                    </a:cubicBezTo>
                    <a:cubicBezTo>
                      <a:pt x="3816" y="224"/>
                      <a:pt x="3736" y="192"/>
                      <a:pt x="3680" y="152"/>
                    </a:cubicBezTo>
                    <a:cubicBezTo>
                      <a:pt x="3624" y="112"/>
                      <a:pt x="3560" y="80"/>
                      <a:pt x="3488" y="56"/>
                    </a:cubicBezTo>
                    <a:cubicBezTo>
                      <a:pt x="3416" y="32"/>
                      <a:pt x="3368" y="0"/>
                      <a:pt x="3248" y="8"/>
                    </a:cubicBezTo>
                    <a:cubicBezTo>
                      <a:pt x="3128" y="16"/>
                      <a:pt x="2984" y="56"/>
                      <a:pt x="2768" y="104"/>
                    </a:cubicBezTo>
                    <a:close/>
                  </a:path>
                </a:pathLst>
              </a:custGeom>
              <a:solidFill>
                <a:srgbClr val="FF7C80">
                  <a:alpha val="50195"/>
                </a:srgbClr>
              </a:solidFill>
              <a:ln w="9525">
                <a:solidFill>
                  <a:srgbClr val="FF7C80">
                    <a:alpha val="5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0" y="2528"/>
                <a:ext cx="1440" cy="1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69" y="3057"/>
                <a:ext cx="847" cy="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69" y="2621"/>
                <a:ext cx="1471" cy="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17"/>
              <p:cNvGrpSpPr>
                <a:grpSpLocks noChangeAspect="1"/>
              </p:cNvGrpSpPr>
              <p:nvPr/>
            </p:nvGrpSpPr>
            <p:grpSpPr bwMode="auto">
              <a:xfrm>
                <a:off x="2990" y="756"/>
                <a:ext cx="692" cy="346"/>
                <a:chOff x="2501" y="912"/>
                <a:chExt cx="692" cy="346"/>
              </a:xfrm>
            </p:grpSpPr>
            <p:sp>
              <p:nvSpPr>
                <p:cNvPr id="517" name="Freeform 18"/>
                <p:cNvSpPr>
                  <a:spLocks noChangeAspect="1"/>
                </p:cNvSpPr>
                <p:nvPr/>
              </p:nvSpPr>
              <p:spPr bwMode="auto">
                <a:xfrm>
                  <a:off x="2778" y="1103"/>
                  <a:ext cx="199" cy="106"/>
                </a:xfrm>
                <a:custGeom>
                  <a:avLst/>
                  <a:gdLst>
                    <a:gd name="T0" fmla="*/ 169 w 199"/>
                    <a:gd name="T1" fmla="*/ 1 h 106"/>
                    <a:gd name="T2" fmla="*/ 163 w 199"/>
                    <a:gd name="T3" fmla="*/ 1 h 106"/>
                    <a:gd name="T4" fmla="*/ 154 w 199"/>
                    <a:gd name="T5" fmla="*/ 0 h 106"/>
                    <a:gd name="T6" fmla="*/ 147 w 199"/>
                    <a:gd name="T7" fmla="*/ 1 h 106"/>
                    <a:gd name="T8" fmla="*/ 138 w 199"/>
                    <a:gd name="T9" fmla="*/ 1 h 106"/>
                    <a:gd name="T10" fmla="*/ 130 w 199"/>
                    <a:gd name="T11" fmla="*/ 2 h 106"/>
                    <a:gd name="T12" fmla="*/ 121 w 199"/>
                    <a:gd name="T13" fmla="*/ 4 h 106"/>
                    <a:gd name="T14" fmla="*/ 115 w 199"/>
                    <a:gd name="T15" fmla="*/ 4 h 106"/>
                    <a:gd name="T16" fmla="*/ 104 w 199"/>
                    <a:gd name="T17" fmla="*/ 6 h 106"/>
                    <a:gd name="T18" fmla="*/ 94 w 199"/>
                    <a:gd name="T19" fmla="*/ 10 h 106"/>
                    <a:gd name="T20" fmla="*/ 85 w 199"/>
                    <a:gd name="T21" fmla="*/ 13 h 106"/>
                    <a:gd name="T22" fmla="*/ 73 w 199"/>
                    <a:gd name="T23" fmla="*/ 16 h 106"/>
                    <a:gd name="T24" fmla="*/ 60 w 199"/>
                    <a:gd name="T25" fmla="*/ 21 h 106"/>
                    <a:gd name="T26" fmla="*/ 49 w 199"/>
                    <a:gd name="T27" fmla="*/ 25 h 106"/>
                    <a:gd name="T28" fmla="*/ 39 w 199"/>
                    <a:gd name="T29" fmla="*/ 31 h 106"/>
                    <a:gd name="T30" fmla="*/ 26 w 199"/>
                    <a:gd name="T31" fmla="*/ 38 h 106"/>
                    <a:gd name="T32" fmla="*/ 15 w 199"/>
                    <a:gd name="T33" fmla="*/ 45 h 106"/>
                    <a:gd name="T34" fmla="*/ 0 w 199"/>
                    <a:gd name="T35" fmla="*/ 56 h 106"/>
                    <a:gd name="T36" fmla="*/ 28 w 199"/>
                    <a:gd name="T37" fmla="*/ 105 h 106"/>
                    <a:gd name="T38" fmla="*/ 36 w 199"/>
                    <a:gd name="T39" fmla="*/ 100 h 106"/>
                    <a:gd name="T40" fmla="*/ 49 w 199"/>
                    <a:gd name="T41" fmla="*/ 91 h 106"/>
                    <a:gd name="T42" fmla="*/ 62 w 199"/>
                    <a:gd name="T43" fmla="*/ 84 h 106"/>
                    <a:gd name="T44" fmla="*/ 75 w 199"/>
                    <a:gd name="T45" fmla="*/ 77 h 106"/>
                    <a:gd name="T46" fmla="*/ 85 w 199"/>
                    <a:gd name="T47" fmla="*/ 72 h 106"/>
                    <a:gd name="T48" fmla="*/ 94 w 199"/>
                    <a:gd name="T49" fmla="*/ 67 h 106"/>
                    <a:gd name="T50" fmla="*/ 104 w 199"/>
                    <a:gd name="T51" fmla="*/ 65 h 106"/>
                    <a:gd name="T52" fmla="*/ 114 w 199"/>
                    <a:gd name="T53" fmla="*/ 62 h 106"/>
                    <a:gd name="T54" fmla="*/ 123 w 199"/>
                    <a:gd name="T55" fmla="*/ 58 h 106"/>
                    <a:gd name="T56" fmla="*/ 133 w 199"/>
                    <a:gd name="T57" fmla="*/ 56 h 106"/>
                    <a:gd name="T58" fmla="*/ 142 w 199"/>
                    <a:gd name="T59" fmla="*/ 54 h 106"/>
                    <a:gd name="T60" fmla="*/ 149 w 199"/>
                    <a:gd name="T61" fmla="*/ 53 h 106"/>
                    <a:gd name="T62" fmla="*/ 157 w 199"/>
                    <a:gd name="T63" fmla="*/ 53 h 106"/>
                    <a:gd name="T64" fmla="*/ 166 w 199"/>
                    <a:gd name="T65" fmla="*/ 52 h 106"/>
                    <a:gd name="T66" fmla="*/ 173 w 199"/>
                    <a:gd name="T67" fmla="*/ 51 h 106"/>
                    <a:gd name="T68" fmla="*/ 179 w 199"/>
                    <a:gd name="T69" fmla="*/ 50 h 106"/>
                    <a:gd name="T70" fmla="*/ 185 w 199"/>
                    <a:gd name="T71" fmla="*/ 50 h 106"/>
                    <a:gd name="T72" fmla="*/ 191 w 199"/>
                    <a:gd name="T73" fmla="*/ 51 h 106"/>
                    <a:gd name="T74" fmla="*/ 198 w 199"/>
                    <a:gd name="T75" fmla="*/ 50 h 106"/>
                    <a:gd name="T76" fmla="*/ 169 w 199"/>
                    <a:gd name="T77" fmla="*/ 1 h 10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99"/>
                    <a:gd name="T118" fmla="*/ 0 h 106"/>
                    <a:gd name="T119" fmla="*/ 199 w 199"/>
                    <a:gd name="T120" fmla="*/ 106 h 10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99" h="106">
                      <a:moveTo>
                        <a:pt x="169" y="1"/>
                      </a:moveTo>
                      <a:lnTo>
                        <a:pt x="163" y="1"/>
                      </a:lnTo>
                      <a:lnTo>
                        <a:pt x="154" y="0"/>
                      </a:lnTo>
                      <a:lnTo>
                        <a:pt x="147" y="1"/>
                      </a:lnTo>
                      <a:lnTo>
                        <a:pt x="138" y="1"/>
                      </a:lnTo>
                      <a:lnTo>
                        <a:pt x="130" y="2"/>
                      </a:lnTo>
                      <a:lnTo>
                        <a:pt x="121" y="4"/>
                      </a:lnTo>
                      <a:lnTo>
                        <a:pt x="115" y="4"/>
                      </a:lnTo>
                      <a:lnTo>
                        <a:pt x="104" y="6"/>
                      </a:lnTo>
                      <a:lnTo>
                        <a:pt x="94" y="10"/>
                      </a:lnTo>
                      <a:lnTo>
                        <a:pt x="85" y="13"/>
                      </a:lnTo>
                      <a:lnTo>
                        <a:pt x="73" y="16"/>
                      </a:lnTo>
                      <a:lnTo>
                        <a:pt x="60" y="21"/>
                      </a:lnTo>
                      <a:lnTo>
                        <a:pt x="49" y="25"/>
                      </a:lnTo>
                      <a:lnTo>
                        <a:pt x="39" y="31"/>
                      </a:lnTo>
                      <a:lnTo>
                        <a:pt x="26" y="38"/>
                      </a:lnTo>
                      <a:lnTo>
                        <a:pt x="15" y="45"/>
                      </a:lnTo>
                      <a:lnTo>
                        <a:pt x="0" y="56"/>
                      </a:lnTo>
                      <a:lnTo>
                        <a:pt x="28" y="105"/>
                      </a:lnTo>
                      <a:lnTo>
                        <a:pt x="36" y="100"/>
                      </a:lnTo>
                      <a:lnTo>
                        <a:pt x="49" y="91"/>
                      </a:lnTo>
                      <a:lnTo>
                        <a:pt x="62" y="84"/>
                      </a:lnTo>
                      <a:lnTo>
                        <a:pt x="75" y="77"/>
                      </a:lnTo>
                      <a:lnTo>
                        <a:pt x="85" y="72"/>
                      </a:lnTo>
                      <a:lnTo>
                        <a:pt x="94" y="67"/>
                      </a:lnTo>
                      <a:lnTo>
                        <a:pt x="104" y="65"/>
                      </a:lnTo>
                      <a:lnTo>
                        <a:pt x="114" y="62"/>
                      </a:lnTo>
                      <a:lnTo>
                        <a:pt x="123" y="58"/>
                      </a:lnTo>
                      <a:lnTo>
                        <a:pt x="133" y="56"/>
                      </a:lnTo>
                      <a:lnTo>
                        <a:pt x="142" y="54"/>
                      </a:lnTo>
                      <a:lnTo>
                        <a:pt x="149" y="53"/>
                      </a:lnTo>
                      <a:lnTo>
                        <a:pt x="157" y="53"/>
                      </a:lnTo>
                      <a:lnTo>
                        <a:pt x="166" y="52"/>
                      </a:lnTo>
                      <a:lnTo>
                        <a:pt x="173" y="51"/>
                      </a:lnTo>
                      <a:lnTo>
                        <a:pt x="179" y="50"/>
                      </a:lnTo>
                      <a:lnTo>
                        <a:pt x="185" y="50"/>
                      </a:lnTo>
                      <a:lnTo>
                        <a:pt x="191" y="51"/>
                      </a:lnTo>
                      <a:lnTo>
                        <a:pt x="198" y="50"/>
                      </a:lnTo>
                      <a:lnTo>
                        <a:pt x="169" y="1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8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790" y="1108"/>
                  <a:ext cx="119" cy="18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9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27" y="1076"/>
                  <a:ext cx="32" cy="76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0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789" y="1108"/>
                  <a:ext cx="36" cy="47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1" name="Line 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28" y="1128"/>
                  <a:ext cx="79" cy="25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2" name="Line 2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864" y="1073"/>
                  <a:ext cx="42" cy="50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3" name="Line 2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36" y="1051"/>
                  <a:ext cx="228" cy="68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4" name="Line 2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35" y="1051"/>
                  <a:ext cx="230" cy="68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5" name="Freeform 26"/>
                <p:cNvSpPr>
                  <a:spLocks noChangeAspect="1"/>
                </p:cNvSpPr>
                <p:nvPr/>
              </p:nvSpPr>
              <p:spPr bwMode="auto">
                <a:xfrm>
                  <a:off x="2771" y="955"/>
                  <a:ext cx="125" cy="100"/>
                </a:xfrm>
                <a:custGeom>
                  <a:avLst/>
                  <a:gdLst>
                    <a:gd name="T0" fmla="*/ 104 w 125"/>
                    <a:gd name="T1" fmla="*/ 0 h 100"/>
                    <a:gd name="T2" fmla="*/ 0 w 125"/>
                    <a:gd name="T3" fmla="*/ 29 h 100"/>
                    <a:gd name="T4" fmla="*/ 20 w 125"/>
                    <a:gd name="T5" fmla="*/ 99 h 100"/>
                    <a:gd name="T6" fmla="*/ 124 w 125"/>
                    <a:gd name="T7" fmla="*/ 69 h 100"/>
                    <a:gd name="T8" fmla="*/ 104 w 125"/>
                    <a:gd name="T9" fmla="*/ 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5"/>
                    <a:gd name="T16" fmla="*/ 0 h 100"/>
                    <a:gd name="T17" fmla="*/ 125 w 125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5" h="100">
                      <a:moveTo>
                        <a:pt x="104" y="0"/>
                      </a:moveTo>
                      <a:lnTo>
                        <a:pt x="0" y="29"/>
                      </a:lnTo>
                      <a:lnTo>
                        <a:pt x="20" y="99"/>
                      </a:lnTo>
                      <a:lnTo>
                        <a:pt x="124" y="69"/>
                      </a:lnTo>
                      <a:lnTo>
                        <a:pt x="104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6" name="Freeform 27"/>
                <p:cNvSpPr>
                  <a:spLocks noChangeAspect="1"/>
                </p:cNvSpPr>
                <p:nvPr/>
              </p:nvSpPr>
              <p:spPr bwMode="auto">
                <a:xfrm>
                  <a:off x="2760" y="984"/>
                  <a:ext cx="32" cy="100"/>
                </a:xfrm>
                <a:custGeom>
                  <a:avLst/>
                  <a:gdLst>
                    <a:gd name="T0" fmla="*/ 11 w 32"/>
                    <a:gd name="T1" fmla="*/ 0 h 100"/>
                    <a:gd name="T2" fmla="*/ 0 w 32"/>
                    <a:gd name="T3" fmla="*/ 64 h 100"/>
                    <a:gd name="T4" fmla="*/ 12 w 32"/>
                    <a:gd name="T5" fmla="*/ 99 h 100"/>
                    <a:gd name="T6" fmla="*/ 31 w 32"/>
                    <a:gd name="T7" fmla="*/ 70 h 100"/>
                    <a:gd name="T8" fmla="*/ 11 w 32"/>
                    <a:gd name="T9" fmla="*/ 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100"/>
                    <a:gd name="T17" fmla="*/ 32 w 32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100">
                      <a:moveTo>
                        <a:pt x="11" y="0"/>
                      </a:moveTo>
                      <a:lnTo>
                        <a:pt x="0" y="64"/>
                      </a:lnTo>
                      <a:lnTo>
                        <a:pt x="12" y="99"/>
                      </a:lnTo>
                      <a:lnTo>
                        <a:pt x="31" y="70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7" name="Freeform 28"/>
                <p:cNvSpPr>
                  <a:spLocks noChangeAspect="1"/>
                </p:cNvSpPr>
                <p:nvPr/>
              </p:nvSpPr>
              <p:spPr bwMode="auto">
                <a:xfrm>
                  <a:off x="2773" y="1024"/>
                  <a:ext cx="123" cy="59"/>
                </a:xfrm>
                <a:custGeom>
                  <a:avLst/>
                  <a:gdLst>
                    <a:gd name="T0" fmla="*/ 122 w 123"/>
                    <a:gd name="T1" fmla="*/ 0 h 59"/>
                    <a:gd name="T2" fmla="*/ 18 w 123"/>
                    <a:gd name="T3" fmla="*/ 30 h 59"/>
                    <a:gd name="T4" fmla="*/ 0 w 123"/>
                    <a:gd name="T5" fmla="*/ 58 h 59"/>
                    <a:gd name="T6" fmla="*/ 75 w 123"/>
                    <a:gd name="T7" fmla="*/ 34 h 59"/>
                    <a:gd name="T8" fmla="*/ 122 w 123"/>
                    <a:gd name="T9" fmla="*/ 0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"/>
                    <a:gd name="T16" fmla="*/ 0 h 59"/>
                    <a:gd name="T17" fmla="*/ 123 w 123"/>
                    <a:gd name="T18" fmla="*/ 59 h 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" h="59">
                      <a:moveTo>
                        <a:pt x="122" y="0"/>
                      </a:moveTo>
                      <a:lnTo>
                        <a:pt x="18" y="30"/>
                      </a:lnTo>
                      <a:lnTo>
                        <a:pt x="0" y="58"/>
                      </a:lnTo>
                      <a:lnTo>
                        <a:pt x="75" y="34"/>
                      </a:lnTo>
                      <a:lnTo>
                        <a:pt x="122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8" name="Oval 29"/>
                <p:cNvSpPr>
                  <a:spLocks noChangeAspect="1" noChangeArrowheads="1"/>
                </p:cNvSpPr>
                <p:nvPr/>
              </p:nvSpPr>
              <p:spPr bwMode="auto">
                <a:xfrm rot="18840000" flipH="1">
                  <a:off x="2840" y="976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1010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9" name="Oval 30"/>
                <p:cNvSpPr>
                  <a:spLocks noChangeAspect="1" noChangeArrowheads="1"/>
                </p:cNvSpPr>
                <p:nvPr/>
              </p:nvSpPr>
              <p:spPr bwMode="auto">
                <a:xfrm rot="18840000" flipH="1">
                  <a:off x="2799" y="990"/>
                  <a:ext cx="21" cy="2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1010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0" name="Freeform 31"/>
                <p:cNvSpPr>
                  <a:spLocks noChangeAspect="1"/>
                </p:cNvSpPr>
                <p:nvPr/>
              </p:nvSpPr>
              <p:spPr bwMode="auto">
                <a:xfrm>
                  <a:off x="2934" y="912"/>
                  <a:ext cx="259" cy="209"/>
                </a:xfrm>
                <a:custGeom>
                  <a:avLst/>
                  <a:gdLst>
                    <a:gd name="T0" fmla="*/ 218 w 259"/>
                    <a:gd name="T1" fmla="*/ 0 h 209"/>
                    <a:gd name="T2" fmla="*/ 0 w 259"/>
                    <a:gd name="T3" fmla="*/ 62 h 209"/>
                    <a:gd name="T4" fmla="*/ 41 w 259"/>
                    <a:gd name="T5" fmla="*/ 208 h 209"/>
                    <a:gd name="T6" fmla="*/ 258 w 259"/>
                    <a:gd name="T7" fmla="*/ 147 h 209"/>
                    <a:gd name="T8" fmla="*/ 218 w 259"/>
                    <a:gd name="T9" fmla="*/ 0 h 2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9"/>
                    <a:gd name="T16" fmla="*/ 0 h 209"/>
                    <a:gd name="T17" fmla="*/ 259 w 259"/>
                    <a:gd name="T18" fmla="*/ 209 h 2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9" h="209">
                      <a:moveTo>
                        <a:pt x="218" y="0"/>
                      </a:moveTo>
                      <a:lnTo>
                        <a:pt x="0" y="62"/>
                      </a:lnTo>
                      <a:lnTo>
                        <a:pt x="41" y="208"/>
                      </a:lnTo>
                      <a:lnTo>
                        <a:pt x="258" y="147"/>
                      </a:lnTo>
                      <a:lnTo>
                        <a:pt x="218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1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2977" y="970"/>
                  <a:ext cx="35" cy="141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2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3013" y="959"/>
                  <a:ext cx="34" cy="139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3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3049" y="949"/>
                  <a:ext cx="35" cy="141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4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084" y="936"/>
                  <a:ext cx="36" cy="143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5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3120" y="929"/>
                  <a:ext cx="35" cy="139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6" name="Line 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0" y="948"/>
                  <a:ext cx="208" cy="57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7" name="Line 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8" y="976"/>
                  <a:ext cx="207" cy="56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8" name="Line 3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66" y="1005"/>
                  <a:ext cx="208" cy="56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9" name="Line 4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74" y="1033"/>
                  <a:ext cx="207" cy="55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0" name="Freeform 41"/>
                <p:cNvSpPr>
                  <a:spLocks noChangeAspect="1"/>
                </p:cNvSpPr>
                <p:nvPr/>
              </p:nvSpPr>
              <p:spPr bwMode="auto">
                <a:xfrm>
                  <a:off x="2501" y="1049"/>
                  <a:ext cx="258" cy="209"/>
                </a:xfrm>
                <a:custGeom>
                  <a:avLst/>
                  <a:gdLst>
                    <a:gd name="T0" fmla="*/ 217 w 258"/>
                    <a:gd name="T1" fmla="*/ 0 h 209"/>
                    <a:gd name="T2" fmla="*/ 0 w 258"/>
                    <a:gd name="T3" fmla="*/ 61 h 209"/>
                    <a:gd name="T4" fmla="*/ 40 w 258"/>
                    <a:gd name="T5" fmla="*/ 208 h 209"/>
                    <a:gd name="T6" fmla="*/ 257 w 258"/>
                    <a:gd name="T7" fmla="*/ 147 h 209"/>
                    <a:gd name="T8" fmla="*/ 217 w 258"/>
                    <a:gd name="T9" fmla="*/ 0 h 2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09"/>
                    <a:gd name="T17" fmla="*/ 258 w 258"/>
                    <a:gd name="T18" fmla="*/ 209 h 2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09">
                      <a:moveTo>
                        <a:pt x="217" y="0"/>
                      </a:moveTo>
                      <a:lnTo>
                        <a:pt x="0" y="61"/>
                      </a:lnTo>
                      <a:lnTo>
                        <a:pt x="40" y="208"/>
                      </a:lnTo>
                      <a:lnTo>
                        <a:pt x="257" y="147"/>
                      </a:lnTo>
                      <a:lnTo>
                        <a:pt x="21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1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2543" y="1106"/>
                  <a:ext cx="35" cy="141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2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2580" y="1096"/>
                  <a:ext cx="33" cy="140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3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2616" y="1085"/>
                  <a:ext cx="33" cy="141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4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2651" y="1073"/>
                  <a:ext cx="34" cy="144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5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685" y="1064"/>
                  <a:ext cx="36" cy="142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6" name="Line 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16" y="1084"/>
                  <a:ext cx="208" cy="56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7" name="Line 4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24" y="1113"/>
                  <a:ext cx="207" cy="54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8" name="Line 4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31" y="1142"/>
                  <a:ext cx="210" cy="55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9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39" y="1170"/>
                  <a:ext cx="208" cy="56"/>
                </a:xfrm>
                <a:prstGeom prst="line">
                  <a:avLst/>
                </a:prstGeom>
                <a:noFill/>
                <a:ln w="12700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0" name="Freeform 51"/>
                <p:cNvSpPr>
                  <a:spLocks noChangeAspect="1"/>
                </p:cNvSpPr>
                <p:nvPr/>
              </p:nvSpPr>
              <p:spPr bwMode="auto">
                <a:xfrm>
                  <a:off x="2809" y="1031"/>
                  <a:ext cx="121" cy="95"/>
                </a:xfrm>
                <a:custGeom>
                  <a:avLst/>
                  <a:gdLst>
                    <a:gd name="T0" fmla="*/ 29 w 121"/>
                    <a:gd name="T1" fmla="*/ 0 h 95"/>
                    <a:gd name="T2" fmla="*/ 0 w 121"/>
                    <a:gd name="T3" fmla="*/ 30 h 95"/>
                    <a:gd name="T4" fmla="*/ 18 w 121"/>
                    <a:gd name="T5" fmla="*/ 33 h 95"/>
                    <a:gd name="T6" fmla="*/ 30 w 121"/>
                    <a:gd name="T7" fmla="*/ 40 h 95"/>
                    <a:gd name="T8" fmla="*/ 47 w 121"/>
                    <a:gd name="T9" fmla="*/ 50 h 95"/>
                    <a:gd name="T10" fmla="*/ 55 w 121"/>
                    <a:gd name="T11" fmla="*/ 56 h 95"/>
                    <a:gd name="T12" fmla="*/ 66 w 121"/>
                    <a:gd name="T13" fmla="*/ 67 h 95"/>
                    <a:gd name="T14" fmla="*/ 73 w 121"/>
                    <a:gd name="T15" fmla="*/ 73 h 95"/>
                    <a:gd name="T16" fmla="*/ 80 w 121"/>
                    <a:gd name="T17" fmla="*/ 81 h 95"/>
                    <a:gd name="T18" fmla="*/ 84 w 121"/>
                    <a:gd name="T19" fmla="*/ 87 h 95"/>
                    <a:gd name="T20" fmla="*/ 90 w 121"/>
                    <a:gd name="T21" fmla="*/ 94 h 95"/>
                    <a:gd name="T22" fmla="*/ 120 w 121"/>
                    <a:gd name="T23" fmla="*/ 63 h 95"/>
                    <a:gd name="T24" fmla="*/ 116 w 121"/>
                    <a:gd name="T25" fmla="*/ 56 h 95"/>
                    <a:gd name="T26" fmla="*/ 112 w 121"/>
                    <a:gd name="T27" fmla="*/ 50 h 95"/>
                    <a:gd name="T28" fmla="*/ 106 w 121"/>
                    <a:gd name="T29" fmla="*/ 44 h 95"/>
                    <a:gd name="T30" fmla="*/ 98 w 121"/>
                    <a:gd name="T31" fmla="*/ 37 h 95"/>
                    <a:gd name="T32" fmla="*/ 92 w 121"/>
                    <a:gd name="T33" fmla="*/ 31 h 95"/>
                    <a:gd name="T34" fmla="*/ 87 w 121"/>
                    <a:gd name="T35" fmla="*/ 27 h 95"/>
                    <a:gd name="T36" fmla="*/ 80 w 121"/>
                    <a:gd name="T37" fmla="*/ 22 h 95"/>
                    <a:gd name="T38" fmla="*/ 72 w 121"/>
                    <a:gd name="T39" fmla="*/ 17 h 95"/>
                    <a:gd name="T40" fmla="*/ 65 w 121"/>
                    <a:gd name="T41" fmla="*/ 13 h 95"/>
                    <a:gd name="T42" fmla="*/ 55 w 121"/>
                    <a:gd name="T43" fmla="*/ 7 h 95"/>
                    <a:gd name="T44" fmla="*/ 46 w 121"/>
                    <a:gd name="T45" fmla="*/ 5 h 95"/>
                    <a:gd name="T46" fmla="*/ 37 w 121"/>
                    <a:gd name="T47" fmla="*/ 2 h 95"/>
                    <a:gd name="T48" fmla="*/ 29 w 121"/>
                    <a:gd name="T49" fmla="*/ 0 h 9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95"/>
                    <a:gd name="T77" fmla="*/ 121 w 121"/>
                    <a:gd name="T78" fmla="*/ 95 h 9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95">
                      <a:moveTo>
                        <a:pt x="29" y="0"/>
                      </a:moveTo>
                      <a:lnTo>
                        <a:pt x="0" y="30"/>
                      </a:lnTo>
                      <a:lnTo>
                        <a:pt x="18" y="33"/>
                      </a:lnTo>
                      <a:lnTo>
                        <a:pt x="30" y="40"/>
                      </a:lnTo>
                      <a:lnTo>
                        <a:pt x="47" y="50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73" y="73"/>
                      </a:lnTo>
                      <a:lnTo>
                        <a:pt x="80" y="81"/>
                      </a:lnTo>
                      <a:lnTo>
                        <a:pt x="84" y="87"/>
                      </a:lnTo>
                      <a:lnTo>
                        <a:pt x="90" y="94"/>
                      </a:lnTo>
                      <a:lnTo>
                        <a:pt x="120" y="63"/>
                      </a:lnTo>
                      <a:lnTo>
                        <a:pt x="116" y="56"/>
                      </a:lnTo>
                      <a:lnTo>
                        <a:pt x="112" y="50"/>
                      </a:lnTo>
                      <a:lnTo>
                        <a:pt x="106" y="44"/>
                      </a:lnTo>
                      <a:lnTo>
                        <a:pt x="98" y="37"/>
                      </a:lnTo>
                      <a:lnTo>
                        <a:pt x="92" y="31"/>
                      </a:lnTo>
                      <a:lnTo>
                        <a:pt x="87" y="27"/>
                      </a:lnTo>
                      <a:lnTo>
                        <a:pt x="80" y="22"/>
                      </a:lnTo>
                      <a:lnTo>
                        <a:pt x="72" y="17"/>
                      </a:lnTo>
                      <a:lnTo>
                        <a:pt x="65" y="13"/>
                      </a:lnTo>
                      <a:lnTo>
                        <a:pt x="55" y="7"/>
                      </a:lnTo>
                      <a:lnTo>
                        <a:pt x="46" y="5"/>
                      </a:lnTo>
                      <a:lnTo>
                        <a:pt x="37" y="2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1" name="Freeform 52"/>
                <p:cNvSpPr>
                  <a:spLocks noChangeAspect="1"/>
                </p:cNvSpPr>
                <p:nvPr/>
              </p:nvSpPr>
              <p:spPr bwMode="auto">
                <a:xfrm>
                  <a:off x="2741" y="1050"/>
                  <a:ext cx="137" cy="58"/>
                </a:xfrm>
                <a:custGeom>
                  <a:avLst/>
                  <a:gdLst>
                    <a:gd name="T0" fmla="*/ 136 w 137"/>
                    <a:gd name="T1" fmla="*/ 24 h 58"/>
                    <a:gd name="T2" fmla="*/ 128 w 137"/>
                    <a:gd name="T3" fmla="*/ 19 h 58"/>
                    <a:gd name="T4" fmla="*/ 117 w 137"/>
                    <a:gd name="T5" fmla="*/ 14 h 58"/>
                    <a:gd name="T6" fmla="*/ 108 w 137"/>
                    <a:gd name="T7" fmla="*/ 9 h 58"/>
                    <a:gd name="T8" fmla="*/ 95 w 137"/>
                    <a:gd name="T9" fmla="*/ 5 h 58"/>
                    <a:gd name="T10" fmla="*/ 86 w 137"/>
                    <a:gd name="T11" fmla="*/ 4 h 58"/>
                    <a:gd name="T12" fmla="*/ 76 w 137"/>
                    <a:gd name="T13" fmla="*/ 2 h 58"/>
                    <a:gd name="T14" fmla="*/ 66 w 137"/>
                    <a:gd name="T15" fmla="*/ 0 h 58"/>
                    <a:gd name="T16" fmla="*/ 55 w 137"/>
                    <a:gd name="T17" fmla="*/ 0 h 58"/>
                    <a:gd name="T18" fmla="*/ 47 w 137"/>
                    <a:gd name="T19" fmla="*/ 0 h 58"/>
                    <a:gd name="T20" fmla="*/ 40 w 137"/>
                    <a:gd name="T21" fmla="*/ 1 h 58"/>
                    <a:gd name="T22" fmla="*/ 30 w 137"/>
                    <a:gd name="T23" fmla="*/ 3 h 58"/>
                    <a:gd name="T24" fmla="*/ 22 w 137"/>
                    <a:gd name="T25" fmla="*/ 4 h 58"/>
                    <a:gd name="T26" fmla="*/ 15 w 137"/>
                    <a:gd name="T27" fmla="*/ 6 h 58"/>
                    <a:gd name="T28" fmla="*/ 0 w 137"/>
                    <a:gd name="T29" fmla="*/ 40 h 58"/>
                    <a:gd name="T30" fmla="*/ 12 w 137"/>
                    <a:gd name="T31" fmla="*/ 37 h 58"/>
                    <a:gd name="T32" fmla="*/ 21 w 137"/>
                    <a:gd name="T33" fmla="*/ 35 h 58"/>
                    <a:gd name="T34" fmla="*/ 30 w 137"/>
                    <a:gd name="T35" fmla="*/ 34 h 58"/>
                    <a:gd name="T36" fmla="*/ 39 w 137"/>
                    <a:gd name="T37" fmla="*/ 34 h 58"/>
                    <a:gd name="T38" fmla="*/ 45 w 137"/>
                    <a:gd name="T39" fmla="*/ 34 h 58"/>
                    <a:gd name="T40" fmla="*/ 54 w 137"/>
                    <a:gd name="T41" fmla="*/ 34 h 58"/>
                    <a:gd name="T42" fmla="*/ 62 w 137"/>
                    <a:gd name="T43" fmla="*/ 35 h 58"/>
                    <a:gd name="T44" fmla="*/ 72 w 137"/>
                    <a:gd name="T45" fmla="*/ 37 h 58"/>
                    <a:gd name="T46" fmla="*/ 79 w 137"/>
                    <a:gd name="T47" fmla="*/ 39 h 58"/>
                    <a:gd name="T48" fmla="*/ 88 w 137"/>
                    <a:gd name="T49" fmla="*/ 42 h 58"/>
                    <a:gd name="T50" fmla="*/ 99 w 137"/>
                    <a:gd name="T51" fmla="*/ 46 h 58"/>
                    <a:gd name="T52" fmla="*/ 105 w 137"/>
                    <a:gd name="T53" fmla="*/ 49 h 58"/>
                    <a:gd name="T54" fmla="*/ 113 w 137"/>
                    <a:gd name="T55" fmla="*/ 53 h 58"/>
                    <a:gd name="T56" fmla="*/ 121 w 137"/>
                    <a:gd name="T57" fmla="*/ 57 h 58"/>
                    <a:gd name="T58" fmla="*/ 136 w 137"/>
                    <a:gd name="T59" fmla="*/ 24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37"/>
                    <a:gd name="T91" fmla="*/ 0 h 58"/>
                    <a:gd name="T92" fmla="*/ 137 w 137"/>
                    <a:gd name="T93" fmla="*/ 58 h 58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37" h="58">
                      <a:moveTo>
                        <a:pt x="136" y="24"/>
                      </a:moveTo>
                      <a:lnTo>
                        <a:pt x="128" y="19"/>
                      </a:lnTo>
                      <a:lnTo>
                        <a:pt x="117" y="14"/>
                      </a:lnTo>
                      <a:lnTo>
                        <a:pt x="108" y="9"/>
                      </a:lnTo>
                      <a:lnTo>
                        <a:pt x="95" y="5"/>
                      </a:lnTo>
                      <a:lnTo>
                        <a:pt x="86" y="4"/>
                      </a:lnTo>
                      <a:lnTo>
                        <a:pt x="76" y="2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7" y="0"/>
                      </a:lnTo>
                      <a:lnTo>
                        <a:pt x="40" y="1"/>
                      </a:lnTo>
                      <a:lnTo>
                        <a:pt x="30" y="3"/>
                      </a:lnTo>
                      <a:lnTo>
                        <a:pt x="22" y="4"/>
                      </a:lnTo>
                      <a:lnTo>
                        <a:pt x="15" y="6"/>
                      </a:lnTo>
                      <a:lnTo>
                        <a:pt x="0" y="40"/>
                      </a:lnTo>
                      <a:lnTo>
                        <a:pt x="12" y="37"/>
                      </a:lnTo>
                      <a:lnTo>
                        <a:pt x="21" y="35"/>
                      </a:lnTo>
                      <a:lnTo>
                        <a:pt x="30" y="34"/>
                      </a:lnTo>
                      <a:lnTo>
                        <a:pt x="39" y="34"/>
                      </a:lnTo>
                      <a:lnTo>
                        <a:pt x="45" y="34"/>
                      </a:lnTo>
                      <a:lnTo>
                        <a:pt x="54" y="34"/>
                      </a:lnTo>
                      <a:lnTo>
                        <a:pt x="62" y="35"/>
                      </a:lnTo>
                      <a:lnTo>
                        <a:pt x="72" y="37"/>
                      </a:lnTo>
                      <a:lnTo>
                        <a:pt x="79" y="39"/>
                      </a:lnTo>
                      <a:lnTo>
                        <a:pt x="88" y="42"/>
                      </a:lnTo>
                      <a:lnTo>
                        <a:pt x="99" y="46"/>
                      </a:lnTo>
                      <a:lnTo>
                        <a:pt x="105" y="49"/>
                      </a:lnTo>
                      <a:lnTo>
                        <a:pt x="113" y="53"/>
                      </a:lnTo>
                      <a:lnTo>
                        <a:pt x="121" y="57"/>
                      </a:lnTo>
                      <a:lnTo>
                        <a:pt x="136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1010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3" name="Freeform 54"/>
              <p:cNvSpPr>
                <a:spLocks noChangeAspect="1"/>
              </p:cNvSpPr>
              <p:nvPr/>
            </p:nvSpPr>
            <p:spPr bwMode="auto">
              <a:xfrm rot="-636911">
                <a:off x="2400" y="1200"/>
                <a:ext cx="1632" cy="2112"/>
              </a:xfrm>
              <a:custGeom>
                <a:avLst/>
                <a:gdLst>
                  <a:gd name="T0" fmla="*/ 1200 w 1632"/>
                  <a:gd name="T1" fmla="*/ 2112 h 2112"/>
                  <a:gd name="T2" fmla="*/ 0 w 1632"/>
                  <a:gd name="T3" fmla="*/ 0 h 2112"/>
                  <a:gd name="T4" fmla="*/ 1632 w 1632"/>
                  <a:gd name="T5" fmla="*/ 1872 h 2112"/>
                  <a:gd name="T6" fmla="*/ 0 60000 65536"/>
                  <a:gd name="T7" fmla="*/ 0 60000 65536"/>
                  <a:gd name="T8" fmla="*/ 0 60000 65536"/>
                  <a:gd name="T9" fmla="*/ 0 w 1632"/>
                  <a:gd name="T10" fmla="*/ 0 h 2112"/>
                  <a:gd name="T11" fmla="*/ 1632 w 1632"/>
                  <a:gd name="T12" fmla="*/ 2112 h 2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2" h="2112">
                    <a:moveTo>
                      <a:pt x="1200" y="2112"/>
                    </a:moveTo>
                    <a:lnTo>
                      <a:pt x="0" y="0"/>
                    </a:lnTo>
                    <a:lnTo>
                      <a:pt x="1632" y="1872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5"/>
              <p:cNvSpPr>
                <a:spLocks noChangeAspect="1"/>
              </p:cNvSpPr>
              <p:nvPr/>
            </p:nvSpPr>
            <p:spPr bwMode="auto">
              <a:xfrm flipH="1">
                <a:off x="3546" y="995"/>
                <a:ext cx="742" cy="2235"/>
              </a:xfrm>
              <a:custGeom>
                <a:avLst/>
                <a:gdLst>
                  <a:gd name="T0" fmla="*/ 0 w 672"/>
                  <a:gd name="T1" fmla="*/ 2688 h 2736"/>
                  <a:gd name="T2" fmla="*/ 672 w 672"/>
                  <a:gd name="T3" fmla="*/ 0 h 2736"/>
                  <a:gd name="T4" fmla="*/ 528 w 672"/>
                  <a:gd name="T5" fmla="*/ 2736 h 273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2736"/>
                  <a:gd name="T11" fmla="*/ 672 w 672"/>
                  <a:gd name="T12" fmla="*/ 2736 h 27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2736">
                    <a:moveTo>
                      <a:pt x="0" y="2688"/>
                    </a:moveTo>
                    <a:lnTo>
                      <a:pt x="672" y="0"/>
                    </a:lnTo>
                    <a:lnTo>
                      <a:pt x="528" y="2736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56"/>
              <p:cNvSpPr>
                <a:spLocks noChangeAspect="1"/>
              </p:cNvSpPr>
              <p:nvPr/>
            </p:nvSpPr>
            <p:spPr bwMode="auto">
              <a:xfrm>
                <a:off x="3840" y="2400"/>
                <a:ext cx="1123" cy="1008"/>
              </a:xfrm>
              <a:custGeom>
                <a:avLst/>
                <a:gdLst>
                  <a:gd name="T0" fmla="*/ 0 w 1123"/>
                  <a:gd name="T1" fmla="*/ 816 h 1008"/>
                  <a:gd name="T2" fmla="*/ 1123 w 1123"/>
                  <a:gd name="T3" fmla="*/ 0 h 1008"/>
                  <a:gd name="T4" fmla="*/ 384 w 1123"/>
                  <a:gd name="T5" fmla="*/ 1008 h 1008"/>
                  <a:gd name="T6" fmla="*/ 0 60000 65536"/>
                  <a:gd name="T7" fmla="*/ 0 60000 65536"/>
                  <a:gd name="T8" fmla="*/ 0 60000 65536"/>
                  <a:gd name="T9" fmla="*/ 0 w 1123"/>
                  <a:gd name="T10" fmla="*/ 0 h 1008"/>
                  <a:gd name="T11" fmla="*/ 1123 w 1123"/>
                  <a:gd name="T12" fmla="*/ 1008 h 1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3" h="1008">
                    <a:moveTo>
                      <a:pt x="0" y="816"/>
                    </a:moveTo>
                    <a:lnTo>
                      <a:pt x="1123" y="0"/>
                    </a:lnTo>
                    <a:lnTo>
                      <a:pt x="384" y="1008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" name="Group 57"/>
              <p:cNvGrpSpPr>
                <a:grpSpLocks noChangeAspect="1"/>
              </p:cNvGrpSpPr>
              <p:nvPr/>
            </p:nvGrpSpPr>
            <p:grpSpPr bwMode="auto">
              <a:xfrm>
                <a:off x="4416" y="3120"/>
                <a:ext cx="880" cy="896"/>
                <a:chOff x="4416" y="3120"/>
                <a:chExt cx="880" cy="896"/>
              </a:xfrm>
            </p:grpSpPr>
            <p:sp>
              <p:nvSpPr>
                <p:cNvPr id="513" name="Freeform 58"/>
                <p:cNvSpPr>
                  <a:spLocks noChangeAspect="1"/>
                </p:cNvSpPr>
                <p:nvPr/>
              </p:nvSpPr>
              <p:spPr bwMode="auto">
                <a:xfrm>
                  <a:off x="4416" y="3120"/>
                  <a:ext cx="880" cy="896"/>
                </a:xfrm>
                <a:custGeom>
                  <a:avLst/>
                  <a:gdLst>
                    <a:gd name="T0" fmla="*/ 384 w 880"/>
                    <a:gd name="T1" fmla="*/ 872 h 896"/>
                    <a:gd name="T2" fmla="*/ 720 w 880"/>
                    <a:gd name="T3" fmla="*/ 824 h 896"/>
                    <a:gd name="T4" fmla="*/ 864 w 880"/>
                    <a:gd name="T5" fmla="*/ 440 h 896"/>
                    <a:gd name="T6" fmla="*/ 816 w 880"/>
                    <a:gd name="T7" fmla="*/ 104 h 896"/>
                    <a:gd name="T8" fmla="*/ 528 w 880"/>
                    <a:gd name="T9" fmla="*/ 8 h 896"/>
                    <a:gd name="T10" fmla="*/ 288 w 880"/>
                    <a:gd name="T11" fmla="*/ 56 h 896"/>
                    <a:gd name="T12" fmla="*/ 96 w 880"/>
                    <a:gd name="T13" fmla="*/ 344 h 896"/>
                    <a:gd name="T14" fmla="*/ 48 w 880"/>
                    <a:gd name="T15" fmla="*/ 680 h 896"/>
                    <a:gd name="T16" fmla="*/ 384 w 880"/>
                    <a:gd name="T17" fmla="*/ 872 h 8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80"/>
                    <a:gd name="T28" fmla="*/ 0 h 896"/>
                    <a:gd name="T29" fmla="*/ 880 w 880"/>
                    <a:gd name="T30" fmla="*/ 896 h 89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80" h="896">
                      <a:moveTo>
                        <a:pt x="384" y="872"/>
                      </a:moveTo>
                      <a:cubicBezTo>
                        <a:pt x="496" y="896"/>
                        <a:pt x="640" y="896"/>
                        <a:pt x="720" y="824"/>
                      </a:cubicBezTo>
                      <a:cubicBezTo>
                        <a:pt x="800" y="752"/>
                        <a:pt x="848" y="560"/>
                        <a:pt x="864" y="440"/>
                      </a:cubicBezTo>
                      <a:cubicBezTo>
                        <a:pt x="880" y="320"/>
                        <a:pt x="872" y="176"/>
                        <a:pt x="816" y="104"/>
                      </a:cubicBezTo>
                      <a:cubicBezTo>
                        <a:pt x="760" y="32"/>
                        <a:pt x="616" y="16"/>
                        <a:pt x="528" y="8"/>
                      </a:cubicBezTo>
                      <a:cubicBezTo>
                        <a:pt x="440" y="0"/>
                        <a:pt x="360" y="0"/>
                        <a:pt x="288" y="56"/>
                      </a:cubicBezTo>
                      <a:cubicBezTo>
                        <a:pt x="216" y="112"/>
                        <a:pt x="136" y="240"/>
                        <a:pt x="96" y="344"/>
                      </a:cubicBezTo>
                      <a:cubicBezTo>
                        <a:pt x="56" y="448"/>
                        <a:pt x="0" y="592"/>
                        <a:pt x="48" y="680"/>
                      </a:cubicBezTo>
                      <a:cubicBezTo>
                        <a:pt x="96" y="768"/>
                        <a:pt x="272" y="848"/>
                        <a:pt x="384" y="872"/>
                      </a:cubicBezTo>
                      <a:close/>
                    </a:path>
                  </a:pathLst>
                </a:custGeom>
                <a:solidFill>
                  <a:srgbClr val="B7F975"/>
                </a:solidFill>
                <a:ln w="9525">
                  <a:solidFill>
                    <a:srgbClr val="B7F97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4" name="Rectangl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3792"/>
                  <a:ext cx="144" cy="48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5" name="Freeform 60"/>
                <p:cNvSpPr>
                  <a:spLocks noChangeAspect="1"/>
                </p:cNvSpPr>
                <p:nvPr/>
              </p:nvSpPr>
              <p:spPr bwMode="auto">
                <a:xfrm>
                  <a:off x="4896" y="3792"/>
                  <a:ext cx="96" cy="96"/>
                </a:xfrm>
                <a:custGeom>
                  <a:avLst/>
                  <a:gdLst>
                    <a:gd name="T0" fmla="*/ 0 w 96"/>
                    <a:gd name="T1" fmla="*/ 96 h 96"/>
                    <a:gd name="T2" fmla="*/ 48 w 96"/>
                    <a:gd name="T3" fmla="*/ 0 h 96"/>
                    <a:gd name="T4" fmla="*/ 96 w 96"/>
                    <a:gd name="T5" fmla="*/ 96 h 96"/>
                    <a:gd name="T6" fmla="*/ 0 60000 65536"/>
                    <a:gd name="T7" fmla="*/ 0 60000 65536"/>
                    <a:gd name="T8" fmla="*/ 0 60000 65536"/>
                    <a:gd name="T9" fmla="*/ 0 w 96"/>
                    <a:gd name="T10" fmla="*/ 0 h 96"/>
                    <a:gd name="T11" fmla="*/ 96 w 96"/>
                    <a:gd name="T12" fmla="*/ 96 h 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" h="96">
                      <a:moveTo>
                        <a:pt x="0" y="96"/>
                      </a:moveTo>
                      <a:lnTo>
                        <a:pt x="48" y="0"/>
                      </a:lnTo>
                      <a:lnTo>
                        <a:pt x="96" y="9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6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4848" y="3744"/>
                  <a:ext cx="192" cy="48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7" name="Line 63"/>
              <p:cNvSpPr>
                <a:spLocks noChangeAspect="1" noChangeShapeType="1"/>
              </p:cNvSpPr>
              <p:nvPr/>
            </p:nvSpPr>
            <p:spPr bwMode="auto">
              <a:xfrm rot="-315060" flipH="1" flipV="1">
                <a:off x="2333" y="1322"/>
                <a:ext cx="2352" cy="24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23" y="1035"/>
                <a:ext cx="1377" cy="27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65"/>
              <p:cNvSpPr>
                <a:spLocks noChangeAspect="1" noChangeShapeType="1"/>
              </p:cNvSpPr>
              <p:nvPr/>
            </p:nvSpPr>
            <p:spPr bwMode="auto">
              <a:xfrm flipV="1">
                <a:off x="4800" y="2400"/>
                <a:ext cx="144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0" name="Picture 66" descr="C:\WINDOWS\Desktop\4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3" y="1061"/>
                <a:ext cx="1174" cy="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Freeform 67"/>
              <p:cNvSpPr>
                <a:spLocks noChangeAspect="1"/>
              </p:cNvSpPr>
              <p:nvPr/>
            </p:nvSpPr>
            <p:spPr bwMode="auto">
              <a:xfrm rot="-4834420">
                <a:off x="2743" y="2685"/>
                <a:ext cx="1123" cy="1008"/>
              </a:xfrm>
              <a:custGeom>
                <a:avLst/>
                <a:gdLst>
                  <a:gd name="T0" fmla="*/ 0 w 1123"/>
                  <a:gd name="T1" fmla="*/ 816 h 1008"/>
                  <a:gd name="T2" fmla="*/ 1123 w 1123"/>
                  <a:gd name="T3" fmla="*/ 0 h 1008"/>
                  <a:gd name="T4" fmla="*/ 384 w 1123"/>
                  <a:gd name="T5" fmla="*/ 1008 h 1008"/>
                  <a:gd name="T6" fmla="*/ 0 60000 65536"/>
                  <a:gd name="T7" fmla="*/ 0 60000 65536"/>
                  <a:gd name="T8" fmla="*/ 0 60000 65536"/>
                  <a:gd name="T9" fmla="*/ 0 w 1123"/>
                  <a:gd name="T10" fmla="*/ 0 h 1008"/>
                  <a:gd name="T11" fmla="*/ 1123 w 1123"/>
                  <a:gd name="T12" fmla="*/ 1008 h 1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3" h="1008">
                    <a:moveTo>
                      <a:pt x="0" y="816"/>
                    </a:moveTo>
                    <a:lnTo>
                      <a:pt x="1123" y="0"/>
                    </a:lnTo>
                    <a:lnTo>
                      <a:pt x="384" y="1008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69"/>
              <p:cNvSpPr>
                <a:spLocks noChangeAspect="1" noChangeShapeType="1"/>
              </p:cNvSpPr>
              <p:nvPr/>
            </p:nvSpPr>
            <p:spPr bwMode="auto">
              <a:xfrm rot="17841783" flipV="1">
                <a:off x="3785" y="2072"/>
                <a:ext cx="217" cy="2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3" name="Picture 70" descr="D:\Sensor Craft\ucav3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52" y="2096"/>
                <a:ext cx="920" cy="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Freeform 71"/>
              <p:cNvSpPr>
                <a:spLocks noChangeAspect="1"/>
              </p:cNvSpPr>
              <p:nvPr/>
            </p:nvSpPr>
            <p:spPr bwMode="auto">
              <a:xfrm rot="-2333581">
                <a:off x="1280" y="1641"/>
                <a:ext cx="1632" cy="2112"/>
              </a:xfrm>
              <a:custGeom>
                <a:avLst/>
                <a:gdLst>
                  <a:gd name="T0" fmla="*/ 1200 w 1632"/>
                  <a:gd name="T1" fmla="*/ 2112 h 2112"/>
                  <a:gd name="T2" fmla="*/ 0 w 1632"/>
                  <a:gd name="T3" fmla="*/ 0 h 2112"/>
                  <a:gd name="T4" fmla="*/ 1632 w 1632"/>
                  <a:gd name="T5" fmla="*/ 1872 h 2112"/>
                  <a:gd name="T6" fmla="*/ 0 60000 65536"/>
                  <a:gd name="T7" fmla="*/ 0 60000 65536"/>
                  <a:gd name="T8" fmla="*/ 0 60000 65536"/>
                  <a:gd name="T9" fmla="*/ 0 w 1632"/>
                  <a:gd name="T10" fmla="*/ 0 h 2112"/>
                  <a:gd name="T11" fmla="*/ 1632 w 1632"/>
                  <a:gd name="T12" fmla="*/ 2112 h 2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2" h="2112">
                    <a:moveTo>
                      <a:pt x="1200" y="2112"/>
                    </a:moveTo>
                    <a:lnTo>
                      <a:pt x="0" y="0"/>
                    </a:lnTo>
                    <a:lnTo>
                      <a:pt x="1632" y="1872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72"/>
              <p:cNvSpPr>
                <a:spLocks noChangeAspect="1"/>
              </p:cNvSpPr>
              <p:nvPr/>
            </p:nvSpPr>
            <p:spPr bwMode="auto">
              <a:xfrm>
                <a:off x="96" y="2496"/>
                <a:ext cx="719" cy="1008"/>
              </a:xfrm>
              <a:custGeom>
                <a:avLst/>
                <a:gdLst>
                  <a:gd name="T0" fmla="*/ 0 w 1123"/>
                  <a:gd name="T1" fmla="*/ 816 h 1008"/>
                  <a:gd name="T2" fmla="*/ 1123 w 1123"/>
                  <a:gd name="T3" fmla="*/ 0 h 1008"/>
                  <a:gd name="T4" fmla="*/ 384 w 1123"/>
                  <a:gd name="T5" fmla="*/ 1008 h 1008"/>
                  <a:gd name="T6" fmla="*/ 0 60000 65536"/>
                  <a:gd name="T7" fmla="*/ 0 60000 65536"/>
                  <a:gd name="T8" fmla="*/ 0 60000 65536"/>
                  <a:gd name="T9" fmla="*/ 0 w 1123"/>
                  <a:gd name="T10" fmla="*/ 0 h 1008"/>
                  <a:gd name="T11" fmla="*/ 1123 w 1123"/>
                  <a:gd name="T12" fmla="*/ 1008 h 1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3" h="1008">
                    <a:moveTo>
                      <a:pt x="0" y="816"/>
                    </a:moveTo>
                    <a:lnTo>
                      <a:pt x="1123" y="0"/>
                    </a:lnTo>
                    <a:lnTo>
                      <a:pt x="384" y="1008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73"/>
              <p:cNvSpPr>
                <a:spLocks noChangeAspect="1"/>
              </p:cNvSpPr>
              <p:nvPr/>
            </p:nvSpPr>
            <p:spPr bwMode="auto">
              <a:xfrm flipH="1">
                <a:off x="1296" y="3120"/>
                <a:ext cx="719" cy="1008"/>
              </a:xfrm>
              <a:custGeom>
                <a:avLst/>
                <a:gdLst>
                  <a:gd name="T0" fmla="*/ 0 w 1123"/>
                  <a:gd name="T1" fmla="*/ 816 h 1008"/>
                  <a:gd name="T2" fmla="*/ 1123 w 1123"/>
                  <a:gd name="T3" fmla="*/ 0 h 1008"/>
                  <a:gd name="T4" fmla="*/ 384 w 1123"/>
                  <a:gd name="T5" fmla="*/ 1008 h 1008"/>
                  <a:gd name="T6" fmla="*/ 0 60000 65536"/>
                  <a:gd name="T7" fmla="*/ 0 60000 65536"/>
                  <a:gd name="T8" fmla="*/ 0 60000 65536"/>
                  <a:gd name="T9" fmla="*/ 0 w 1123"/>
                  <a:gd name="T10" fmla="*/ 0 h 1008"/>
                  <a:gd name="T11" fmla="*/ 1123 w 1123"/>
                  <a:gd name="T12" fmla="*/ 1008 h 1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3" h="1008">
                    <a:moveTo>
                      <a:pt x="0" y="816"/>
                    </a:moveTo>
                    <a:lnTo>
                      <a:pt x="1123" y="0"/>
                    </a:lnTo>
                    <a:lnTo>
                      <a:pt x="384" y="1008"/>
                    </a:lnTo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 w="9525">
                <a:solidFill>
                  <a:schemeClr val="folHlink">
                    <a:alpha val="50195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 Box 74"/>
              <p:cNvSpPr txBox="1">
                <a:spLocks noChangeAspect="1" noChangeArrowheads="1"/>
              </p:cNvSpPr>
              <p:nvPr/>
            </p:nvSpPr>
            <p:spPr bwMode="auto">
              <a:xfrm>
                <a:off x="2939" y="387"/>
                <a:ext cx="549" cy="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" b="1">
                  <a:solidFill>
                    <a:srgbClr val="000099"/>
                  </a:solidFill>
                </a:endParaRPr>
              </a:p>
            </p:txBody>
          </p:sp>
          <p:graphicFrame>
            <p:nvGraphicFramePr>
              <p:cNvPr id="38" name="Object 76"/>
              <p:cNvGraphicFramePr>
                <a:graphicFrameLocks noChangeAspect="1"/>
              </p:cNvGraphicFramePr>
              <p:nvPr/>
            </p:nvGraphicFramePr>
            <p:xfrm>
              <a:off x="4464" y="1200"/>
              <a:ext cx="905" cy="7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1168" name="Photo Editor Photo" r:id="rId9" imgW="9752381" imgH="7659169" progId="">
                      <p:embed/>
                    </p:oleObj>
                  </mc:Choice>
                  <mc:Fallback>
                    <p:oleObj name="Photo Editor Photo" r:id="rId9" imgW="9752381" imgH="765916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64" y="1200"/>
                            <a:ext cx="905" cy="7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9" name="Picture 77" descr="C:\WINDOWS\Desktop\4.gi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3" y="2201"/>
                <a:ext cx="735" cy="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7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76" y="3072"/>
                <a:ext cx="72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1" name="Group 79"/>
              <p:cNvGrpSpPr>
                <a:grpSpLocks noChangeAspect="1"/>
              </p:cNvGrpSpPr>
              <p:nvPr/>
            </p:nvGrpSpPr>
            <p:grpSpPr bwMode="auto">
              <a:xfrm>
                <a:off x="1584" y="3840"/>
                <a:ext cx="576" cy="304"/>
                <a:chOff x="1584" y="3840"/>
                <a:chExt cx="576" cy="304"/>
              </a:xfrm>
            </p:grpSpPr>
            <p:sp>
              <p:nvSpPr>
                <p:cNvPr id="510" name="Oval 80" descr="50%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3840"/>
                  <a:ext cx="576" cy="304"/>
                </a:xfrm>
                <a:prstGeom prst="ellipse">
                  <a:avLst/>
                </a:prstGeom>
                <a:pattFill prst="pct50">
                  <a:fgClr>
                    <a:srgbClr val="FF0000"/>
                  </a:fgClr>
                  <a:bgClr>
                    <a:schemeClr val="bg1"/>
                  </a:bgClr>
                </a:patt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1" name="Oval 81" descr="50%"/>
                <p:cNvSpPr>
                  <a:spLocks noChangeAspect="1" noChangeArrowheads="1"/>
                </p:cNvSpPr>
                <p:nvPr/>
              </p:nvSpPr>
              <p:spPr bwMode="auto">
                <a:xfrm>
                  <a:off x="1721" y="3916"/>
                  <a:ext cx="302" cy="152"/>
                </a:xfrm>
                <a:prstGeom prst="ellipse">
                  <a:avLst/>
                </a:prstGeom>
                <a:pattFill prst="pct50">
                  <a:fgClr>
                    <a:srgbClr val="FFCC00"/>
                  </a:fgClr>
                  <a:bgClr>
                    <a:schemeClr val="bg1"/>
                  </a:bgClr>
                </a:pattFill>
                <a:ln w="1905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512" name="Picture 82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824" y="3840"/>
                  <a:ext cx="15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2" name="Group 83"/>
              <p:cNvGrpSpPr>
                <a:grpSpLocks noChangeAspect="1"/>
              </p:cNvGrpSpPr>
              <p:nvPr/>
            </p:nvGrpSpPr>
            <p:grpSpPr bwMode="auto">
              <a:xfrm rot="-1855721">
                <a:off x="3504" y="1344"/>
                <a:ext cx="672" cy="336"/>
                <a:chOff x="2334" y="1024"/>
                <a:chExt cx="1283" cy="653"/>
              </a:xfrm>
            </p:grpSpPr>
            <p:sp>
              <p:nvSpPr>
                <p:cNvPr id="172" name="Freeform 84"/>
                <p:cNvSpPr>
                  <a:spLocks noChangeAspect="1"/>
                </p:cNvSpPr>
                <p:nvPr/>
              </p:nvSpPr>
              <p:spPr bwMode="auto">
                <a:xfrm>
                  <a:off x="2334" y="1024"/>
                  <a:ext cx="1283" cy="648"/>
                </a:xfrm>
                <a:custGeom>
                  <a:avLst/>
                  <a:gdLst>
                    <a:gd name="T0" fmla="*/ 480 w 1283"/>
                    <a:gd name="T1" fmla="*/ 127 h 648"/>
                    <a:gd name="T2" fmla="*/ 511 w 1283"/>
                    <a:gd name="T3" fmla="*/ 128 h 648"/>
                    <a:gd name="T4" fmla="*/ 548 w 1283"/>
                    <a:gd name="T5" fmla="*/ 3 h 648"/>
                    <a:gd name="T6" fmla="*/ 547 w 1283"/>
                    <a:gd name="T7" fmla="*/ 2 h 648"/>
                    <a:gd name="T8" fmla="*/ 549 w 1283"/>
                    <a:gd name="T9" fmla="*/ 0 h 648"/>
                    <a:gd name="T10" fmla="*/ 560 w 1283"/>
                    <a:gd name="T11" fmla="*/ 0 h 648"/>
                    <a:gd name="T12" fmla="*/ 604 w 1283"/>
                    <a:gd name="T13" fmla="*/ 7 h 648"/>
                    <a:gd name="T14" fmla="*/ 652 w 1283"/>
                    <a:gd name="T15" fmla="*/ 19 h 648"/>
                    <a:gd name="T16" fmla="*/ 976 w 1283"/>
                    <a:gd name="T17" fmla="*/ 41 h 648"/>
                    <a:gd name="T18" fmla="*/ 980 w 1283"/>
                    <a:gd name="T19" fmla="*/ 37 h 648"/>
                    <a:gd name="T20" fmla="*/ 988 w 1283"/>
                    <a:gd name="T21" fmla="*/ 34 h 648"/>
                    <a:gd name="T22" fmla="*/ 1003 w 1283"/>
                    <a:gd name="T23" fmla="*/ 36 h 648"/>
                    <a:gd name="T24" fmla="*/ 1024 w 1283"/>
                    <a:gd name="T25" fmla="*/ 40 h 648"/>
                    <a:gd name="T26" fmla="*/ 1039 w 1283"/>
                    <a:gd name="T27" fmla="*/ 43 h 648"/>
                    <a:gd name="T28" fmla="*/ 1046 w 1283"/>
                    <a:gd name="T29" fmla="*/ 47 h 648"/>
                    <a:gd name="T30" fmla="*/ 1047 w 1283"/>
                    <a:gd name="T31" fmla="*/ 52 h 648"/>
                    <a:gd name="T32" fmla="*/ 1043 w 1283"/>
                    <a:gd name="T33" fmla="*/ 65 h 648"/>
                    <a:gd name="T34" fmla="*/ 1016 w 1283"/>
                    <a:gd name="T35" fmla="*/ 138 h 648"/>
                    <a:gd name="T36" fmla="*/ 990 w 1283"/>
                    <a:gd name="T37" fmla="*/ 207 h 648"/>
                    <a:gd name="T38" fmla="*/ 1077 w 1283"/>
                    <a:gd name="T39" fmla="*/ 326 h 648"/>
                    <a:gd name="T40" fmla="*/ 1211 w 1283"/>
                    <a:gd name="T41" fmla="*/ 297 h 648"/>
                    <a:gd name="T42" fmla="*/ 1224 w 1283"/>
                    <a:gd name="T43" fmla="*/ 295 h 648"/>
                    <a:gd name="T44" fmla="*/ 1237 w 1283"/>
                    <a:gd name="T45" fmla="*/ 294 h 648"/>
                    <a:gd name="T46" fmla="*/ 1253 w 1283"/>
                    <a:gd name="T47" fmla="*/ 297 h 648"/>
                    <a:gd name="T48" fmla="*/ 1273 w 1283"/>
                    <a:gd name="T49" fmla="*/ 302 h 648"/>
                    <a:gd name="T50" fmla="*/ 1180 w 1283"/>
                    <a:gd name="T51" fmla="*/ 409 h 648"/>
                    <a:gd name="T52" fmla="*/ 1277 w 1283"/>
                    <a:gd name="T53" fmla="*/ 561 h 648"/>
                    <a:gd name="T54" fmla="*/ 1277 w 1283"/>
                    <a:gd name="T55" fmla="*/ 565 h 648"/>
                    <a:gd name="T56" fmla="*/ 1271 w 1283"/>
                    <a:gd name="T57" fmla="*/ 566 h 648"/>
                    <a:gd name="T58" fmla="*/ 1253 w 1283"/>
                    <a:gd name="T59" fmla="*/ 564 h 648"/>
                    <a:gd name="T60" fmla="*/ 1236 w 1283"/>
                    <a:gd name="T61" fmla="*/ 559 h 648"/>
                    <a:gd name="T62" fmla="*/ 1203 w 1283"/>
                    <a:gd name="T63" fmla="*/ 538 h 648"/>
                    <a:gd name="T64" fmla="*/ 1124 w 1283"/>
                    <a:gd name="T65" fmla="*/ 479 h 648"/>
                    <a:gd name="T66" fmla="*/ 1077 w 1283"/>
                    <a:gd name="T67" fmla="*/ 446 h 648"/>
                    <a:gd name="T68" fmla="*/ 1067 w 1283"/>
                    <a:gd name="T69" fmla="*/ 490 h 648"/>
                    <a:gd name="T70" fmla="*/ 1133 w 1283"/>
                    <a:gd name="T71" fmla="*/ 594 h 648"/>
                    <a:gd name="T72" fmla="*/ 1166 w 1283"/>
                    <a:gd name="T73" fmla="*/ 643 h 648"/>
                    <a:gd name="T74" fmla="*/ 1166 w 1283"/>
                    <a:gd name="T75" fmla="*/ 645 h 648"/>
                    <a:gd name="T76" fmla="*/ 1165 w 1283"/>
                    <a:gd name="T77" fmla="*/ 647 h 648"/>
                    <a:gd name="T78" fmla="*/ 1144 w 1283"/>
                    <a:gd name="T79" fmla="*/ 645 h 648"/>
                    <a:gd name="T80" fmla="*/ 1084 w 1283"/>
                    <a:gd name="T81" fmla="*/ 643 h 648"/>
                    <a:gd name="T82" fmla="*/ 1044 w 1283"/>
                    <a:gd name="T83" fmla="*/ 638 h 648"/>
                    <a:gd name="T84" fmla="*/ 1041 w 1283"/>
                    <a:gd name="T85" fmla="*/ 636 h 648"/>
                    <a:gd name="T86" fmla="*/ 1046 w 1283"/>
                    <a:gd name="T87" fmla="*/ 638 h 648"/>
                    <a:gd name="T88" fmla="*/ 538 w 1283"/>
                    <a:gd name="T89" fmla="*/ 401 h 648"/>
                    <a:gd name="T90" fmla="*/ 491 w 1283"/>
                    <a:gd name="T91" fmla="*/ 392 h 648"/>
                    <a:gd name="T92" fmla="*/ 405 w 1283"/>
                    <a:gd name="T93" fmla="*/ 372 h 648"/>
                    <a:gd name="T94" fmla="*/ 373 w 1283"/>
                    <a:gd name="T95" fmla="*/ 329 h 648"/>
                    <a:gd name="T96" fmla="*/ 307 w 1283"/>
                    <a:gd name="T97" fmla="*/ 307 h 648"/>
                    <a:gd name="T98" fmla="*/ 129 w 1283"/>
                    <a:gd name="T99" fmla="*/ 253 h 648"/>
                    <a:gd name="T100" fmla="*/ 1 w 1283"/>
                    <a:gd name="T101" fmla="*/ 176 h 648"/>
                    <a:gd name="T102" fmla="*/ 41 w 1283"/>
                    <a:gd name="T103" fmla="*/ 160 h 648"/>
                    <a:gd name="T104" fmla="*/ 136 w 1283"/>
                    <a:gd name="T105" fmla="*/ 137 h 648"/>
                    <a:gd name="T106" fmla="*/ 211 w 1283"/>
                    <a:gd name="T107" fmla="*/ 126 h 648"/>
                    <a:gd name="T108" fmla="*/ 267 w 1283"/>
                    <a:gd name="T109" fmla="*/ 107 h 648"/>
                    <a:gd name="T110" fmla="*/ 328 w 1283"/>
                    <a:gd name="T111" fmla="*/ 95 h 648"/>
                    <a:gd name="T112" fmla="*/ 372 w 1283"/>
                    <a:gd name="T113" fmla="*/ 102 h 648"/>
                    <a:gd name="T114" fmla="*/ 416 w 1283"/>
                    <a:gd name="T115" fmla="*/ 113 h 648"/>
                    <a:gd name="T116" fmla="*/ 468 w 1283"/>
                    <a:gd name="T117" fmla="*/ 126 h 64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283"/>
                    <a:gd name="T178" fmla="*/ 0 h 648"/>
                    <a:gd name="T179" fmla="*/ 1283 w 1283"/>
                    <a:gd name="T180" fmla="*/ 648 h 64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283" h="648">
                      <a:moveTo>
                        <a:pt x="468" y="126"/>
                      </a:moveTo>
                      <a:lnTo>
                        <a:pt x="469" y="126"/>
                      </a:lnTo>
                      <a:lnTo>
                        <a:pt x="471" y="126"/>
                      </a:lnTo>
                      <a:lnTo>
                        <a:pt x="473" y="127"/>
                      </a:lnTo>
                      <a:lnTo>
                        <a:pt x="476" y="127"/>
                      </a:lnTo>
                      <a:lnTo>
                        <a:pt x="480" y="127"/>
                      </a:lnTo>
                      <a:lnTo>
                        <a:pt x="484" y="127"/>
                      </a:lnTo>
                      <a:lnTo>
                        <a:pt x="489" y="128"/>
                      </a:lnTo>
                      <a:lnTo>
                        <a:pt x="494" y="128"/>
                      </a:lnTo>
                      <a:lnTo>
                        <a:pt x="500" y="128"/>
                      </a:lnTo>
                      <a:lnTo>
                        <a:pt x="505" y="128"/>
                      </a:lnTo>
                      <a:lnTo>
                        <a:pt x="511" y="128"/>
                      </a:lnTo>
                      <a:lnTo>
                        <a:pt x="516" y="128"/>
                      </a:lnTo>
                      <a:lnTo>
                        <a:pt x="523" y="128"/>
                      </a:lnTo>
                      <a:lnTo>
                        <a:pt x="528" y="128"/>
                      </a:lnTo>
                      <a:lnTo>
                        <a:pt x="532" y="128"/>
                      </a:lnTo>
                      <a:lnTo>
                        <a:pt x="537" y="128"/>
                      </a:lnTo>
                      <a:lnTo>
                        <a:pt x="548" y="3"/>
                      </a:lnTo>
                      <a:lnTo>
                        <a:pt x="548" y="2"/>
                      </a:lnTo>
                      <a:lnTo>
                        <a:pt x="547" y="2"/>
                      </a:lnTo>
                      <a:lnTo>
                        <a:pt x="547" y="1"/>
                      </a:lnTo>
                      <a:lnTo>
                        <a:pt x="547" y="0"/>
                      </a:lnTo>
                      <a:lnTo>
                        <a:pt x="548" y="0"/>
                      </a:lnTo>
                      <a:lnTo>
                        <a:pt x="549" y="0"/>
                      </a:lnTo>
                      <a:lnTo>
                        <a:pt x="550" y="0"/>
                      </a:lnTo>
                      <a:lnTo>
                        <a:pt x="552" y="0"/>
                      </a:lnTo>
                      <a:lnTo>
                        <a:pt x="554" y="0"/>
                      </a:lnTo>
                      <a:lnTo>
                        <a:pt x="556" y="0"/>
                      </a:lnTo>
                      <a:lnTo>
                        <a:pt x="560" y="0"/>
                      </a:lnTo>
                      <a:lnTo>
                        <a:pt x="565" y="1"/>
                      </a:lnTo>
                      <a:lnTo>
                        <a:pt x="572" y="2"/>
                      </a:lnTo>
                      <a:lnTo>
                        <a:pt x="579" y="3"/>
                      </a:lnTo>
                      <a:lnTo>
                        <a:pt x="587" y="4"/>
                      </a:lnTo>
                      <a:lnTo>
                        <a:pt x="595" y="6"/>
                      </a:lnTo>
                      <a:lnTo>
                        <a:pt x="604" y="7"/>
                      </a:lnTo>
                      <a:lnTo>
                        <a:pt x="613" y="9"/>
                      </a:lnTo>
                      <a:lnTo>
                        <a:pt x="621" y="11"/>
                      </a:lnTo>
                      <a:lnTo>
                        <a:pt x="630" y="13"/>
                      </a:lnTo>
                      <a:lnTo>
                        <a:pt x="638" y="15"/>
                      </a:lnTo>
                      <a:lnTo>
                        <a:pt x="644" y="17"/>
                      </a:lnTo>
                      <a:lnTo>
                        <a:pt x="652" y="19"/>
                      </a:lnTo>
                      <a:lnTo>
                        <a:pt x="657" y="21"/>
                      </a:lnTo>
                      <a:lnTo>
                        <a:pt x="662" y="23"/>
                      </a:lnTo>
                      <a:lnTo>
                        <a:pt x="835" y="196"/>
                      </a:lnTo>
                      <a:lnTo>
                        <a:pt x="975" y="41"/>
                      </a:lnTo>
                      <a:lnTo>
                        <a:pt x="976" y="41"/>
                      </a:lnTo>
                      <a:lnTo>
                        <a:pt x="977" y="40"/>
                      </a:lnTo>
                      <a:lnTo>
                        <a:pt x="977" y="39"/>
                      </a:lnTo>
                      <a:lnTo>
                        <a:pt x="978" y="39"/>
                      </a:lnTo>
                      <a:lnTo>
                        <a:pt x="979" y="38"/>
                      </a:lnTo>
                      <a:lnTo>
                        <a:pt x="980" y="37"/>
                      </a:lnTo>
                      <a:lnTo>
                        <a:pt x="981" y="37"/>
                      </a:lnTo>
                      <a:lnTo>
                        <a:pt x="982" y="36"/>
                      </a:lnTo>
                      <a:lnTo>
                        <a:pt x="983" y="35"/>
                      </a:lnTo>
                      <a:lnTo>
                        <a:pt x="985" y="34"/>
                      </a:lnTo>
                      <a:lnTo>
                        <a:pt x="986" y="34"/>
                      </a:lnTo>
                      <a:lnTo>
                        <a:pt x="988" y="34"/>
                      </a:lnTo>
                      <a:lnTo>
                        <a:pt x="990" y="34"/>
                      </a:lnTo>
                      <a:lnTo>
                        <a:pt x="992" y="34"/>
                      </a:lnTo>
                      <a:lnTo>
                        <a:pt x="994" y="34"/>
                      </a:lnTo>
                      <a:lnTo>
                        <a:pt x="996" y="34"/>
                      </a:lnTo>
                      <a:lnTo>
                        <a:pt x="1000" y="35"/>
                      </a:lnTo>
                      <a:lnTo>
                        <a:pt x="1003" y="36"/>
                      </a:lnTo>
                      <a:lnTo>
                        <a:pt x="1006" y="37"/>
                      </a:lnTo>
                      <a:lnTo>
                        <a:pt x="1009" y="37"/>
                      </a:lnTo>
                      <a:lnTo>
                        <a:pt x="1013" y="38"/>
                      </a:lnTo>
                      <a:lnTo>
                        <a:pt x="1017" y="39"/>
                      </a:lnTo>
                      <a:lnTo>
                        <a:pt x="1021" y="39"/>
                      </a:lnTo>
                      <a:lnTo>
                        <a:pt x="1024" y="40"/>
                      </a:lnTo>
                      <a:lnTo>
                        <a:pt x="1027" y="41"/>
                      </a:lnTo>
                      <a:lnTo>
                        <a:pt x="1030" y="41"/>
                      </a:lnTo>
                      <a:lnTo>
                        <a:pt x="1033" y="42"/>
                      </a:lnTo>
                      <a:lnTo>
                        <a:pt x="1035" y="43"/>
                      </a:lnTo>
                      <a:lnTo>
                        <a:pt x="1038" y="43"/>
                      </a:lnTo>
                      <a:lnTo>
                        <a:pt x="1039" y="43"/>
                      </a:lnTo>
                      <a:lnTo>
                        <a:pt x="1041" y="44"/>
                      </a:lnTo>
                      <a:lnTo>
                        <a:pt x="1042" y="45"/>
                      </a:lnTo>
                      <a:lnTo>
                        <a:pt x="1043" y="45"/>
                      </a:lnTo>
                      <a:lnTo>
                        <a:pt x="1044" y="45"/>
                      </a:lnTo>
                      <a:lnTo>
                        <a:pt x="1045" y="46"/>
                      </a:lnTo>
                      <a:lnTo>
                        <a:pt x="1046" y="47"/>
                      </a:lnTo>
                      <a:lnTo>
                        <a:pt x="1046" y="48"/>
                      </a:lnTo>
                      <a:lnTo>
                        <a:pt x="1047" y="49"/>
                      </a:lnTo>
                      <a:lnTo>
                        <a:pt x="1047" y="50"/>
                      </a:lnTo>
                      <a:lnTo>
                        <a:pt x="1047" y="52"/>
                      </a:lnTo>
                      <a:lnTo>
                        <a:pt x="1047" y="53"/>
                      </a:lnTo>
                      <a:lnTo>
                        <a:pt x="1047" y="54"/>
                      </a:lnTo>
                      <a:lnTo>
                        <a:pt x="1046" y="55"/>
                      </a:lnTo>
                      <a:lnTo>
                        <a:pt x="1046" y="56"/>
                      </a:lnTo>
                      <a:lnTo>
                        <a:pt x="1045" y="59"/>
                      </a:lnTo>
                      <a:lnTo>
                        <a:pt x="1043" y="65"/>
                      </a:lnTo>
                      <a:lnTo>
                        <a:pt x="1040" y="74"/>
                      </a:lnTo>
                      <a:lnTo>
                        <a:pt x="1036" y="84"/>
                      </a:lnTo>
                      <a:lnTo>
                        <a:pt x="1032" y="96"/>
                      </a:lnTo>
                      <a:lnTo>
                        <a:pt x="1026" y="110"/>
                      </a:lnTo>
                      <a:lnTo>
                        <a:pt x="1021" y="123"/>
                      </a:lnTo>
                      <a:lnTo>
                        <a:pt x="1016" y="138"/>
                      </a:lnTo>
                      <a:lnTo>
                        <a:pt x="1011" y="152"/>
                      </a:lnTo>
                      <a:lnTo>
                        <a:pt x="1006" y="165"/>
                      </a:lnTo>
                      <a:lnTo>
                        <a:pt x="1000" y="178"/>
                      </a:lnTo>
                      <a:lnTo>
                        <a:pt x="996" y="190"/>
                      </a:lnTo>
                      <a:lnTo>
                        <a:pt x="993" y="200"/>
                      </a:lnTo>
                      <a:lnTo>
                        <a:pt x="990" y="207"/>
                      </a:lnTo>
                      <a:lnTo>
                        <a:pt x="988" y="212"/>
                      </a:lnTo>
                      <a:lnTo>
                        <a:pt x="987" y="214"/>
                      </a:lnTo>
                      <a:lnTo>
                        <a:pt x="1086" y="301"/>
                      </a:lnTo>
                      <a:lnTo>
                        <a:pt x="1067" y="306"/>
                      </a:lnTo>
                      <a:lnTo>
                        <a:pt x="1067" y="314"/>
                      </a:lnTo>
                      <a:lnTo>
                        <a:pt x="1077" y="326"/>
                      </a:lnTo>
                      <a:lnTo>
                        <a:pt x="1076" y="340"/>
                      </a:lnTo>
                      <a:lnTo>
                        <a:pt x="1208" y="298"/>
                      </a:lnTo>
                      <a:lnTo>
                        <a:pt x="1210" y="297"/>
                      </a:lnTo>
                      <a:lnTo>
                        <a:pt x="1211" y="297"/>
                      </a:lnTo>
                      <a:lnTo>
                        <a:pt x="1213" y="297"/>
                      </a:lnTo>
                      <a:lnTo>
                        <a:pt x="1215" y="296"/>
                      </a:lnTo>
                      <a:lnTo>
                        <a:pt x="1216" y="296"/>
                      </a:lnTo>
                      <a:lnTo>
                        <a:pt x="1219" y="296"/>
                      </a:lnTo>
                      <a:lnTo>
                        <a:pt x="1221" y="295"/>
                      </a:lnTo>
                      <a:lnTo>
                        <a:pt x="1224" y="295"/>
                      </a:lnTo>
                      <a:lnTo>
                        <a:pt x="1226" y="294"/>
                      </a:lnTo>
                      <a:lnTo>
                        <a:pt x="1228" y="294"/>
                      </a:lnTo>
                      <a:lnTo>
                        <a:pt x="1231" y="294"/>
                      </a:lnTo>
                      <a:lnTo>
                        <a:pt x="1233" y="294"/>
                      </a:lnTo>
                      <a:lnTo>
                        <a:pt x="1236" y="294"/>
                      </a:lnTo>
                      <a:lnTo>
                        <a:pt x="1237" y="294"/>
                      </a:lnTo>
                      <a:lnTo>
                        <a:pt x="1239" y="294"/>
                      </a:lnTo>
                      <a:lnTo>
                        <a:pt x="1241" y="295"/>
                      </a:lnTo>
                      <a:lnTo>
                        <a:pt x="1244" y="296"/>
                      </a:lnTo>
                      <a:lnTo>
                        <a:pt x="1247" y="296"/>
                      </a:lnTo>
                      <a:lnTo>
                        <a:pt x="1250" y="296"/>
                      </a:lnTo>
                      <a:lnTo>
                        <a:pt x="1253" y="297"/>
                      </a:lnTo>
                      <a:lnTo>
                        <a:pt x="1257" y="298"/>
                      </a:lnTo>
                      <a:lnTo>
                        <a:pt x="1260" y="299"/>
                      </a:lnTo>
                      <a:lnTo>
                        <a:pt x="1264" y="300"/>
                      </a:lnTo>
                      <a:lnTo>
                        <a:pt x="1267" y="300"/>
                      </a:lnTo>
                      <a:lnTo>
                        <a:pt x="1271" y="301"/>
                      </a:lnTo>
                      <a:lnTo>
                        <a:pt x="1273" y="302"/>
                      </a:lnTo>
                      <a:lnTo>
                        <a:pt x="1276" y="302"/>
                      </a:lnTo>
                      <a:lnTo>
                        <a:pt x="1278" y="304"/>
                      </a:lnTo>
                      <a:lnTo>
                        <a:pt x="1280" y="305"/>
                      </a:lnTo>
                      <a:lnTo>
                        <a:pt x="1282" y="306"/>
                      </a:lnTo>
                      <a:lnTo>
                        <a:pt x="1124" y="394"/>
                      </a:lnTo>
                      <a:lnTo>
                        <a:pt x="1180" y="409"/>
                      </a:lnTo>
                      <a:lnTo>
                        <a:pt x="1276" y="559"/>
                      </a:lnTo>
                      <a:lnTo>
                        <a:pt x="1276" y="560"/>
                      </a:lnTo>
                      <a:lnTo>
                        <a:pt x="1277" y="561"/>
                      </a:lnTo>
                      <a:lnTo>
                        <a:pt x="1277" y="562"/>
                      </a:lnTo>
                      <a:lnTo>
                        <a:pt x="1277" y="563"/>
                      </a:lnTo>
                      <a:lnTo>
                        <a:pt x="1277" y="564"/>
                      </a:lnTo>
                      <a:lnTo>
                        <a:pt x="1277" y="565"/>
                      </a:lnTo>
                      <a:lnTo>
                        <a:pt x="1276" y="565"/>
                      </a:lnTo>
                      <a:lnTo>
                        <a:pt x="1276" y="566"/>
                      </a:lnTo>
                      <a:lnTo>
                        <a:pt x="1274" y="566"/>
                      </a:lnTo>
                      <a:lnTo>
                        <a:pt x="1273" y="566"/>
                      </a:lnTo>
                      <a:lnTo>
                        <a:pt x="1271" y="566"/>
                      </a:lnTo>
                      <a:lnTo>
                        <a:pt x="1269" y="566"/>
                      </a:lnTo>
                      <a:lnTo>
                        <a:pt x="1266" y="566"/>
                      </a:lnTo>
                      <a:lnTo>
                        <a:pt x="1263" y="565"/>
                      </a:lnTo>
                      <a:lnTo>
                        <a:pt x="1260" y="565"/>
                      </a:lnTo>
                      <a:lnTo>
                        <a:pt x="1257" y="564"/>
                      </a:lnTo>
                      <a:lnTo>
                        <a:pt x="1253" y="564"/>
                      </a:lnTo>
                      <a:lnTo>
                        <a:pt x="1250" y="564"/>
                      </a:lnTo>
                      <a:lnTo>
                        <a:pt x="1247" y="563"/>
                      </a:lnTo>
                      <a:lnTo>
                        <a:pt x="1244" y="562"/>
                      </a:lnTo>
                      <a:lnTo>
                        <a:pt x="1241" y="562"/>
                      </a:lnTo>
                      <a:lnTo>
                        <a:pt x="1238" y="560"/>
                      </a:lnTo>
                      <a:lnTo>
                        <a:pt x="1236" y="559"/>
                      </a:lnTo>
                      <a:lnTo>
                        <a:pt x="1233" y="558"/>
                      </a:lnTo>
                      <a:lnTo>
                        <a:pt x="1232" y="557"/>
                      </a:lnTo>
                      <a:lnTo>
                        <a:pt x="1228" y="555"/>
                      </a:lnTo>
                      <a:lnTo>
                        <a:pt x="1223" y="551"/>
                      </a:lnTo>
                      <a:lnTo>
                        <a:pt x="1214" y="544"/>
                      </a:lnTo>
                      <a:lnTo>
                        <a:pt x="1203" y="538"/>
                      </a:lnTo>
                      <a:lnTo>
                        <a:pt x="1192" y="529"/>
                      </a:lnTo>
                      <a:lnTo>
                        <a:pt x="1179" y="519"/>
                      </a:lnTo>
                      <a:lnTo>
                        <a:pt x="1165" y="509"/>
                      </a:lnTo>
                      <a:lnTo>
                        <a:pt x="1151" y="499"/>
                      </a:lnTo>
                      <a:lnTo>
                        <a:pt x="1137" y="489"/>
                      </a:lnTo>
                      <a:lnTo>
                        <a:pt x="1124" y="479"/>
                      </a:lnTo>
                      <a:lnTo>
                        <a:pt x="1111" y="470"/>
                      </a:lnTo>
                      <a:lnTo>
                        <a:pt x="1100" y="462"/>
                      </a:lnTo>
                      <a:lnTo>
                        <a:pt x="1090" y="455"/>
                      </a:lnTo>
                      <a:lnTo>
                        <a:pt x="1084" y="450"/>
                      </a:lnTo>
                      <a:lnTo>
                        <a:pt x="1079" y="446"/>
                      </a:lnTo>
                      <a:lnTo>
                        <a:pt x="1077" y="446"/>
                      </a:lnTo>
                      <a:lnTo>
                        <a:pt x="1039" y="446"/>
                      </a:lnTo>
                      <a:lnTo>
                        <a:pt x="1041" y="448"/>
                      </a:lnTo>
                      <a:lnTo>
                        <a:pt x="1045" y="453"/>
                      </a:lnTo>
                      <a:lnTo>
                        <a:pt x="1050" y="464"/>
                      </a:lnTo>
                      <a:lnTo>
                        <a:pt x="1058" y="475"/>
                      </a:lnTo>
                      <a:lnTo>
                        <a:pt x="1067" y="490"/>
                      </a:lnTo>
                      <a:lnTo>
                        <a:pt x="1077" y="506"/>
                      </a:lnTo>
                      <a:lnTo>
                        <a:pt x="1088" y="524"/>
                      </a:lnTo>
                      <a:lnTo>
                        <a:pt x="1100" y="542"/>
                      </a:lnTo>
                      <a:lnTo>
                        <a:pt x="1111" y="560"/>
                      </a:lnTo>
                      <a:lnTo>
                        <a:pt x="1122" y="578"/>
                      </a:lnTo>
                      <a:lnTo>
                        <a:pt x="1133" y="594"/>
                      </a:lnTo>
                      <a:lnTo>
                        <a:pt x="1143" y="609"/>
                      </a:lnTo>
                      <a:lnTo>
                        <a:pt x="1152" y="622"/>
                      </a:lnTo>
                      <a:lnTo>
                        <a:pt x="1159" y="632"/>
                      </a:lnTo>
                      <a:lnTo>
                        <a:pt x="1164" y="640"/>
                      </a:lnTo>
                      <a:lnTo>
                        <a:pt x="1166" y="642"/>
                      </a:lnTo>
                      <a:lnTo>
                        <a:pt x="1166" y="643"/>
                      </a:lnTo>
                      <a:lnTo>
                        <a:pt x="1166" y="644"/>
                      </a:lnTo>
                      <a:lnTo>
                        <a:pt x="1166" y="645"/>
                      </a:lnTo>
                      <a:lnTo>
                        <a:pt x="1166" y="646"/>
                      </a:lnTo>
                      <a:lnTo>
                        <a:pt x="1165" y="647"/>
                      </a:lnTo>
                      <a:lnTo>
                        <a:pt x="1164" y="647"/>
                      </a:lnTo>
                      <a:lnTo>
                        <a:pt x="1163" y="647"/>
                      </a:lnTo>
                      <a:lnTo>
                        <a:pt x="1161" y="646"/>
                      </a:lnTo>
                      <a:lnTo>
                        <a:pt x="1157" y="646"/>
                      </a:lnTo>
                      <a:lnTo>
                        <a:pt x="1151" y="646"/>
                      </a:lnTo>
                      <a:lnTo>
                        <a:pt x="1144" y="645"/>
                      </a:lnTo>
                      <a:lnTo>
                        <a:pt x="1135" y="645"/>
                      </a:lnTo>
                      <a:lnTo>
                        <a:pt x="1126" y="644"/>
                      </a:lnTo>
                      <a:lnTo>
                        <a:pt x="1115" y="644"/>
                      </a:lnTo>
                      <a:lnTo>
                        <a:pt x="1105" y="644"/>
                      </a:lnTo>
                      <a:lnTo>
                        <a:pt x="1095" y="643"/>
                      </a:lnTo>
                      <a:lnTo>
                        <a:pt x="1084" y="643"/>
                      </a:lnTo>
                      <a:lnTo>
                        <a:pt x="1074" y="642"/>
                      </a:lnTo>
                      <a:lnTo>
                        <a:pt x="1065" y="642"/>
                      </a:lnTo>
                      <a:lnTo>
                        <a:pt x="1058" y="641"/>
                      </a:lnTo>
                      <a:lnTo>
                        <a:pt x="1051" y="640"/>
                      </a:lnTo>
                      <a:lnTo>
                        <a:pt x="1046" y="639"/>
                      </a:lnTo>
                      <a:lnTo>
                        <a:pt x="1044" y="638"/>
                      </a:lnTo>
                      <a:lnTo>
                        <a:pt x="1043" y="637"/>
                      </a:lnTo>
                      <a:lnTo>
                        <a:pt x="1042" y="636"/>
                      </a:lnTo>
                      <a:lnTo>
                        <a:pt x="1041" y="636"/>
                      </a:lnTo>
                      <a:lnTo>
                        <a:pt x="1042" y="636"/>
                      </a:lnTo>
                      <a:lnTo>
                        <a:pt x="1043" y="636"/>
                      </a:lnTo>
                      <a:lnTo>
                        <a:pt x="1043" y="637"/>
                      </a:lnTo>
                      <a:lnTo>
                        <a:pt x="1045" y="637"/>
                      </a:lnTo>
                      <a:lnTo>
                        <a:pt x="1045" y="638"/>
                      </a:lnTo>
                      <a:lnTo>
                        <a:pt x="1046" y="638"/>
                      </a:lnTo>
                      <a:lnTo>
                        <a:pt x="1047" y="639"/>
                      </a:lnTo>
                      <a:lnTo>
                        <a:pt x="794" y="448"/>
                      </a:lnTo>
                      <a:lnTo>
                        <a:pt x="538" y="401"/>
                      </a:lnTo>
                      <a:lnTo>
                        <a:pt x="536" y="401"/>
                      </a:lnTo>
                      <a:lnTo>
                        <a:pt x="531" y="400"/>
                      </a:lnTo>
                      <a:lnTo>
                        <a:pt x="524" y="398"/>
                      </a:lnTo>
                      <a:lnTo>
                        <a:pt x="515" y="396"/>
                      </a:lnTo>
                      <a:lnTo>
                        <a:pt x="504" y="394"/>
                      </a:lnTo>
                      <a:lnTo>
                        <a:pt x="491" y="392"/>
                      </a:lnTo>
                      <a:lnTo>
                        <a:pt x="478" y="389"/>
                      </a:lnTo>
                      <a:lnTo>
                        <a:pt x="463" y="387"/>
                      </a:lnTo>
                      <a:lnTo>
                        <a:pt x="448" y="383"/>
                      </a:lnTo>
                      <a:lnTo>
                        <a:pt x="434" y="379"/>
                      </a:lnTo>
                      <a:lnTo>
                        <a:pt x="419" y="376"/>
                      </a:lnTo>
                      <a:lnTo>
                        <a:pt x="405" y="372"/>
                      </a:lnTo>
                      <a:lnTo>
                        <a:pt x="392" y="368"/>
                      </a:lnTo>
                      <a:lnTo>
                        <a:pt x="382" y="364"/>
                      </a:lnTo>
                      <a:lnTo>
                        <a:pt x="373" y="360"/>
                      </a:lnTo>
                      <a:lnTo>
                        <a:pt x="365" y="356"/>
                      </a:lnTo>
                      <a:lnTo>
                        <a:pt x="361" y="331"/>
                      </a:lnTo>
                      <a:lnTo>
                        <a:pt x="373" y="329"/>
                      </a:lnTo>
                      <a:lnTo>
                        <a:pt x="374" y="320"/>
                      </a:lnTo>
                      <a:lnTo>
                        <a:pt x="371" y="320"/>
                      </a:lnTo>
                      <a:lnTo>
                        <a:pt x="362" y="318"/>
                      </a:lnTo>
                      <a:lnTo>
                        <a:pt x="348" y="315"/>
                      </a:lnTo>
                      <a:lnTo>
                        <a:pt x="329" y="311"/>
                      </a:lnTo>
                      <a:lnTo>
                        <a:pt x="307" y="307"/>
                      </a:lnTo>
                      <a:lnTo>
                        <a:pt x="281" y="300"/>
                      </a:lnTo>
                      <a:lnTo>
                        <a:pt x="253" y="294"/>
                      </a:lnTo>
                      <a:lnTo>
                        <a:pt x="222" y="285"/>
                      </a:lnTo>
                      <a:lnTo>
                        <a:pt x="192" y="276"/>
                      </a:lnTo>
                      <a:lnTo>
                        <a:pt x="160" y="265"/>
                      </a:lnTo>
                      <a:lnTo>
                        <a:pt x="129" y="253"/>
                      </a:lnTo>
                      <a:lnTo>
                        <a:pt x="98" y="240"/>
                      </a:lnTo>
                      <a:lnTo>
                        <a:pt x="70" y="226"/>
                      </a:lnTo>
                      <a:lnTo>
                        <a:pt x="43" y="211"/>
                      </a:lnTo>
                      <a:lnTo>
                        <a:pt x="20" y="194"/>
                      </a:lnTo>
                      <a:lnTo>
                        <a:pt x="0" y="176"/>
                      </a:lnTo>
                      <a:lnTo>
                        <a:pt x="1" y="176"/>
                      </a:lnTo>
                      <a:lnTo>
                        <a:pt x="3" y="175"/>
                      </a:lnTo>
                      <a:lnTo>
                        <a:pt x="7" y="173"/>
                      </a:lnTo>
                      <a:lnTo>
                        <a:pt x="14" y="170"/>
                      </a:lnTo>
                      <a:lnTo>
                        <a:pt x="21" y="167"/>
                      </a:lnTo>
                      <a:lnTo>
                        <a:pt x="30" y="163"/>
                      </a:lnTo>
                      <a:lnTo>
                        <a:pt x="41" y="160"/>
                      </a:lnTo>
                      <a:lnTo>
                        <a:pt x="54" y="156"/>
                      </a:lnTo>
                      <a:lnTo>
                        <a:pt x="67" y="152"/>
                      </a:lnTo>
                      <a:lnTo>
                        <a:pt x="82" y="148"/>
                      </a:lnTo>
                      <a:lnTo>
                        <a:pt x="99" y="143"/>
                      </a:lnTo>
                      <a:lnTo>
                        <a:pt x="117" y="140"/>
                      </a:lnTo>
                      <a:lnTo>
                        <a:pt x="136" y="137"/>
                      </a:lnTo>
                      <a:lnTo>
                        <a:pt x="157" y="135"/>
                      </a:lnTo>
                      <a:lnTo>
                        <a:pt x="179" y="132"/>
                      </a:lnTo>
                      <a:lnTo>
                        <a:pt x="201" y="131"/>
                      </a:lnTo>
                      <a:lnTo>
                        <a:pt x="203" y="130"/>
                      </a:lnTo>
                      <a:lnTo>
                        <a:pt x="206" y="129"/>
                      </a:lnTo>
                      <a:lnTo>
                        <a:pt x="211" y="126"/>
                      </a:lnTo>
                      <a:lnTo>
                        <a:pt x="218" y="124"/>
                      </a:lnTo>
                      <a:lnTo>
                        <a:pt x="226" y="121"/>
                      </a:lnTo>
                      <a:lnTo>
                        <a:pt x="235" y="118"/>
                      </a:lnTo>
                      <a:lnTo>
                        <a:pt x="245" y="115"/>
                      </a:lnTo>
                      <a:lnTo>
                        <a:pt x="256" y="111"/>
                      </a:lnTo>
                      <a:lnTo>
                        <a:pt x="267" y="107"/>
                      </a:lnTo>
                      <a:lnTo>
                        <a:pt x="278" y="104"/>
                      </a:lnTo>
                      <a:lnTo>
                        <a:pt x="289" y="101"/>
                      </a:lnTo>
                      <a:lnTo>
                        <a:pt x="300" y="99"/>
                      </a:lnTo>
                      <a:lnTo>
                        <a:pt x="311" y="97"/>
                      </a:lnTo>
                      <a:lnTo>
                        <a:pt x="320" y="95"/>
                      </a:lnTo>
                      <a:lnTo>
                        <a:pt x="328" y="95"/>
                      </a:lnTo>
                      <a:lnTo>
                        <a:pt x="335" y="96"/>
                      </a:lnTo>
                      <a:lnTo>
                        <a:pt x="343" y="97"/>
                      </a:lnTo>
                      <a:lnTo>
                        <a:pt x="349" y="98"/>
                      </a:lnTo>
                      <a:lnTo>
                        <a:pt x="356" y="100"/>
                      </a:lnTo>
                      <a:lnTo>
                        <a:pt x="364" y="101"/>
                      </a:lnTo>
                      <a:lnTo>
                        <a:pt x="372" y="102"/>
                      </a:lnTo>
                      <a:lnTo>
                        <a:pt x="379" y="104"/>
                      </a:lnTo>
                      <a:lnTo>
                        <a:pt x="387" y="106"/>
                      </a:lnTo>
                      <a:lnTo>
                        <a:pt x="395" y="107"/>
                      </a:lnTo>
                      <a:lnTo>
                        <a:pt x="402" y="108"/>
                      </a:lnTo>
                      <a:lnTo>
                        <a:pt x="409" y="111"/>
                      </a:lnTo>
                      <a:lnTo>
                        <a:pt x="416" y="113"/>
                      </a:lnTo>
                      <a:lnTo>
                        <a:pt x="423" y="114"/>
                      </a:lnTo>
                      <a:lnTo>
                        <a:pt x="428" y="116"/>
                      </a:lnTo>
                      <a:lnTo>
                        <a:pt x="434" y="117"/>
                      </a:lnTo>
                      <a:lnTo>
                        <a:pt x="439" y="119"/>
                      </a:lnTo>
                      <a:lnTo>
                        <a:pt x="443" y="121"/>
                      </a:lnTo>
                      <a:lnTo>
                        <a:pt x="468" y="126"/>
                      </a:lnTo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Freeform 85"/>
                <p:cNvSpPr>
                  <a:spLocks noChangeAspect="1"/>
                </p:cNvSpPr>
                <p:nvPr/>
              </p:nvSpPr>
              <p:spPr bwMode="auto">
                <a:xfrm>
                  <a:off x="3264" y="1319"/>
                  <a:ext cx="353" cy="114"/>
                </a:xfrm>
                <a:custGeom>
                  <a:avLst/>
                  <a:gdLst>
                    <a:gd name="T0" fmla="*/ 0 w 353"/>
                    <a:gd name="T1" fmla="*/ 93 h 114"/>
                    <a:gd name="T2" fmla="*/ 283 w 353"/>
                    <a:gd name="T3" fmla="*/ 1 h 114"/>
                    <a:gd name="T4" fmla="*/ 283 w 353"/>
                    <a:gd name="T5" fmla="*/ 1 h 114"/>
                    <a:gd name="T6" fmla="*/ 283 w 353"/>
                    <a:gd name="T7" fmla="*/ 1 h 114"/>
                    <a:gd name="T8" fmla="*/ 284 w 353"/>
                    <a:gd name="T9" fmla="*/ 1 h 114"/>
                    <a:gd name="T10" fmla="*/ 285 w 353"/>
                    <a:gd name="T11" fmla="*/ 1 h 114"/>
                    <a:gd name="T12" fmla="*/ 286 w 353"/>
                    <a:gd name="T13" fmla="*/ 1 h 114"/>
                    <a:gd name="T14" fmla="*/ 287 w 353"/>
                    <a:gd name="T15" fmla="*/ 0 h 114"/>
                    <a:gd name="T16" fmla="*/ 289 w 353"/>
                    <a:gd name="T17" fmla="*/ 0 h 114"/>
                    <a:gd name="T18" fmla="*/ 291 w 353"/>
                    <a:gd name="T19" fmla="*/ 0 h 114"/>
                    <a:gd name="T20" fmla="*/ 293 w 353"/>
                    <a:gd name="T21" fmla="*/ 0 h 114"/>
                    <a:gd name="T22" fmla="*/ 294 w 353"/>
                    <a:gd name="T23" fmla="*/ 0 h 114"/>
                    <a:gd name="T24" fmla="*/ 296 w 353"/>
                    <a:gd name="T25" fmla="*/ 0 h 114"/>
                    <a:gd name="T26" fmla="*/ 298 w 353"/>
                    <a:gd name="T27" fmla="*/ 0 h 114"/>
                    <a:gd name="T28" fmla="*/ 301 w 353"/>
                    <a:gd name="T29" fmla="*/ 0 h 114"/>
                    <a:gd name="T30" fmla="*/ 303 w 353"/>
                    <a:gd name="T31" fmla="*/ 0 h 114"/>
                    <a:gd name="T32" fmla="*/ 306 w 353"/>
                    <a:gd name="T33" fmla="*/ 0 h 114"/>
                    <a:gd name="T34" fmla="*/ 308 w 353"/>
                    <a:gd name="T35" fmla="*/ 0 h 114"/>
                    <a:gd name="T36" fmla="*/ 311 w 353"/>
                    <a:gd name="T37" fmla="*/ 0 h 114"/>
                    <a:gd name="T38" fmla="*/ 314 w 353"/>
                    <a:gd name="T39" fmla="*/ 1 h 114"/>
                    <a:gd name="T40" fmla="*/ 317 w 353"/>
                    <a:gd name="T41" fmla="*/ 1 h 114"/>
                    <a:gd name="T42" fmla="*/ 320 w 353"/>
                    <a:gd name="T43" fmla="*/ 2 h 114"/>
                    <a:gd name="T44" fmla="*/ 323 w 353"/>
                    <a:gd name="T45" fmla="*/ 2 h 114"/>
                    <a:gd name="T46" fmla="*/ 326 w 353"/>
                    <a:gd name="T47" fmla="*/ 2 h 114"/>
                    <a:gd name="T48" fmla="*/ 330 w 353"/>
                    <a:gd name="T49" fmla="*/ 3 h 114"/>
                    <a:gd name="T50" fmla="*/ 333 w 353"/>
                    <a:gd name="T51" fmla="*/ 4 h 114"/>
                    <a:gd name="T52" fmla="*/ 336 w 353"/>
                    <a:gd name="T53" fmla="*/ 4 h 114"/>
                    <a:gd name="T54" fmla="*/ 338 w 353"/>
                    <a:gd name="T55" fmla="*/ 5 h 114"/>
                    <a:gd name="T56" fmla="*/ 342 w 353"/>
                    <a:gd name="T57" fmla="*/ 6 h 114"/>
                    <a:gd name="T58" fmla="*/ 344 w 353"/>
                    <a:gd name="T59" fmla="*/ 7 h 114"/>
                    <a:gd name="T60" fmla="*/ 346 w 353"/>
                    <a:gd name="T61" fmla="*/ 8 h 114"/>
                    <a:gd name="T62" fmla="*/ 348 w 353"/>
                    <a:gd name="T63" fmla="*/ 9 h 114"/>
                    <a:gd name="T64" fmla="*/ 350 w 353"/>
                    <a:gd name="T65" fmla="*/ 10 h 114"/>
                    <a:gd name="T66" fmla="*/ 352 w 353"/>
                    <a:gd name="T67" fmla="*/ 11 h 114"/>
                    <a:gd name="T68" fmla="*/ 165 w 353"/>
                    <a:gd name="T69" fmla="*/ 113 h 114"/>
                    <a:gd name="T70" fmla="*/ 164 w 353"/>
                    <a:gd name="T71" fmla="*/ 113 h 114"/>
                    <a:gd name="T72" fmla="*/ 161 w 353"/>
                    <a:gd name="T73" fmla="*/ 113 h 114"/>
                    <a:gd name="T74" fmla="*/ 157 w 353"/>
                    <a:gd name="T75" fmla="*/ 113 h 114"/>
                    <a:gd name="T76" fmla="*/ 151 w 353"/>
                    <a:gd name="T77" fmla="*/ 113 h 114"/>
                    <a:gd name="T78" fmla="*/ 143 w 353"/>
                    <a:gd name="T79" fmla="*/ 113 h 114"/>
                    <a:gd name="T80" fmla="*/ 134 w 353"/>
                    <a:gd name="T81" fmla="*/ 113 h 114"/>
                    <a:gd name="T82" fmla="*/ 124 w 353"/>
                    <a:gd name="T83" fmla="*/ 113 h 114"/>
                    <a:gd name="T84" fmla="*/ 112 w 353"/>
                    <a:gd name="T85" fmla="*/ 112 h 114"/>
                    <a:gd name="T86" fmla="*/ 101 w 353"/>
                    <a:gd name="T87" fmla="*/ 111 h 114"/>
                    <a:gd name="T88" fmla="*/ 88 w 353"/>
                    <a:gd name="T89" fmla="*/ 110 h 114"/>
                    <a:gd name="T90" fmla="*/ 74 w 353"/>
                    <a:gd name="T91" fmla="*/ 108 h 114"/>
                    <a:gd name="T92" fmla="*/ 60 w 353"/>
                    <a:gd name="T93" fmla="*/ 106 h 114"/>
                    <a:gd name="T94" fmla="*/ 45 w 353"/>
                    <a:gd name="T95" fmla="*/ 103 h 114"/>
                    <a:gd name="T96" fmla="*/ 30 w 353"/>
                    <a:gd name="T97" fmla="*/ 100 h 114"/>
                    <a:gd name="T98" fmla="*/ 15 w 353"/>
                    <a:gd name="T99" fmla="*/ 97 h 114"/>
                    <a:gd name="T100" fmla="*/ 0 w 353"/>
                    <a:gd name="T101" fmla="*/ 93 h 11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53"/>
                    <a:gd name="T154" fmla="*/ 0 h 114"/>
                    <a:gd name="T155" fmla="*/ 353 w 353"/>
                    <a:gd name="T156" fmla="*/ 114 h 11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53" h="114">
                      <a:moveTo>
                        <a:pt x="0" y="93"/>
                      </a:moveTo>
                      <a:lnTo>
                        <a:pt x="283" y="1"/>
                      </a:lnTo>
                      <a:lnTo>
                        <a:pt x="284" y="1"/>
                      </a:lnTo>
                      <a:lnTo>
                        <a:pt x="285" y="1"/>
                      </a:lnTo>
                      <a:lnTo>
                        <a:pt x="286" y="1"/>
                      </a:lnTo>
                      <a:lnTo>
                        <a:pt x="287" y="0"/>
                      </a:lnTo>
                      <a:lnTo>
                        <a:pt x="289" y="0"/>
                      </a:lnTo>
                      <a:lnTo>
                        <a:pt x="291" y="0"/>
                      </a:lnTo>
                      <a:lnTo>
                        <a:pt x="293" y="0"/>
                      </a:lnTo>
                      <a:lnTo>
                        <a:pt x="294" y="0"/>
                      </a:lnTo>
                      <a:lnTo>
                        <a:pt x="296" y="0"/>
                      </a:lnTo>
                      <a:lnTo>
                        <a:pt x="298" y="0"/>
                      </a:lnTo>
                      <a:lnTo>
                        <a:pt x="301" y="0"/>
                      </a:lnTo>
                      <a:lnTo>
                        <a:pt x="303" y="0"/>
                      </a:lnTo>
                      <a:lnTo>
                        <a:pt x="306" y="0"/>
                      </a:lnTo>
                      <a:lnTo>
                        <a:pt x="308" y="0"/>
                      </a:lnTo>
                      <a:lnTo>
                        <a:pt x="311" y="0"/>
                      </a:lnTo>
                      <a:lnTo>
                        <a:pt x="314" y="1"/>
                      </a:lnTo>
                      <a:lnTo>
                        <a:pt x="317" y="1"/>
                      </a:lnTo>
                      <a:lnTo>
                        <a:pt x="320" y="2"/>
                      </a:lnTo>
                      <a:lnTo>
                        <a:pt x="323" y="2"/>
                      </a:lnTo>
                      <a:lnTo>
                        <a:pt x="326" y="2"/>
                      </a:lnTo>
                      <a:lnTo>
                        <a:pt x="330" y="3"/>
                      </a:lnTo>
                      <a:lnTo>
                        <a:pt x="333" y="4"/>
                      </a:lnTo>
                      <a:lnTo>
                        <a:pt x="336" y="4"/>
                      </a:lnTo>
                      <a:lnTo>
                        <a:pt x="338" y="5"/>
                      </a:lnTo>
                      <a:lnTo>
                        <a:pt x="342" y="6"/>
                      </a:lnTo>
                      <a:lnTo>
                        <a:pt x="344" y="7"/>
                      </a:lnTo>
                      <a:lnTo>
                        <a:pt x="346" y="8"/>
                      </a:lnTo>
                      <a:lnTo>
                        <a:pt x="348" y="9"/>
                      </a:lnTo>
                      <a:lnTo>
                        <a:pt x="350" y="10"/>
                      </a:lnTo>
                      <a:lnTo>
                        <a:pt x="352" y="11"/>
                      </a:lnTo>
                      <a:lnTo>
                        <a:pt x="165" y="113"/>
                      </a:lnTo>
                      <a:lnTo>
                        <a:pt x="164" y="113"/>
                      </a:lnTo>
                      <a:lnTo>
                        <a:pt x="161" y="113"/>
                      </a:lnTo>
                      <a:lnTo>
                        <a:pt x="157" y="113"/>
                      </a:lnTo>
                      <a:lnTo>
                        <a:pt x="151" y="113"/>
                      </a:lnTo>
                      <a:lnTo>
                        <a:pt x="143" y="113"/>
                      </a:lnTo>
                      <a:lnTo>
                        <a:pt x="134" y="113"/>
                      </a:lnTo>
                      <a:lnTo>
                        <a:pt x="124" y="113"/>
                      </a:lnTo>
                      <a:lnTo>
                        <a:pt x="112" y="112"/>
                      </a:lnTo>
                      <a:lnTo>
                        <a:pt x="101" y="111"/>
                      </a:lnTo>
                      <a:lnTo>
                        <a:pt x="88" y="110"/>
                      </a:lnTo>
                      <a:lnTo>
                        <a:pt x="74" y="108"/>
                      </a:lnTo>
                      <a:lnTo>
                        <a:pt x="60" y="106"/>
                      </a:lnTo>
                      <a:lnTo>
                        <a:pt x="45" y="103"/>
                      </a:lnTo>
                      <a:lnTo>
                        <a:pt x="30" y="100"/>
                      </a:lnTo>
                      <a:lnTo>
                        <a:pt x="15" y="97"/>
                      </a:lnTo>
                      <a:lnTo>
                        <a:pt x="0" y="93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Freeform 86"/>
                <p:cNvSpPr>
                  <a:spLocks noChangeAspect="1"/>
                </p:cNvSpPr>
                <p:nvPr/>
              </p:nvSpPr>
              <p:spPr bwMode="auto">
                <a:xfrm>
                  <a:off x="3150" y="1059"/>
                  <a:ext cx="233" cy="215"/>
                </a:xfrm>
                <a:custGeom>
                  <a:avLst/>
                  <a:gdLst>
                    <a:gd name="T0" fmla="*/ 161 w 233"/>
                    <a:gd name="T1" fmla="*/ 4 h 215"/>
                    <a:gd name="T2" fmla="*/ 162 w 233"/>
                    <a:gd name="T3" fmla="*/ 4 h 215"/>
                    <a:gd name="T4" fmla="*/ 162 w 233"/>
                    <a:gd name="T5" fmla="*/ 4 h 215"/>
                    <a:gd name="T6" fmla="*/ 164 w 233"/>
                    <a:gd name="T7" fmla="*/ 3 h 215"/>
                    <a:gd name="T8" fmla="*/ 165 w 233"/>
                    <a:gd name="T9" fmla="*/ 2 h 215"/>
                    <a:gd name="T10" fmla="*/ 167 w 233"/>
                    <a:gd name="T11" fmla="*/ 2 h 215"/>
                    <a:gd name="T12" fmla="*/ 170 w 233"/>
                    <a:gd name="T13" fmla="*/ 0 h 215"/>
                    <a:gd name="T14" fmla="*/ 172 w 233"/>
                    <a:gd name="T15" fmla="*/ 0 h 215"/>
                    <a:gd name="T16" fmla="*/ 175 w 233"/>
                    <a:gd name="T17" fmla="*/ 0 h 215"/>
                    <a:gd name="T18" fmla="*/ 179 w 233"/>
                    <a:gd name="T19" fmla="*/ 0 h 215"/>
                    <a:gd name="T20" fmla="*/ 186 w 233"/>
                    <a:gd name="T21" fmla="*/ 1 h 215"/>
                    <a:gd name="T22" fmla="*/ 194 w 233"/>
                    <a:gd name="T23" fmla="*/ 3 h 215"/>
                    <a:gd name="T24" fmla="*/ 201 w 233"/>
                    <a:gd name="T25" fmla="*/ 4 h 215"/>
                    <a:gd name="T26" fmla="*/ 209 w 233"/>
                    <a:gd name="T27" fmla="*/ 6 h 215"/>
                    <a:gd name="T28" fmla="*/ 216 w 233"/>
                    <a:gd name="T29" fmla="*/ 8 h 215"/>
                    <a:gd name="T30" fmla="*/ 221 w 233"/>
                    <a:gd name="T31" fmla="*/ 9 h 215"/>
                    <a:gd name="T32" fmla="*/ 223 w 233"/>
                    <a:gd name="T33" fmla="*/ 9 h 215"/>
                    <a:gd name="T34" fmla="*/ 223 w 233"/>
                    <a:gd name="T35" fmla="*/ 9 h 215"/>
                    <a:gd name="T36" fmla="*/ 224 w 233"/>
                    <a:gd name="T37" fmla="*/ 10 h 215"/>
                    <a:gd name="T38" fmla="*/ 226 w 233"/>
                    <a:gd name="T39" fmla="*/ 10 h 215"/>
                    <a:gd name="T40" fmla="*/ 228 w 233"/>
                    <a:gd name="T41" fmla="*/ 11 h 215"/>
                    <a:gd name="T42" fmla="*/ 230 w 233"/>
                    <a:gd name="T43" fmla="*/ 12 h 215"/>
                    <a:gd name="T44" fmla="*/ 232 w 233"/>
                    <a:gd name="T45" fmla="*/ 15 h 215"/>
                    <a:gd name="T46" fmla="*/ 232 w 233"/>
                    <a:gd name="T47" fmla="*/ 19 h 215"/>
                    <a:gd name="T48" fmla="*/ 230 w 233"/>
                    <a:gd name="T49" fmla="*/ 22 h 215"/>
                    <a:gd name="T50" fmla="*/ 226 w 233"/>
                    <a:gd name="T51" fmla="*/ 33 h 215"/>
                    <a:gd name="T52" fmla="*/ 217 w 233"/>
                    <a:gd name="T53" fmla="*/ 57 h 215"/>
                    <a:gd name="T54" fmla="*/ 205 w 233"/>
                    <a:gd name="T55" fmla="*/ 87 h 215"/>
                    <a:gd name="T56" fmla="*/ 191 w 233"/>
                    <a:gd name="T57" fmla="*/ 122 h 215"/>
                    <a:gd name="T58" fmla="*/ 178 w 233"/>
                    <a:gd name="T59" fmla="*/ 156 h 215"/>
                    <a:gd name="T60" fmla="*/ 166 w 233"/>
                    <a:gd name="T61" fmla="*/ 185 h 215"/>
                    <a:gd name="T62" fmla="*/ 159 w 233"/>
                    <a:gd name="T63" fmla="*/ 205 h 215"/>
                    <a:gd name="T64" fmla="*/ 156 w 233"/>
                    <a:gd name="T65" fmla="*/ 214 h 215"/>
                    <a:gd name="T66" fmla="*/ 150 w 233"/>
                    <a:gd name="T67" fmla="*/ 213 h 215"/>
                    <a:gd name="T68" fmla="*/ 134 w 233"/>
                    <a:gd name="T69" fmla="*/ 209 h 215"/>
                    <a:gd name="T70" fmla="*/ 111 w 233"/>
                    <a:gd name="T71" fmla="*/ 205 h 215"/>
                    <a:gd name="T72" fmla="*/ 85 w 233"/>
                    <a:gd name="T73" fmla="*/ 200 h 215"/>
                    <a:gd name="T74" fmla="*/ 57 w 233"/>
                    <a:gd name="T75" fmla="*/ 194 h 215"/>
                    <a:gd name="T76" fmla="*/ 32 w 233"/>
                    <a:gd name="T77" fmla="*/ 189 h 215"/>
                    <a:gd name="T78" fmla="*/ 12 w 233"/>
                    <a:gd name="T79" fmla="*/ 185 h 215"/>
                    <a:gd name="T80" fmla="*/ 0 w 233"/>
                    <a:gd name="T81" fmla="*/ 183 h 21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33"/>
                    <a:gd name="T124" fmla="*/ 0 h 215"/>
                    <a:gd name="T125" fmla="*/ 233 w 233"/>
                    <a:gd name="T126" fmla="*/ 215 h 21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33" h="215">
                      <a:moveTo>
                        <a:pt x="0" y="183"/>
                      </a:moveTo>
                      <a:lnTo>
                        <a:pt x="161" y="4"/>
                      </a:lnTo>
                      <a:lnTo>
                        <a:pt x="162" y="4"/>
                      </a:lnTo>
                      <a:lnTo>
                        <a:pt x="163" y="4"/>
                      </a:lnTo>
                      <a:lnTo>
                        <a:pt x="164" y="3"/>
                      </a:lnTo>
                      <a:lnTo>
                        <a:pt x="164" y="2"/>
                      </a:lnTo>
                      <a:lnTo>
                        <a:pt x="165" y="2"/>
                      </a:lnTo>
                      <a:lnTo>
                        <a:pt x="166" y="2"/>
                      </a:lnTo>
                      <a:lnTo>
                        <a:pt x="167" y="2"/>
                      </a:lnTo>
                      <a:lnTo>
                        <a:pt x="169" y="1"/>
                      </a:lnTo>
                      <a:lnTo>
                        <a:pt x="170" y="0"/>
                      </a:lnTo>
                      <a:lnTo>
                        <a:pt x="171" y="0"/>
                      </a:lnTo>
                      <a:lnTo>
                        <a:pt x="172" y="0"/>
                      </a:lnTo>
                      <a:lnTo>
                        <a:pt x="174" y="0"/>
                      </a:lnTo>
                      <a:lnTo>
                        <a:pt x="175" y="0"/>
                      </a:lnTo>
                      <a:lnTo>
                        <a:pt x="177" y="0"/>
                      </a:lnTo>
                      <a:lnTo>
                        <a:pt x="179" y="0"/>
                      </a:lnTo>
                      <a:lnTo>
                        <a:pt x="182" y="1"/>
                      </a:lnTo>
                      <a:lnTo>
                        <a:pt x="186" y="1"/>
                      </a:lnTo>
                      <a:lnTo>
                        <a:pt x="189" y="2"/>
                      </a:lnTo>
                      <a:lnTo>
                        <a:pt x="194" y="3"/>
                      </a:lnTo>
                      <a:lnTo>
                        <a:pt x="198" y="4"/>
                      </a:lnTo>
                      <a:lnTo>
                        <a:pt x="201" y="4"/>
                      </a:lnTo>
                      <a:lnTo>
                        <a:pt x="205" y="6"/>
                      </a:lnTo>
                      <a:lnTo>
                        <a:pt x="209" y="6"/>
                      </a:lnTo>
                      <a:lnTo>
                        <a:pt x="213" y="7"/>
                      </a:lnTo>
                      <a:lnTo>
                        <a:pt x="216" y="8"/>
                      </a:lnTo>
                      <a:lnTo>
                        <a:pt x="219" y="8"/>
                      </a:lnTo>
                      <a:lnTo>
                        <a:pt x="221" y="9"/>
                      </a:lnTo>
                      <a:lnTo>
                        <a:pt x="222" y="9"/>
                      </a:lnTo>
                      <a:lnTo>
                        <a:pt x="223" y="9"/>
                      </a:lnTo>
                      <a:lnTo>
                        <a:pt x="224" y="10"/>
                      </a:lnTo>
                      <a:lnTo>
                        <a:pt x="225" y="10"/>
                      </a:lnTo>
                      <a:lnTo>
                        <a:pt x="226" y="10"/>
                      </a:lnTo>
                      <a:lnTo>
                        <a:pt x="227" y="10"/>
                      </a:lnTo>
                      <a:lnTo>
                        <a:pt x="228" y="11"/>
                      </a:lnTo>
                      <a:lnTo>
                        <a:pt x="229" y="12"/>
                      </a:lnTo>
                      <a:lnTo>
                        <a:pt x="230" y="12"/>
                      </a:lnTo>
                      <a:lnTo>
                        <a:pt x="230" y="14"/>
                      </a:lnTo>
                      <a:lnTo>
                        <a:pt x="232" y="15"/>
                      </a:lnTo>
                      <a:lnTo>
                        <a:pt x="232" y="16"/>
                      </a:lnTo>
                      <a:lnTo>
                        <a:pt x="232" y="19"/>
                      </a:lnTo>
                      <a:lnTo>
                        <a:pt x="232" y="20"/>
                      </a:lnTo>
                      <a:lnTo>
                        <a:pt x="230" y="22"/>
                      </a:lnTo>
                      <a:lnTo>
                        <a:pt x="229" y="25"/>
                      </a:lnTo>
                      <a:lnTo>
                        <a:pt x="226" y="33"/>
                      </a:lnTo>
                      <a:lnTo>
                        <a:pt x="222" y="44"/>
                      </a:lnTo>
                      <a:lnTo>
                        <a:pt x="217" y="57"/>
                      </a:lnTo>
                      <a:lnTo>
                        <a:pt x="211" y="71"/>
                      </a:lnTo>
                      <a:lnTo>
                        <a:pt x="205" y="87"/>
                      </a:lnTo>
                      <a:lnTo>
                        <a:pt x="198" y="104"/>
                      </a:lnTo>
                      <a:lnTo>
                        <a:pt x="191" y="122"/>
                      </a:lnTo>
                      <a:lnTo>
                        <a:pt x="185" y="139"/>
                      </a:lnTo>
                      <a:lnTo>
                        <a:pt x="178" y="156"/>
                      </a:lnTo>
                      <a:lnTo>
                        <a:pt x="172" y="172"/>
                      </a:lnTo>
                      <a:lnTo>
                        <a:pt x="166" y="185"/>
                      </a:lnTo>
                      <a:lnTo>
                        <a:pt x="162" y="197"/>
                      </a:lnTo>
                      <a:lnTo>
                        <a:pt x="159" y="205"/>
                      </a:lnTo>
                      <a:lnTo>
                        <a:pt x="157" y="212"/>
                      </a:lnTo>
                      <a:lnTo>
                        <a:pt x="156" y="214"/>
                      </a:lnTo>
                      <a:lnTo>
                        <a:pt x="154" y="214"/>
                      </a:lnTo>
                      <a:lnTo>
                        <a:pt x="150" y="213"/>
                      </a:lnTo>
                      <a:lnTo>
                        <a:pt x="143" y="211"/>
                      </a:lnTo>
                      <a:lnTo>
                        <a:pt x="134" y="209"/>
                      </a:lnTo>
                      <a:lnTo>
                        <a:pt x="123" y="207"/>
                      </a:lnTo>
                      <a:lnTo>
                        <a:pt x="111" y="205"/>
                      </a:lnTo>
                      <a:lnTo>
                        <a:pt x="98" y="203"/>
                      </a:lnTo>
                      <a:lnTo>
                        <a:pt x="85" y="200"/>
                      </a:lnTo>
                      <a:lnTo>
                        <a:pt x="71" y="197"/>
                      </a:lnTo>
                      <a:lnTo>
                        <a:pt x="57" y="194"/>
                      </a:lnTo>
                      <a:lnTo>
                        <a:pt x="44" y="192"/>
                      </a:lnTo>
                      <a:lnTo>
                        <a:pt x="32" y="189"/>
                      </a:lnTo>
                      <a:lnTo>
                        <a:pt x="21" y="188"/>
                      </a:lnTo>
                      <a:lnTo>
                        <a:pt x="12" y="185"/>
                      </a:lnTo>
                      <a:lnTo>
                        <a:pt x="5" y="184"/>
                      </a:lnTo>
                      <a:lnTo>
                        <a:pt x="0" y="183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Freeform 87"/>
                <p:cNvSpPr>
                  <a:spLocks noChangeAspect="1"/>
                </p:cNvSpPr>
                <p:nvPr/>
              </p:nvSpPr>
              <p:spPr bwMode="auto">
                <a:xfrm>
                  <a:off x="3367" y="1458"/>
                  <a:ext cx="53" cy="17"/>
                </a:xfrm>
                <a:custGeom>
                  <a:avLst/>
                  <a:gdLst>
                    <a:gd name="T0" fmla="*/ 0 w 53"/>
                    <a:gd name="T1" fmla="*/ 0 h 17"/>
                    <a:gd name="T2" fmla="*/ 52 w 53"/>
                    <a:gd name="T3" fmla="*/ 5 h 17"/>
                    <a:gd name="T4" fmla="*/ 41 w 53"/>
                    <a:gd name="T5" fmla="*/ 11 h 17"/>
                    <a:gd name="T6" fmla="*/ 44 w 53"/>
                    <a:gd name="T7" fmla="*/ 14 h 17"/>
                    <a:gd name="T8" fmla="*/ 28 w 53"/>
                    <a:gd name="T9" fmla="*/ 16 h 17"/>
                    <a:gd name="T10" fmla="*/ 6 w 53"/>
                    <a:gd name="T11" fmla="*/ 16 h 17"/>
                    <a:gd name="T12" fmla="*/ 0 w 53"/>
                    <a:gd name="T13" fmla="*/ 0 h 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"/>
                    <a:gd name="T22" fmla="*/ 0 h 17"/>
                    <a:gd name="T23" fmla="*/ 53 w 53"/>
                    <a:gd name="T24" fmla="*/ 17 h 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" h="17">
                      <a:moveTo>
                        <a:pt x="0" y="0"/>
                      </a:moveTo>
                      <a:lnTo>
                        <a:pt x="52" y="5"/>
                      </a:lnTo>
                      <a:lnTo>
                        <a:pt x="41" y="11"/>
                      </a:lnTo>
                      <a:lnTo>
                        <a:pt x="44" y="14"/>
                      </a:lnTo>
                      <a:lnTo>
                        <a:pt x="28" y="16"/>
                      </a:lnTo>
                      <a:lnTo>
                        <a:pt x="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Freeform 88"/>
                <p:cNvSpPr>
                  <a:spLocks noChangeAspect="1"/>
                </p:cNvSpPr>
                <p:nvPr/>
              </p:nvSpPr>
              <p:spPr bwMode="auto">
                <a:xfrm>
                  <a:off x="3360" y="1297"/>
                  <a:ext cx="44" cy="33"/>
                </a:xfrm>
                <a:custGeom>
                  <a:avLst/>
                  <a:gdLst>
                    <a:gd name="T0" fmla="*/ 43 w 44"/>
                    <a:gd name="T1" fmla="*/ 32 h 33"/>
                    <a:gd name="T2" fmla="*/ 41 w 44"/>
                    <a:gd name="T3" fmla="*/ 32 h 33"/>
                    <a:gd name="T4" fmla="*/ 41 w 44"/>
                    <a:gd name="T5" fmla="*/ 31 h 33"/>
                    <a:gd name="T6" fmla="*/ 39 w 44"/>
                    <a:gd name="T7" fmla="*/ 29 h 33"/>
                    <a:gd name="T8" fmla="*/ 37 w 44"/>
                    <a:gd name="T9" fmla="*/ 28 h 33"/>
                    <a:gd name="T10" fmla="*/ 35 w 44"/>
                    <a:gd name="T11" fmla="*/ 26 h 33"/>
                    <a:gd name="T12" fmla="*/ 32 w 44"/>
                    <a:gd name="T13" fmla="*/ 24 h 33"/>
                    <a:gd name="T14" fmla="*/ 29 w 44"/>
                    <a:gd name="T15" fmla="*/ 21 h 33"/>
                    <a:gd name="T16" fmla="*/ 27 w 44"/>
                    <a:gd name="T17" fmla="*/ 19 h 33"/>
                    <a:gd name="T18" fmla="*/ 22 w 44"/>
                    <a:gd name="T19" fmla="*/ 16 h 33"/>
                    <a:gd name="T20" fmla="*/ 19 w 44"/>
                    <a:gd name="T21" fmla="*/ 14 h 33"/>
                    <a:gd name="T22" fmla="*/ 16 w 44"/>
                    <a:gd name="T23" fmla="*/ 10 h 33"/>
                    <a:gd name="T24" fmla="*/ 12 w 44"/>
                    <a:gd name="T25" fmla="*/ 8 h 33"/>
                    <a:gd name="T26" fmla="*/ 9 w 44"/>
                    <a:gd name="T27" fmla="*/ 6 h 33"/>
                    <a:gd name="T28" fmla="*/ 5 w 44"/>
                    <a:gd name="T29" fmla="*/ 3 h 33"/>
                    <a:gd name="T30" fmla="*/ 3 w 44"/>
                    <a:gd name="T31" fmla="*/ 1 h 33"/>
                    <a:gd name="T32" fmla="*/ 0 w 44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3"/>
                    <a:gd name="T53" fmla="*/ 44 w 4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3">
                      <a:moveTo>
                        <a:pt x="43" y="32"/>
                      </a:moveTo>
                      <a:lnTo>
                        <a:pt x="41" y="32"/>
                      </a:lnTo>
                      <a:lnTo>
                        <a:pt x="41" y="31"/>
                      </a:lnTo>
                      <a:lnTo>
                        <a:pt x="39" y="29"/>
                      </a:lnTo>
                      <a:lnTo>
                        <a:pt x="37" y="28"/>
                      </a:lnTo>
                      <a:lnTo>
                        <a:pt x="35" y="26"/>
                      </a:lnTo>
                      <a:lnTo>
                        <a:pt x="32" y="24"/>
                      </a:lnTo>
                      <a:lnTo>
                        <a:pt x="29" y="21"/>
                      </a:lnTo>
                      <a:lnTo>
                        <a:pt x="27" y="19"/>
                      </a:lnTo>
                      <a:lnTo>
                        <a:pt x="22" y="16"/>
                      </a:lnTo>
                      <a:lnTo>
                        <a:pt x="19" y="14"/>
                      </a:lnTo>
                      <a:lnTo>
                        <a:pt x="16" y="10"/>
                      </a:lnTo>
                      <a:lnTo>
                        <a:pt x="12" y="8"/>
                      </a:lnTo>
                      <a:lnTo>
                        <a:pt x="9" y="6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Line 8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402" y="1329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60" y="1295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Freeform 91"/>
                <p:cNvSpPr>
                  <a:spLocks noChangeAspect="1"/>
                </p:cNvSpPr>
                <p:nvPr/>
              </p:nvSpPr>
              <p:spPr bwMode="auto">
                <a:xfrm>
                  <a:off x="3306" y="1273"/>
                  <a:ext cx="55" cy="25"/>
                </a:xfrm>
                <a:custGeom>
                  <a:avLst/>
                  <a:gdLst>
                    <a:gd name="T0" fmla="*/ 54 w 55"/>
                    <a:gd name="T1" fmla="*/ 24 h 25"/>
                    <a:gd name="T2" fmla="*/ 51 w 55"/>
                    <a:gd name="T3" fmla="*/ 21 h 25"/>
                    <a:gd name="T4" fmla="*/ 47 w 55"/>
                    <a:gd name="T5" fmla="*/ 20 h 25"/>
                    <a:gd name="T6" fmla="*/ 44 w 55"/>
                    <a:gd name="T7" fmla="*/ 18 h 25"/>
                    <a:gd name="T8" fmla="*/ 41 w 55"/>
                    <a:gd name="T9" fmla="*/ 17 h 25"/>
                    <a:gd name="T10" fmla="*/ 37 w 55"/>
                    <a:gd name="T11" fmla="*/ 14 h 25"/>
                    <a:gd name="T12" fmla="*/ 33 w 55"/>
                    <a:gd name="T13" fmla="*/ 13 h 25"/>
                    <a:gd name="T14" fmla="*/ 29 w 55"/>
                    <a:gd name="T15" fmla="*/ 10 h 25"/>
                    <a:gd name="T16" fmla="*/ 26 w 55"/>
                    <a:gd name="T17" fmla="*/ 9 h 25"/>
                    <a:gd name="T18" fmla="*/ 22 w 55"/>
                    <a:gd name="T19" fmla="*/ 8 h 25"/>
                    <a:gd name="T20" fmla="*/ 18 w 55"/>
                    <a:gd name="T21" fmla="*/ 6 h 25"/>
                    <a:gd name="T22" fmla="*/ 14 w 55"/>
                    <a:gd name="T23" fmla="*/ 5 h 25"/>
                    <a:gd name="T24" fmla="*/ 11 w 55"/>
                    <a:gd name="T25" fmla="*/ 4 h 25"/>
                    <a:gd name="T26" fmla="*/ 8 w 55"/>
                    <a:gd name="T27" fmla="*/ 2 h 25"/>
                    <a:gd name="T28" fmla="*/ 5 w 55"/>
                    <a:gd name="T29" fmla="*/ 2 h 25"/>
                    <a:gd name="T30" fmla="*/ 2 w 55"/>
                    <a:gd name="T31" fmla="*/ 0 h 25"/>
                    <a:gd name="T32" fmla="*/ 0 w 55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25"/>
                    <a:gd name="T53" fmla="*/ 55 w 5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25">
                      <a:moveTo>
                        <a:pt x="54" y="24"/>
                      </a:moveTo>
                      <a:lnTo>
                        <a:pt x="51" y="21"/>
                      </a:lnTo>
                      <a:lnTo>
                        <a:pt x="47" y="20"/>
                      </a:lnTo>
                      <a:lnTo>
                        <a:pt x="44" y="18"/>
                      </a:lnTo>
                      <a:lnTo>
                        <a:pt x="41" y="17"/>
                      </a:lnTo>
                      <a:lnTo>
                        <a:pt x="37" y="14"/>
                      </a:lnTo>
                      <a:lnTo>
                        <a:pt x="33" y="13"/>
                      </a:lnTo>
                      <a:lnTo>
                        <a:pt x="29" y="10"/>
                      </a:lnTo>
                      <a:lnTo>
                        <a:pt x="26" y="9"/>
                      </a:lnTo>
                      <a:lnTo>
                        <a:pt x="22" y="8"/>
                      </a:lnTo>
                      <a:lnTo>
                        <a:pt x="18" y="6"/>
                      </a:lnTo>
                      <a:lnTo>
                        <a:pt x="14" y="5"/>
                      </a:lnTo>
                      <a:lnTo>
                        <a:pt x="11" y="4"/>
                      </a:lnTo>
                      <a:lnTo>
                        <a:pt x="8" y="2"/>
                      </a:ln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Line 9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60" y="1295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06" y="1272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Freeform 94"/>
                <p:cNvSpPr>
                  <a:spLocks noChangeAspect="1"/>
                </p:cNvSpPr>
                <p:nvPr/>
              </p:nvSpPr>
              <p:spPr bwMode="auto">
                <a:xfrm>
                  <a:off x="3085" y="1232"/>
                  <a:ext cx="222" cy="42"/>
                </a:xfrm>
                <a:custGeom>
                  <a:avLst/>
                  <a:gdLst>
                    <a:gd name="T0" fmla="*/ 221 w 222"/>
                    <a:gd name="T1" fmla="*/ 41 h 42"/>
                    <a:gd name="T2" fmla="*/ 216 w 222"/>
                    <a:gd name="T3" fmla="*/ 40 h 42"/>
                    <a:gd name="T4" fmla="*/ 209 w 222"/>
                    <a:gd name="T5" fmla="*/ 38 h 42"/>
                    <a:gd name="T6" fmla="*/ 198 w 222"/>
                    <a:gd name="T7" fmla="*/ 36 h 42"/>
                    <a:gd name="T8" fmla="*/ 185 w 222"/>
                    <a:gd name="T9" fmla="*/ 33 h 42"/>
                    <a:gd name="T10" fmla="*/ 169 w 222"/>
                    <a:gd name="T11" fmla="*/ 30 h 42"/>
                    <a:gd name="T12" fmla="*/ 152 w 222"/>
                    <a:gd name="T13" fmla="*/ 27 h 42"/>
                    <a:gd name="T14" fmla="*/ 133 w 222"/>
                    <a:gd name="T15" fmla="*/ 24 h 42"/>
                    <a:gd name="T16" fmla="*/ 114 w 222"/>
                    <a:gd name="T17" fmla="*/ 20 h 42"/>
                    <a:gd name="T18" fmla="*/ 95 w 222"/>
                    <a:gd name="T19" fmla="*/ 16 h 42"/>
                    <a:gd name="T20" fmla="*/ 76 w 222"/>
                    <a:gd name="T21" fmla="*/ 13 h 42"/>
                    <a:gd name="T22" fmla="*/ 58 w 222"/>
                    <a:gd name="T23" fmla="*/ 10 h 42"/>
                    <a:gd name="T24" fmla="*/ 42 w 222"/>
                    <a:gd name="T25" fmla="*/ 7 h 42"/>
                    <a:gd name="T26" fmla="*/ 27 w 222"/>
                    <a:gd name="T27" fmla="*/ 4 h 42"/>
                    <a:gd name="T28" fmla="*/ 15 w 222"/>
                    <a:gd name="T29" fmla="*/ 2 h 42"/>
                    <a:gd name="T30" fmla="*/ 5 w 222"/>
                    <a:gd name="T31" fmla="*/ 1 h 42"/>
                    <a:gd name="T32" fmla="*/ 0 w 222"/>
                    <a:gd name="T33" fmla="*/ 0 h 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2"/>
                    <a:gd name="T52" fmla="*/ 0 h 42"/>
                    <a:gd name="T53" fmla="*/ 222 w 222"/>
                    <a:gd name="T54" fmla="*/ 42 h 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2" h="42">
                      <a:moveTo>
                        <a:pt x="221" y="41"/>
                      </a:moveTo>
                      <a:lnTo>
                        <a:pt x="216" y="40"/>
                      </a:lnTo>
                      <a:lnTo>
                        <a:pt x="209" y="38"/>
                      </a:lnTo>
                      <a:lnTo>
                        <a:pt x="198" y="36"/>
                      </a:lnTo>
                      <a:lnTo>
                        <a:pt x="185" y="33"/>
                      </a:lnTo>
                      <a:lnTo>
                        <a:pt x="169" y="30"/>
                      </a:lnTo>
                      <a:lnTo>
                        <a:pt x="152" y="27"/>
                      </a:lnTo>
                      <a:lnTo>
                        <a:pt x="133" y="24"/>
                      </a:lnTo>
                      <a:lnTo>
                        <a:pt x="114" y="20"/>
                      </a:lnTo>
                      <a:lnTo>
                        <a:pt x="95" y="16"/>
                      </a:lnTo>
                      <a:lnTo>
                        <a:pt x="76" y="13"/>
                      </a:lnTo>
                      <a:lnTo>
                        <a:pt x="58" y="10"/>
                      </a:lnTo>
                      <a:lnTo>
                        <a:pt x="42" y="7"/>
                      </a:lnTo>
                      <a:lnTo>
                        <a:pt x="27" y="4"/>
                      </a:lnTo>
                      <a:lnTo>
                        <a:pt x="15" y="2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Line 95"/>
                <p:cNvSpPr>
                  <a:spLocks noChangeAspect="1" noChangeShapeType="1"/>
                </p:cNvSpPr>
                <p:nvPr/>
              </p:nvSpPr>
              <p:spPr bwMode="auto">
                <a:xfrm>
                  <a:off x="3306" y="1272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84" y="1231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Freeform 97"/>
                <p:cNvSpPr>
                  <a:spLocks noChangeAspect="1"/>
                </p:cNvSpPr>
                <p:nvPr/>
              </p:nvSpPr>
              <p:spPr bwMode="auto">
                <a:xfrm>
                  <a:off x="2918" y="1187"/>
                  <a:ext cx="168" cy="46"/>
                </a:xfrm>
                <a:custGeom>
                  <a:avLst/>
                  <a:gdLst>
                    <a:gd name="T0" fmla="*/ 167 w 168"/>
                    <a:gd name="T1" fmla="*/ 45 h 46"/>
                    <a:gd name="T2" fmla="*/ 160 w 168"/>
                    <a:gd name="T3" fmla="*/ 43 h 46"/>
                    <a:gd name="T4" fmla="*/ 152 w 168"/>
                    <a:gd name="T5" fmla="*/ 41 h 46"/>
                    <a:gd name="T6" fmla="*/ 144 w 168"/>
                    <a:gd name="T7" fmla="*/ 38 h 46"/>
                    <a:gd name="T8" fmla="*/ 133 w 168"/>
                    <a:gd name="T9" fmla="*/ 36 h 46"/>
                    <a:gd name="T10" fmla="*/ 121 w 168"/>
                    <a:gd name="T11" fmla="*/ 33 h 46"/>
                    <a:gd name="T12" fmla="*/ 108 w 168"/>
                    <a:gd name="T13" fmla="*/ 30 h 46"/>
                    <a:gd name="T14" fmla="*/ 94 w 168"/>
                    <a:gd name="T15" fmla="*/ 27 h 46"/>
                    <a:gd name="T16" fmla="*/ 80 w 168"/>
                    <a:gd name="T17" fmla="*/ 23 h 46"/>
                    <a:gd name="T18" fmla="*/ 67 w 168"/>
                    <a:gd name="T19" fmla="*/ 19 h 46"/>
                    <a:gd name="T20" fmla="*/ 53 w 168"/>
                    <a:gd name="T21" fmla="*/ 16 h 46"/>
                    <a:gd name="T22" fmla="*/ 41 w 168"/>
                    <a:gd name="T23" fmla="*/ 12 h 46"/>
                    <a:gd name="T24" fmla="*/ 29 w 168"/>
                    <a:gd name="T25" fmla="*/ 9 h 46"/>
                    <a:gd name="T26" fmla="*/ 19 w 168"/>
                    <a:gd name="T27" fmla="*/ 6 h 46"/>
                    <a:gd name="T28" fmla="*/ 10 w 168"/>
                    <a:gd name="T29" fmla="*/ 3 h 46"/>
                    <a:gd name="T30" fmla="*/ 4 w 168"/>
                    <a:gd name="T31" fmla="*/ 1 h 46"/>
                    <a:gd name="T32" fmla="*/ 0 w 168"/>
                    <a:gd name="T33" fmla="*/ 0 h 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8"/>
                    <a:gd name="T52" fmla="*/ 0 h 46"/>
                    <a:gd name="T53" fmla="*/ 168 w 168"/>
                    <a:gd name="T54" fmla="*/ 46 h 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8" h="46">
                      <a:moveTo>
                        <a:pt x="167" y="45"/>
                      </a:moveTo>
                      <a:lnTo>
                        <a:pt x="160" y="43"/>
                      </a:lnTo>
                      <a:lnTo>
                        <a:pt x="152" y="41"/>
                      </a:lnTo>
                      <a:lnTo>
                        <a:pt x="144" y="38"/>
                      </a:lnTo>
                      <a:lnTo>
                        <a:pt x="133" y="36"/>
                      </a:lnTo>
                      <a:lnTo>
                        <a:pt x="121" y="33"/>
                      </a:lnTo>
                      <a:lnTo>
                        <a:pt x="108" y="30"/>
                      </a:lnTo>
                      <a:lnTo>
                        <a:pt x="94" y="27"/>
                      </a:lnTo>
                      <a:lnTo>
                        <a:pt x="80" y="23"/>
                      </a:lnTo>
                      <a:lnTo>
                        <a:pt x="67" y="19"/>
                      </a:lnTo>
                      <a:lnTo>
                        <a:pt x="53" y="16"/>
                      </a:lnTo>
                      <a:lnTo>
                        <a:pt x="41" y="12"/>
                      </a:lnTo>
                      <a:lnTo>
                        <a:pt x="29" y="9"/>
                      </a:lnTo>
                      <a:lnTo>
                        <a:pt x="19" y="6"/>
                      </a:lnTo>
                      <a:lnTo>
                        <a:pt x="10" y="3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Line 9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84" y="1231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Line 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18" y="1187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Freeform 100"/>
                <p:cNvSpPr>
                  <a:spLocks noChangeAspect="1"/>
                </p:cNvSpPr>
                <p:nvPr/>
              </p:nvSpPr>
              <p:spPr bwMode="auto">
                <a:xfrm>
                  <a:off x="2756" y="1138"/>
                  <a:ext cx="163" cy="50"/>
                </a:xfrm>
                <a:custGeom>
                  <a:avLst/>
                  <a:gdLst>
                    <a:gd name="T0" fmla="*/ 162 w 163"/>
                    <a:gd name="T1" fmla="*/ 49 h 50"/>
                    <a:gd name="T2" fmla="*/ 157 w 163"/>
                    <a:gd name="T3" fmla="*/ 46 h 50"/>
                    <a:gd name="T4" fmla="*/ 150 w 163"/>
                    <a:gd name="T5" fmla="*/ 44 h 50"/>
                    <a:gd name="T6" fmla="*/ 141 w 163"/>
                    <a:gd name="T7" fmla="*/ 42 h 50"/>
                    <a:gd name="T8" fmla="*/ 130 w 163"/>
                    <a:gd name="T9" fmla="*/ 38 h 50"/>
                    <a:gd name="T10" fmla="*/ 117 w 163"/>
                    <a:gd name="T11" fmla="*/ 34 h 50"/>
                    <a:gd name="T12" fmla="*/ 104 w 163"/>
                    <a:gd name="T13" fmla="*/ 29 h 50"/>
                    <a:gd name="T14" fmla="*/ 89 w 163"/>
                    <a:gd name="T15" fmla="*/ 25 h 50"/>
                    <a:gd name="T16" fmla="*/ 75 w 163"/>
                    <a:gd name="T17" fmla="*/ 21 h 50"/>
                    <a:gd name="T18" fmla="*/ 60 w 163"/>
                    <a:gd name="T19" fmla="*/ 17 h 50"/>
                    <a:gd name="T20" fmla="*/ 47 w 163"/>
                    <a:gd name="T21" fmla="*/ 12 h 50"/>
                    <a:gd name="T22" fmla="*/ 34 w 163"/>
                    <a:gd name="T23" fmla="*/ 9 h 50"/>
                    <a:gd name="T24" fmla="*/ 22 w 163"/>
                    <a:gd name="T25" fmla="*/ 6 h 50"/>
                    <a:gd name="T26" fmla="*/ 13 w 163"/>
                    <a:gd name="T27" fmla="*/ 4 h 50"/>
                    <a:gd name="T28" fmla="*/ 5 w 163"/>
                    <a:gd name="T29" fmla="*/ 2 h 50"/>
                    <a:gd name="T30" fmla="*/ 1 w 163"/>
                    <a:gd name="T31" fmla="*/ 0 h 50"/>
                    <a:gd name="T32" fmla="*/ 0 w 163"/>
                    <a:gd name="T33" fmla="*/ 0 h 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3"/>
                    <a:gd name="T52" fmla="*/ 0 h 50"/>
                    <a:gd name="T53" fmla="*/ 163 w 163"/>
                    <a:gd name="T54" fmla="*/ 50 h 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3" h="50">
                      <a:moveTo>
                        <a:pt x="162" y="49"/>
                      </a:moveTo>
                      <a:lnTo>
                        <a:pt x="157" y="46"/>
                      </a:lnTo>
                      <a:lnTo>
                        <a:pt x="150" y="44"/>
                      </a:lnTo>
                      <a:lnTo>
                        <a:pt x="141" y="42"/>
                      </a:lnTo>
                      <a:lnTo>
                        <a:pt x="130" y="38"/>
                      </a:lnTo>
                      <a:lnTo>
                        <a:pt x="117" y="34"/>
                      </a:lnTo>
                      <a:lnTo>
                        <a:pt x="104" y="29"/>
                      </a:lnTo>
                      <a:lnTo>
                        <a:pt x="89" y="25"/>
                      </a:lnTo>
                      <a:lnTo>
                        <a:pt x="75" y="21"/>
                      </a:lnTo>
                      <a:lnTo>
                        <a:pt x="60" y="17"/>
                      </a:lnTo>
                      <a:lnTo>
                        <a:pt x="47" y="12"/>
                      </a:lnTo>
                      <a:lnTo>
                        <a:pt x="34" y="9"/>
                      </a:lnTo>
                      <a:lnTo>
                        <a:pt x="22" y="6"/>
                      </a:lnTo>
                      <a:lnTo>
                        <a:pt x="13" y="4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Line 10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18" y="1187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Line 10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55" y="1137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Freeform 103"/>
                <p:cNvSpPr>
                  <a:spLocks noChangeAspect="1"/>
                </p:cNvSpPr>
                <p:nvPr/>
              </p:nvSpPr>
              <p:spPr bwMode="auto">
                <a:xfrm>
                  <a:off x="3120" y="1239"/>
                  <a:ext cx="44" cy="49"/>
                </a:xfrm>
                <a:custGeom>
                  <a:avLst/>
                  <a:gdLst>
                    <a:gd name="T0" fmla="*/ 0 w 44"/>
                    <a:gd name="T1" fmla="*/ 0 h 49"/>
                    <a:gd name="T2" fmla="*/ 0 w 44"/>
                    <a:gd name="T3" fmla="*/ 0 h 49"/>
                    <a:gd name="T4" fmla="*/ 1 w 44"/>
                    <a:gd name="T5" fmla="*/ 0 h 49"/>
                    <a:gd name="T6" fmla="*/ 2 w 44"/>
                    <a:gd name="T7" fmla="*/ 0 h 49"/>
                    <a:gd name="T8" fmla="*/ 5 w 44"/>
                    <a:gd name="T9" fmla="*/ 0 h 49"/>
                    <a:gd name="T10" fmla="*/ 7 w 44"/>
                    <a:gd name="T11" fmla="*/ 1 h 49"/>
                    <a:gd name="T12" fmla="*/ 10 w 44"/>
                    <a:gd name="T13" fmla="*/ 2 h 49"/>
                    <a:gd name="T14" fmla="*/ 13 w 44"/>
                    <a:gd name="T15" fmla="*/ 3 h 49"/>
                    <a:gd name="T16" fmla="*/ 16 w 44"/>
                    <a:gd name="T17" fmla="*/ 5 h 49"/>
                    <a:gd name="T18" fmla="*/ 20 w 44"/>
                    <a:gd name="T19" fmla="*/ 8 h 49"/>
                    <a:gd name="T20" fmla="*/ 24 w 44"/>
                    <a:gd name="T21" fmla="*/ 11 h 49"/>
                    <a:gd name="T22" fmla="*/ 28 w 44"/>
                    <a:gd name="T23" fmla="*/ 15 h 49"/>
                    <a:gd name="T24" fmla="*/ 31 w 44"/>
                    <a:gd name="T25" fmla="*/ 19 h 49"/>
                    <a:gd name="T26" fmla="*/ 34 w 44"/>
                    <a:gd name="T27" fmla="*/ 25 h 49"/>
                    <a:gd name="T28" fmla="*/ 37 w 44"/>
                    <a:gd name="T29" fmla="*/ 32 h 49"/>
                    <a:gd name="T30" fmla="*/ 40 w 44"/>
                    <a:gd name="T31" fmla="*/ 39 h 49"/>
                    <a:gd name="T32" fmla="*/ 43 w 44"/>
                    <a:gd name="T33" fmla="*/ 48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9"/>
                    <a:gd name="T53" fmla="*/ 44 w 4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1"/>
                      </a:lnTo>
                      <a:lnTo>
                        <a:pt x="10" y="2"/>
                      </a:lnTo>
                      <a:lnTo>
                        <a:pt x="13" y="3"/>
                      </a:lnTo>
                      <a:lnTo>
                        <a:pt x="16" y="5"/>
                      </a:lnTo>
                      <a:lnTo>
                        <a:pt x="20" y="8"/>
                      </a:lnTo>
                      <a:lnTo>
                        <a:pt x="24" y="11"/>
                      </a:lnTo>
                      <a:lnTo>
                        <a:pt x="28" y="15"/>
                      </a:lnTo>
                      <a:lnTo>
                        <a:pt x="31" y="19"/>
                      </a:lnTo>
                      <a:lnTo>
                        <a:pt x="34" y="25"/>
                      </a:lnTo>
                      <a:lnTo>
                        <a:pt x="37" y="32"/>
                      </a:lnTo>
                      <a:lnTo>
                        <a:pt x="40" y="39"/>
                      </a:lnTo>
                      <a:lnTo>
                        <a:pt x="43" y="4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Line 1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20" y="1239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3163" y="1287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Freeform 106"/>
                <p:cNvSpPr>
                  <a:spLocks noChangeAspect="1"/>
                </p:cNvSpPr>
                <p:nvPr/>
              </p:nvSpPr>
              <p:spPr bwMode="auto">
                <a:xfrm>
                  <a:off x="3163" y="1287"/>
                  <a:ext cx="48" cy="118"/>
                </a:xfrm>
                <a:custGeom>
                  <a:avLst/>
                  <a:gdLst>
                    <a:gd name="T0" fmla="*/ 0 w 48"/>
                    <a:gd name="T1" fmla="*/ 0 h 118"/>
                    <a:gd name="T2" fmla="*/ 2 w 48"/>
                    <a:gd name="T3" fmla="*/ 9 h 118"/>
                    <a:gd name="T4" fmla="*/ 4 w 48"/>
                    <a:gd name="T5" fmla="*/ 18 h 118"/>
                    <a:gd name="T6" fmla="*/ 7 w 48"/>
                    <a:gd name="T7" fmla="*/ 28 h 118"/>
                    <a:gd name="T8" fmla="*/ 9 w 48"/>
                    <a:gd name="T9" fmla="*/ 37 h 118"/>
                    <a:gd name="T10" fmla="*/ 12 w 48"/>
                    <a:gd name="T11" fmla="*/ 46 h 118"/>
                    <a:gd name="T12" fmla="*/ 14 w 48"/>
                    <a:gd name="T13" fmla="*/ 55 h 118"/>
                    <a:gd name="T14" fmla="*/ 18 w 48"/>
                    <a:gd name="T15" fmla="*/ 64 h 118"/>
                    <a:gd name="T16" fmla="*/ 20 w 48"/>
                    <a:gd name="T17" fmla="*/ 72 h 118"/>
                    <a:gd name="T18" fmla="*/ 23 w 48"/>
                    <a:gd name="T19" fmla="*/ 79 h 118"/>
                    <a:gd name="T20" fmla="*/ 27 w 48"/>
                    <a:gd name="T21" fmla="*/ 87 h 118"/>
                    <a:gd name="T22" fmla="*/ 30 w 48"/>
                    <a:gd name="T23" fmla="*/ 93 h 118"/>
                    <a:gd name="T24" fmla="*/ 33 w 48"/>
                    <a:gd name="T25" fmla="*/ 100 h 118"/>
                    <a:gd name="T26" fmla="*/ 36 w 48"/>
                    <a:gd name="T27" fmla="*/ 105 h 118"/>
                    <a:gd name="T28" fmla="*/ 40 w 48"/>
                    <a:gd name="T29" fmla="*/ 110 h 118"/>
                    <a:gd name="T30" fmla="*/ 43 w 48"/>
                    <a:gd name="T31" fmla="*/ 114 h 118"/>
                    <a:gd name="T32" fmla="*/ 47 w 48"/>
                    <a:gd name="T33" fmla="*/ 117 h 1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18"/>
                    <a:gd name="T53" fmla="*/ 48 w 48"/>
                    <a:gd name="T54" fmla="*/ 118 h 1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18">
                      <a:moveTo>
                        <a:pt x="0" y="0"/>
                      </a:moveTo>
                      <a:lnTo>
                        <a:pt x="2" y="9"/>
                      </a:lnTo>
                      <a:lnTo>
                        <a:pt x="4" y="18"/>
                      </a:lnTo>
                      <a:lnTo>
                        <a:pt x="7" y="28"/>
                      </a:lnTo>
                      <a:lnTo>
                        <a:pt x="9" y="37"/>
                      </a:lnTo>
                      <a:lnTo>
                        <a:pt x="12" y="46"/>
                      </a:lnTo>
                      <a:lnTo>
                        <a:pt x="14" y="55"/>
                      </a:lnTo>
                      <a:lnTo>
                        <a:pt x="18" y="64"/>
                      </a:lnTo>
                      <a:lnTo>
                        <a:pt x="20" y="72"/>
                      </a:lnTo>
                      <a:lnTo>
                        <a:pt x="23" y="79"/>
                      </a:lnTo>
                      <a:lnTo>
                        <a:pt x="27" y="87"/>
                      </a:lnTo>
                      <a:lnTo>
                        <a:pt x="30" y="93"/>
                      </a:lnTo>
                      <a:lnTo>
                        <a:pt x="33" y="100"/>
                      </a:lnTo>
                      <a:lnTo>
                        <a:pt x="36" y="105"/>
                      </a:lnTo>
                      <a:lnTo>
                        <a:pt x="40" y="110"/>
                      </a:lnTo>
                      <a:lnTo>
                        <a:pt x="43" y="114"/>
                      </a:lnTo>
                      <a:lnTo>
                        <a:pt x="47" y="11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Line 107"/>
                <p:cNvSpPr>
                  <a:spLocks noChangeAspect="1" noChangeShapeType="1"/>
                </p:cNvSpPr>
                <p:nvPr/>
              </p:nvSpPr>
              <p:spPr bwMode="auto">
                <a:xfrm>
                  <a:off x="3163" y="1287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Line 10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210" y="1404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Freeform 109"/>
                <p:cNvSpPr>
                  <a:spLocks noChangeAspect="1"/>
                </p:cNvSpPr>
                <p:nvPr/>
              </p:nvSpPr>
              <p:spPr bwMode="auto">
                <a:xfrm>
                  <a:off x="3210" y="1404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1 h 17"/>
                    <a:gd name="T4" fmla="*/ 6 w 17"/>
                    <a:gd name="T5" fmla="*/ 1 h 17"/>
                    <a:gd name="T6" fmla="*/ 6 w 17"/>
                    <a:gd name="T7" fmla="*/ 1 h 17"/>
                    <a:gd name="T8" fmla="*/ 6 w 17"/>
                    <a:gd name="T9" fmla="*/ 1 h 17"/>
                    <a:gd name="T10" fmla="*/ 6 w 17"/>
                    <a:gd name="T11" fmla="*/ 2 h 17"/>
                    <a:gd name="T12" fmla="*/ 6 w 17"/>
                    <a:gd name="T13" fmla="*/ 2 h 17"/>
                    <a:gd name="T14" fmla="*/ 9 w 17"/>
                    <a:gd name="T15" fmla="*/ 5 h 17"/>
                    <a:gd name="T16" fmla="*/ 9 w 17"/>
                    <a:gd name="T17" fmla="*/ 6 h 17"/>
                    <a:gd name="T18" fmla="*/ 9 w 17"/>
                    <a:gd name="T19" fmla="*/ 6 h 17"/>
                    <a:gd name="T20" fmla="*/ 9 w 17"/>
                    <a:gd name="T21" fmla="*/ 8 h 17"/>
                    <a:gd name="T22" fmla="*/ 12 w 17"/>
                    <a:gd name="T23" fmla="*/ 9 h 17"/>
                    <a:gd name="T24" fmla="*/ 12 w 17"/>
                    <a:gd name="T25" fmla="*/ 10 h 17"/>
                    <a:gd name="T26" fmla="*/ 12 w 17"/>
                    <a:gd name="T27" fmla="*/ 12 h 17"/>
                    <a:gd name="T28" fmla="*/ 16 w 17"/>
                    <a:gd name="T29" fmla="*/ 14 h 17"/>
                    <a:gd name="T30" fmla="*/ 16 w 17"/>
                    <a:gd name="T31" fmla="*/ 16 h 1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"/>
                    <a:gd name="T49" fmla="*/ 0 h 17"/>
                    <a:gd name="T50" fmla="*/ 17 w 17"/>
                    <a:gd name="T51" fmla="*/ 17 h 1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" h="17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8"/>
                      </a:lnTo>
                      <a:lnTo>
                        <a:pt x="12" y="9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6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Line 11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210" y="1404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Line 111"/>
                <p:cNvSpPr>
                  <a:spLocks noChangeAspect="1" noChangeShapeType="1"/>
                </p:cNvSpPr>
                <p:nvPr/>
              </p:nvSpPr>
              <p:spPr bwMode="auto">
                <a:xfrm>
                  <a:off x="3213" y="1412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Freeform 112"/>
                <p:cNvSpPr>
                  <a:spLocks noChangeAspect="1"/>
                </p:cNvSpPr>
                <p:nvPr/>
              </p:nvSpPr>
              <p:spPr bwMode="auto">
                <a:xfrm>
                  <a:off x="3259" y="1264"/>
                  <a:ext cx="41" cy="66"/>
                </a:xfrm>
                <a:custGeom>
                  <a:avLst/>
                  <a:gdLst>
                    <a:gd name="T0" fmla="*/ 0 w 41"/>
                    <a:gd name="T1" fmla="*/ 0 h 66"/>
                    <a:gd name="T2" fmla="*/ 0 w 41"/>
                    <a:gd name="T3" fmla="*/ 0 h 66"/>
                    <a:gd name="T4" fmla="*/ 1 w 41"/>
                    <a:gd name="T5" fmla="*/ 0 h 66"/>
                    <a:gd name="T6" fmla="*/ 3 w 41"/>
                    <a:gd name="T7" fmla="*/ 2 h 66"/>
                    <a:gd name="T8" fmla="*/ 5 w 41"/>
                    <a:gd name="T9" fmla="*/ 3 h 66"/>
                    <a:gd name="T10" fmla="*/ 8 w 41"/>
                    <a:gd name="T11" fmla="*/ 4 h 66"/>
                    <a:gd name="T12" fmla="*/ 11 w 41"/>
                    <a:gd name="T13" fmla="*/ 8 h 66"/>
                    <a:gd name="T14" fmla="*/ 14 w 41"/>
                    <a:gd name="T15" fmla="*/ 10 h 66"/>
                    <a:gd name="T16" fmla="*/ 18 w 41"/>
                    <a:gd name="T17" fmla="*/ 13 h 66"/>
                    <a:gd name="T18" fmla="*/ 21 w 41"/>
                    <a:gd name="T19" fmla="*/ 17 h 66"/>
                    <a:gd name="T20" fmla="*/ 25 w 41"/>
                    <a:gd name="T21" fmla="*/ 22 h 66"/>
                    <a:gd name="T22" fmla="*/ 28 w 41"/>
                    <a:gd name="T23" fmla="*/ 28 h 66"/>
                    <a:gd name="T24" fmla="*/ 31 w 41"/>
                    <a:gd name="T25" fmla="*/ 33 h 66"/>
                    <a:gd name="T26" fmla="*/ 34 w 41"/>
                    <a:gd name="T27" fmla="*/ 40 h 66"/>
                    <a:gd name="T28" fmla="*/ 36 w 41"/>
                    <a:gd name="T29" fmla="*/ 47 h 66"/>
                    <a:gd name="T30" fmla="*/ 38 w 41"/>
                    <a:gd name="T31" fmla="*/ 55 h 66"/>
                    <a:gd name="T32" fmla="*/ 40 w 41"/>
                    <a:gd name="T33" fmla="*/ 65 h 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1"/>
                    <a:gd name="T52" fmla="*/ 0 h 66"/>
                    <a:gd name="T53" fmla="*/ 41 w 41"/>
                    <a:gd name="T54" fmla="*/ 66 h 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1" h="6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lnTo>
                        <a:pt x="5" y="3"/>
                      </a:lnTo>
                      <a:lnTo>
                        <a:pt x="8" y="4"/>
                      </a:lnTo>
                      <a:lnTo>
                        <a:pt x="11" y="8"/>
                      </a:lnTo>
                      <a:lnTo>
                        <a:pt x="14" y="10"/>
                      </a:lnTo>
                      <a:lnTo>
                        <a:pt x="18" y="13"/>
                      </a:lnTo>
                      <a:lnTo>
                        <a:pt x="21" y="17"/>
                      </a:lnTo>
                      <a:lnTo>
                        <a:pt x="25" y="22"/>
                      </a:lnTo>
                      <a:lnTo>
                        <a:pt x="28" y="28"/>
                      </a:lnTo>
                      <a:lnTo>
                        <a:pt x="31" y="33"/>
                      </a:lnTo>
                      <a:lnTo>
                        <a:pt x="34" y="40"/>
                      </a:lnTo>
                      <a:lnTo>
                        <a:pt x="36" y="47"/>
                      </a:lnTo>
                      <a:lnTo>
                        <a:pt x="38" y="55"/>
                      </a:lnTo>
                      <a:lnTo>
                        <a:pt x="40" y="6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Line 113"/>
                <p:cNvSpPr>
                  <a:spLocks noChangeAspect="1" noChangeShapeType="1"/>
                </p:cNvSpPr>
                <p:nvPr/>
              </p:nvSpPr>
              <p:spPr bwMode="auto">
                <a:xfrm>
                  <a:off x="3259" y="126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Line 114"/>
                <p:cNvSpPr>
                  <a:spLocks noChangeAspect="1" noChangeShapeType="1"/>
                </p:cNvSpPr>
                <p:nvPr/>
              </p:nvSpPr>
              <p:spPr bwMode="auto">
                <a:xfrm>
                  <a:off x="3299" y="1329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Freeform 115"/>
                <p:cNvSpPr>
                  <a:spLocks noChangeAspect="1"/>
                </p:cNvSpPr>
                <p:nvPr/>
              </p:nvSpPr>
              <p:spPr bwMode="auto">
                <a:xfrm>
                  <a:off x="3299" y="1329"/>
                  <a:ext cx="17" cy="68"/>
                </a:xfrm>
                <a:custGeom>
                  <a:avLst/>
                  <a:gdLst>
                    <a:gd name="T0" fmla="*/ 0 w 17"/>
                    <a:gd name="T1" fmla="*/ 0 h 68"/>
                    <a:gd name="T2" fmla="*/ 0 w 17"/>
                    <a:gd name="T3" fmla="*/ 0 h 68"/>
                    <a:gd name="T4" fmla="*/ 0 w 17"/>
                    <a:gd name="T5" fmla="*/ 1 h 68"/>
                    <a:gd name="T6" fmla="*/ 0 w 17"/>
                    <a:gd name="T7" fmla="*/ 3 h 68"/>
                    <a:gd name="T8" fmla="*/ 0 w 17"/>
                    <a:gd name="T9" fmla="*/ 6 h 68"/>
                    <a:gd name="T10" fmla="*/ 0 w 17"/>
                    <a:gd name="T11" fmla="*/ 9 h 68"/>
                    <a:gd name="T12" fmla="*/ 0 w 17"/>
                    <a:gd name="T13" fmla="*/ 13 h 68"/>
                    <a:gd name="T14" fmla="*/ 0 w 17"/>
                    <a:gd name="T15" fmla="*/ 17 h 68"/>
                    <a:gd name="T16" fmla="*/ 1 w 17"/>
                    <a:gd name="T17" fmla="*/ 22 h 68"/>
                    <a:gd name="T18" fmla="*/ 1 w 17"/>
                    <a:gd name="T19" fmla="*/ 27 h 68"/>
                    <a:gd name="T20" fmla="*/ 2 w 17"/>
                    <a:gd name="T21" fmla="*/ 33 h 68"/>
                    <a:gd name="T22" fmla="*/ 4 w 17"/>
                    <a:gd name="T23" fmla="*/ 38 h 68"/>
                    <a:gd name="T24" fmla="*/ 6 w 17"/>
                    <a:gd name="T25" fmla="*/ 44 h 68"/>
                    <a:gd name="T26" fmla="*/ 8 w 17"/>
                    <a:gd name="T27" fmla="*/ 50 h 68"/>
                    <a:gd name="T28" fmla="*/ 10 w 17"/>
                    <a:gd name="T29" fmla="*/ 55 h 68"/>
                    <a:gd name="T30" fmla="*/ 12 w 17"/>
                    <a:gd name="T31" fmla="*/ 61 h 68"/>
                    <a:gd name="T32" fmla="*/ 16 w 17"/>
                    <a:gd name="T33" fmla="*/ 67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68"/>
                    <a:gd name="T53" fmla="*/ 17 w 17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6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3"/>
                      </a:lnTo>
                      <a:lnTo>
                        <a:pt x="0" y="17"/>
                      </a:lnTo>
                      <a:lnTo>
                        <a:pt x="1" y="22"/>
                      </a:lnTo>
                      <a:lnTo>
                        <a:pt x="1" y="27"/>
                      </a:lnTo>
                      <a:lnTo>
                        <a:pt x="2" y="33"/>
                      </a:lnTo>
                      <a:lnTo>
                        <a:pt x="4" y="38"/>
                      </a:lnTo>
                      <a:lnTo>
                        <a:pt x="6" y="44"/>
                      </a:lnTo>
                      <a:lnTo>
                        <a:pt x="8" y="50"/>
                      </a:lnTo>
                      <a:lnTo>
                        <a:pt x="10" y="55"/>
                      </a:lnTo>
                      <a:lnTo>
                        <a:pt x="12" y="61"/>
                      </a:lnTo>
                      <a:lnTo>
                        <a:pt x="16" y="6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Line 116"/>
                <p:cNvSpPr>
                  <a:spLocks noChangeAspect="1" noChangeShapeType="1"/>
                </p:cNvSpPr>
                <p:nvPr/>
              </p:nvSpPr>
              <p:spPr bwMode="auto">
                <a:xfrm>
                  <a:off x="3299" y="1329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Line 117"/>
                <p:cNvSpPr>
                  <a:spLocks noChangeAspect="1" noChangeShapeType="1"/>
                </p:cNvSpPr>
                <p:nvPr/>
              </p:nvSpPr>
              <p:spPr bwMode="auto">
                <a:xfrm>
                  <a:off x="3309" y="1396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Freeform 118"/>
                <p:cNvSpPr>
                  <a:spLocks noChangeAspect="1"/>
                </p:cNvSpPr>
                <p:nvPr/>
              </p:nvSpPr>
              <p:spPr bwMode="auto">
                <a:xfrm>
                  <a:off x="3336" y="1285"/>
                  <a:ext cx="34" cy="68"/>
                </a:xfrm>
                <a:custGeom>
                  <a:avLst/>
                  <a:gdLst>
                    <a:gd name="T0" fmla="*/ 0 w 34"/>
                    <a:gd name="T1" fmla="*/ 0 h 68"/>
                    <a:gd name="T2" fmla="*/ 0 w 34"/>
                    <a:gd name="T3" fmla="*/ 0 h 68"/>
                    <a:gd name="T4" fmla="*/ 1 w 34"/>
                    <a:gd name="T5" fmla="*/ 0 h 68"/>
                    <a:gd name="T6" fmla="*/ 3 w 34"/>
                    <a:gd name="T7" fmla="*/ 2 h 68"/>
                    <a:gd name="T8" fmla="*/ 5 w 34"/>
                    <a:gd name="T9" fmla="*/ 4 h 68"/>
                    <a:gd name="T10" fmla="*/ 8 w 34"/>
                    <a:gd name="T11" fmla="*/ 6 h 68"/>
                    <a:gd name="T12" fmla="*/ 10 w 34"/>
                    <a:gd name="T13" fmla="*/ 8 h 68"/>
                    <a:gd name="T14" fmla="*/ 14 w 34"/>
                    <a:gd name="T15" fmla="*/ 11 h 68"/>
                    <a:gd name="T16" fmla="*/ 17 w 34"/>
                    <a:gd name="T17" fmla="*/ 15 h 68"/>
                    <a:gd name="T18" fmla="*/ 20 w 34"/>
                    <a:gd name="T19" fmla="*/ 19 h 68"/>
                    <a:gd name="T20" fmla="*/ 23 w 34"/>
                    <a:gd name="T21" fmla="*/ 24 h 68"/>
                    <a:gd name="T22" fmla="*/ 26 w 34"/>
                    <a:gd name="T23" fmla="*/ 30 h 68"/>
                    <a:gd name="T24" fmla="*/ 29 w 34"/>
                    <a:gd name="T25" fmla="*/ 36 h 68"/>
                    <a:gd name="T26" fmla="*/ 30 w 34"/>
                    <a:gd name="T27" fmla="*/ 43 h 68"/>
                    <a:gd name="T28" fmla="*/ 32 w 34"/>
                    <a:gd name="T29" fmla="*/ 50 h 68"/>
                    <a:gd name="T30" fmla="*/ 33 w 34"/>
                    <a:gd name="T31" fmla="*/ 58 h 68"/>
                    <a:gd name="T32" fmla="*/ 33 w 34"/>
                    <a:gd name="T33" fmla="*/ 67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8"/>
                    <a:gd name="T53" fmla="*/ 34 w 34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lnTo>
                        <a:pt x="5" y="4"/>
                      </a:lnTo>
                      <a:lnTo>
                        <a:pt x="8" y="6"/>
                      </a:lnTo>
                      <a:lnTo>
                        <a:pt x="10" y="8"/>
                      </a:lnTo>
                      <a:lnTo>
                        <a:pt x="14" y="11"/>
                      </a:lnTo>
                      <a:lnTo>
                        <a:pt x="17" y="15"/>
                      </a:lnTo>
                      <a:lnTo>
                        <a:pt x="20" y="19"/>
                      </a:lnTo>
                      <a:lnTo>
                        <a:pt x="23" y="24"/>
                      </a:lnTo>
                      <a:lnTo>
                        <a:pt x="26" y="30"/>
                      </a:lnTo>
                      <a:lnTo>
                        <a:pt x="29" y="36"/>
                      </a:lnTo>
                      <a:lnTo>
                        <a:pt x="30" y="43"/>
                      </a:lnTo>
                      <a:lnTo>
                        <a:pt x="32" y="50"/>
                      </a:lnTo>
                      <a:lnTo>
                        <a:pt x="33" y="58"/>
                      </a:lnTo>
                      <a:lnTo>
                        <a:pt x="33" y="6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Line 1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36" y="1284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3369" y="1352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Line 12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66" y="1352"/>
                  <a:ext cx="3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Freeform 122"/>
                <p:cNvSpPr>
                  <a:spLocks noChangeAspect="1"/>
                </p:cNvSpPr>
                <p:nvPr/>
              </p:nvSpPr>
              <p:spPr bwMode="auto">
                <a:xfrm>
                  <a:off x="3220" y="1416"/>
                  <a:ext cx="147" cy="43"/>
                </a:xfrm>
                <a:custGeom>
                  <a:avLst/>
                  <a:gdLst>
                    <a:gd name="T0" fmla="*/ 146 w 147"/>
                    <a:gd name="T1" fmla="*/ 42 h 43"/>
                    <a:gd name="T2" fmla="*/ 144 w 147"/>
                    <a:gd name="T3" fmla="*/ 42 h 43"/>
                    <a:gd name="T4" fmla="*/ 141 w 147"/>
                    <a:gd name="T5" fmla="*/ 40 h 43"/>
                    <a:gd name="T6" fmla="*/ 135 w 147"/>
                    <a:gd name="T7" fmla="*/ 39 h 43"/>
                    <a:gd name="T8" fmla="*/ 127 w 147"/>
                    <a:gd name="T9" fmla="*/ 37 h 43"/>
                    <a:gd name="T10" fmla="*/ 118 w 147"/>
                    <a:gd name="T11" fmla="*/ 34 h 43"/>
                    <a:gd name="T12" fmla="*/ 108 w 147"/>
                    <a:gd name="T13" fmla="*/ 31 h 43"/>
                    <a:gd name="T14" fmla="*/ 96 w 147"/>
                    <a:gd name="T15" fmla="*/ 27 h 43"/>
                    <a:gd name="T16" fmla="*/ 85 w 147"/>
                    <a:gd name="T17" fmla="*/ 24 h 43"/>
                    <a:gd name="T18" fmla="*/ 72 w 147"/>
                    <a:gd name="T19" fmla="*/ 21 h 43"/>
                    <a:gd name="T20" fmla="*/ 59 w 147"/>
                    <a:gd name="T21" fmla="*/ 16 h 43"/>
                    <a:gd name="T22" fmla="*/ 47 w 147"/>
                    <a:gd name="T23" fmla="*/ 13 h 43"/>
                    <a:gd name="T24" fmla="*/ 35 w 147"/>
                    <a:gd name="T25" fmla="*/ 10 h 43"/>
                    <a:gd name="T26" fmla="*/ 25 w 147"/>
                    <a:gd name="T27" fmla="*/ 6 h 43"/>
                    <a:gd name="T28" fmla="*/ 15 w 147"/>
                    <a:gd name="T29" fmla="*/ 4 h 43"/>
                    <a:gd name="T30" fmla="*/ 6 w 147"/>
                    <a:gd name="T31" fmla="*/ 2 h 43"/>
                    <a:gd name="T32" fmla="*/ 0 w 147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7"/>
                    <a:gd name="T52" fmla="*/ 0 h 43"/>
                    <a:gd name="T53" fmla="*/ 147 w 147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7" h="43">
                      <a:moveTo>
                        <a:pt x="146" y="42"/>
                      </a:moveTo>
                      <a:lnTo>
                        <a:pt x="144" y="42"/>
                      </a:lnTo>
                      <a:lnTo>
                        <a:pt x="141" y="40"/>
                      </a:lnTo>
                      <a:lnTo>
                        <a:pt x="135" y="39"/>
                      </a:lnTo>
                      <a:lnTo>
                        <a:pt x="127" y="37"/>
                      </a:lnTo>
                      <a:lnTo>
                        <a:pt x="118" y="34"/>
                      </a:lnTo>
                      <a:lnTo>
                        <a:pt x="108" y="31"/>
                      </a:lnTo>
                      <a:lnTo>
                        <a:pt x="96" y="27"/>
                      </a:lnTo>
                      <a:lnTo>
                        <a:pt x="85" y="24"/>
                      </a:lnTo>
                      <a:lnTo>
                        <a:pt x="72" y="21"/>
                      </a:lnTo>
                      <a:lnTo>
                        <a:pt x="59" y="16"/>
                      </a:lnTo>
                      <a:lnTo>
                        <a:pt x="47" y="13"/>
                      </a:lnTo>
                      <a:lnTo>
                        <a:pt x="35" y="10"/>
                      </a:lnTo>
                      <a:lnTo>
                        <a:pt x="25" y="6"/>
                      </a:lnTo>
                      <a:lnTo>
                        <a:pt x="15" y="4"/>
                      </a:lnTo>
                      <a:lnTo>
                        <a:pt x="6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Line 12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66" y="1457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219" y="1415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Freeform 125"/>
                <p:cNvSpPr>
                  <a:spLocks noChangeAspect="1"/>
                </p:cNvSpPr>
                <p:nvPr/>
              </p:nvSpPr>
              <p:spPr bwMode="auto">
                <a:xfrm>
                  <a:off x="3046" y="1389"/>
                  <a:ext cx="175" cy="28"/>
                </a:xfrm>
                <a:custGeom>
                  <a:avLst/>
                  <a:gdLst>
                    <a:gd name="T0" fmla="*/ 174 w 175"/>
                    <a:gd name="T1" fmla="*/ 27 h 28"/>
                    <a:gd name="T2" fmla="*/ 168 w 175"/>
                    <a:gd name="T3" fmla="*/ 25 h 28"/>
                    <a:gd name="T4" fmla="*/ 162 w 175"/>
                    <a:gd name="T5" fmla="*/ 23 h 28"/>
                    <a:gd name="T6" fmla="*/ 157 w 175"/>
                    <a:gd name="T7" fmla="*/ 22 h 28"/>
                    <a:gd name="T8" fmla="*/ 151 w 175"/>
                    <a:gd name="T9" fmla="*/ 20 h 28"/>
                    <a:gd name="T10" fmla="*/ 145 w 175"/>
                    <a:gd name="T11" fmla="*/ 18 h 28"/>
                    <a:gd name="T12" fmla="*/ 139 w 175"/>
                    <a:gd name="T13" fmla="*/ 15 h 28"/>
                    <a:gd name="T14" fmla="*/ 131 w 175"/>
                    <a:gd name="T15" fmla="*/ 13 h 28"/>
                    <a:gd name="T16" fmla="*/ 123 w 175"/>
                    <a:gd name="T17" fmla="*/ 11 h 28"/>
                    <a:gd name="T18" fmla="*/ 114 w 175"/>
                    <a:gd name="T19" fmla="*/ 9 h 28"/>
                    <a:gd name="T20" fmla="*/ 103 w 175"/>
                    <a:gd name="T21" fmla="*/ 7 h 28"/>
                    <a:gd name="T22" fmla="*/ 91 w 175"/>
                    <a:gd name="T23" fmla="*/ 5 h 28"/>
                    <a:gd name="T24" fmla="*/ 77 w 175"/>
                    <a:gd name="T25" fmla="*/ 4 h 28"/>
                    <a:gd name="T26" fmla="*/ 61 w 175"/>
                    <a:gd name="T27" fmla="*/ 2 h 28"/>
                    <a:gd name="T28" fmla="*/ 43 w 175"/>
                    <a:gd name="T29" fmla="*/ 1 h 28"/>
                    <a:gd name="T30" fmla="*/ 23 w 175"/>
                    <a:gd name="T31" fmla="*/ 0 h 28"/>
                    <a:gd name="T32" fmla="*/ 0 w 175"/>
                    <a:gd name="T33" fmla="*/ 0 h 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5"/>
                    <a:gd name="T52" fmla="*/ 0 h 28"/>
                    <a:gd name="T53" fmla="*/ 175 w 175"/>
                    <a:gd name="T54" fmla="*/ 28 h 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5" h="28">
                      <a:moveTo>
                        <a:pt x="174" y="27"/>
                      </a:moveTo>
                      <a:lnTo>
                        <a:pt x="168" y="25"/>
                      </a:lnTo>
                      <a:lnTo>
                        <a:pt x="162" y="23"/>
                      </a:lnTo>
                      <a:lnTo>
                        <a:pt x="157" y="22"/>
                      </a:lnTo>
                      <a:lnTo>
                        <a:pt x="151" y="20"/>
                      </a:lnTo>
                      <a:lnTo>
                        <a:pt x="145" y="18"/>
                      </a:lnTo>
                      <a:lnTo>
                        <a:pt x="139" y="15"/>
                      </a:lnTo>
                      <a:lnTo>
                        <a:pt x="131" y="13"/>
                      </a:lnTo>
                      <a:lnTo>
                        <a:pt x="123" y="11"/>
                      </a:lnTo>
                      <a:lnTo>
                        <a:pt x="114" y="9"/>
                      </a:lnTo>
                      <a:lnTo>
                        <a:pt x="103" y="7"/>
                      </a:lnTo>
                      <a:lnTo>
                        <a:pt x="91" y="5"/>
                      </a:lnTo>
                      <a:lnTo>
                        <a:pt x="77" y="4"/>
                      </a:lnTo>
                      <a:lnTo>
                        <a:pt x="61" y="2"/>
                      </a:lnTo>
                      <a:lnTo>
                        <a:pt x="43" y="1"/>
                      </a:lnTo>
                      <a:lnTo>
                        <a:pt x="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Line 12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219" y="1415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Line 12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46" y="1387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Freeform 128"/>
                <p:cNvSpPr>
                  <a:spLocks noChangeAspect="1"/>
                </p:cNvSpPr>
                <p:nvPr/>
              </p:nvSpPr>
              <p:spPr bwMode="auto">
                <a:xfrm>
                  <a:off x="3034" y="1220"/>
                  <a:ext cx="29" cy="58"/>
                </a:xfrm>
                <a:custGeom>
                  <a:avLst/>
                  <a:gdLst>
                    <a:gd name="T0" fmla="*/ 0 w 29"/>
                    <a:gd name="T1" fmla="*/ 0 h 58"/>
                    <a:gd name="T2" fmla="*/ 0 w 29"/>
                    <a:gd name="T3" fmla="*/ 0 h 58"/>
                    <a:gd name="T4" fmla="*/ 1 w 29"/>
                    <a:gd name="T5" fmla="*/ 0 h 58"/>
                    <a:gd name="T6" fmla="*/ 1 w 29"/>
                    <a:gd name="T7" fmla="*/ 1 h 58"/>
                    <a:gd name="T8" fmla="*/ 2 w 29"/>
                    <a:gd name="T9" fmla="*/ 2 h 58"/>
                    <a:gd name="T10" fmla="*/ 4 w 29"/>
                    <a:gd name="T11" fmla="*/ 4 h 58"/>
                    <a:gd name="T12" fmla="*/ 6 w 29"/>
                    <a:gd name="T13" fmla="*/ 6 h 58"/>
                    <a:gd name="T14" fmla="*/ 7 w 29"/>
                    <a:gd name="T15" fmla="*/ 9 h 58"/>
                    <a:gd name="T16" fmla="*/ 10 w 29"/>
                    <a:gd name="T17" fmla="*/ 13 h 58"/>
                    <a:gd name="T18" fmla="*/ 12 w 29"/>
                    <a:gd name="T19" fmla="*/ 16 h 58"/>
                    <a:gd name="T20" fmla="*/ 15 w 29"/>
                    <a:gd name="T21" fmla="*/ 20 h 58"/>
                    <a:gd name="T22" fmla="*/ 17 w 29"/>
                    <a:gd name="T23" fmla="*/ 25 h 58"/>
                    <a:gd name="T24" fmla="*/ 19 w 29"/>
                    <a:gd name="T25" fmla="*/ 30 h 58"/>
                    <a:gd name="T26" fmla="*/ 21 w 29"/>
                    <a:gd name="T27" fmla="*/ 36 h 58"/>
                    <a:gd name="T28" fmla="*/ 23 w 29"/>
                    <a:gd name="T29" fmla="*/ 42 h 58"/>
                    <a:gd name="T30" fmla="*/ 25 w 29"/>
                    <a:gd name="T31" fmla="*/ 48 h 58"/>
                    <a:gd name="T32" fmla="*/ 28 w 29"/>
                    <a:gd name="T33" fmla="*/ 57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7" y="9"/>
                      </a:lnTo>
                      <a:lnTo>
                        <a:pt x="10" y="13"/>
                      </a:lnTo>
                      <a:lnTo>
                        <a:pt x="12" y="16"/>
                      </a:lnTo>
                      <a:lnTo>
                        <a:pt x="15" y="20"/>
                      </a:lnTo>
                      <a:lnTo>
                        <a:pt x="17" y="25"/>
                      </a:lnTo>
                      <a:lnTo>
                        <a:pt x="19" y="30"/>
                      </a:lnTo>
                      <a:lnTo>
                        <a:pt x="21" y="36"/>
                      </a:lnTo>
                      <a:lnTo>
                        <a:pt x="23" y="42"/>
                      </a:lnTo>
                      <a:lnTo>
                        <a:pt x="25" y="48"/>
                      </a:lnTo>
                      <a:lnTo>
                        <a:pt x="28" y="5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Line 129"/>
                <p:cNvSpPr>
                  <a:spLocks noChangeAspect="1" noChangeShapeType="1"/>
                </p:cNvSpPr>
                <p:nvPr/>
              </p:nvSpPr>
              <p:spPr bwMode="auto">
                <a:xfrm>
                  <a:off x="3034" y="122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Line 130"/>
                <p:cNvSpPr>
                  <a:spLocks noChangeAspect="1" noChangeShapeType="1"/>
                </p:cNvSpPr>
                <p:nvPr/>
              </p:nvSpPr>
              <p:spPr bwMode="auto">
                <a:xfrm>
                  <a:off x="3062" y="127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Freeform 131"/>
                <p:cNvSpPr>
                  <a:spLocks noChangeAspect="1"/>
                </p:cNvSpPr>
                <p:nvPr/>
              </p:nvSpPr>
              <p:spPr bwMode="auto">
                <a:xfrm>
                  <a:off x="3062" y="1277"/>
                  <a:ext cx="28" cy="78"/>
                </a:xfrm>
                <a:custGeom>
                  <a:avLst/>
                  <a:gdLst>
                    <a:gd name="T0" fmla="*/ 0 w 28"/>
                    <a:gd name="T1" fmla="*/ 0 h 78"/>
                    <a:gd name="T2" fmla="*/ 1 w 28"/>
                    <a:gd name="T3" fmla="*/ 6 h 78"/>
                    <a:gd name="T4" fmla="*/ 2 w 28"/>
                    <a:gd name="T5" fmla="*/ 13 h 78"/>
                    <a:gd name="T6" fmla="*/ 3 w 28"/>
                    <a:gd name="T7" fmla="*/ 19 h 78"/>
                    <a:gd name="T8" fmla="*/ 5 w 28"/>
                    <a:gd name="T9" fmla="*/ 24 h 78"/>
                    <a:gd name="T10" fmla="*/ 6 w 28"/>
                    <a:gd name="T11" fmla="*/ 29 h 78"/>
                    <a:gd name="T12" fmla="*/ 7 w 28"/>
                    <a:gd name="T13" fmla="*/ 35 h 78"/>
                    <a:gd name="T14" fmla="*/ 8 w 28"/>
                    <a:gd name="T15" fmla="*/ 39 h 78"/>
                    <a:gd name="T16" fmla="*/ 10 w 28"/>
                    <a:gd name="T17" fmla="*/ 42 h 78"/>
                    <a:gd name="T18" fmla="*/ 11 w 28"/>
                    <a:gd name="T19" fmla="*/ 46 h 78"/>
                    <a:gd name="T20" fmla="*/ 12 w 28"/>
                    <a:gd name="T21" fmla="*/ 50 h 78"/>
                    <a:gd name="T22" fmla="*/ 15 w 28"/>
                    <a:gd name="T23" fmla="*/ 55 h 78"/>
                    <a:gd name="T24" fmla="*/ 16 w 28"/>
                    <a:gd name="T25" fmla="*/ 58 h 78"/>
                    <a:gd name="T26" fmla="*/ 18 w 28"/>
                    <a:gd name="T27" fmla="*/ 62 h 78"/>
                    <a:gd name="T28" fmla="*/ 21 w 28"/>
                    <a:gd name="T29" fmla="*/ 66 h 78"/>
                    <a:gd name="T30" fmla="*/ 23 w 28"/>
                    <a:gd name="T31" fmla="*/ 72 h 78"/>
                    <a:gd name="T32" fmla="*/ 27 w 28"/>
                    <a:gd name="T33" fmla="*/ 77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78"/>
                    <a:gd name="T53" fmla="*/ 28 w 28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78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13"/>
                      </a:lnTo>
                      <a:lnTo>
                        <a:pt x="3" y="19"/>
                      </a:lnTo>
                      <a:lnTo>
                        <a:pt x="5" y="24"/>
                      </a:lnTo>
                      <a:lnTo>
                        <a:pt x="6" y="29"/>
                      </a:lnTo>
                      <a:lnTo>
                        <a:pt x="7" y="35"/>
                      </a:lnTo>
                      <a:lnTo>
                        <a:pt x="8" y="39"/>
                      </a:lnTo>
                      <a:lnTo>
                        <a:pt x="10" y="42"/>
                      </a:lnTo>
                      <a:lnTo>
                        <a:pt x="11" y="46"/>
                      </a:lnTo>
                      <a:lnTo>
                        <a:pt x="12" y="50"/>
                      </a:lnTo>
                      <a:lnTo>
                        <a:pt x="15" y="55"/>
                      </a:lnTo>
                      <a:lnTo>
                        <a:pt x="16" y="58"/>
                      </a:lnTo>
                      <a:lnTo>
                        <a:pt x="18" y="62"/>
                      </a:lnTo>
                      <a:lnTo>
                        <a:pt x="21" y="66"/>
                      </a:lnTo>
                      <a:lnTo>
                        <a:pt x="23" y="72"/>
                      </a:lnTo>
                      <a:lnTo>
                        <a:pt x="27" y="7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Line 132"/>
                <p:cNvSpPr>
                  <a:spLocks noChangeAspect="1" noChangeShapeType="1"/>
                </p:cNvSpPr>
                <p:nvPr/>
              </p:nvSpPr>
              <p:spPr bwMode="auto">
                <a:xfrm>
                  <a:off x="3062" y="127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Line 133"/>
                <p:cNvSpPr>
                  <a:spLocks noChangeAspect="1" noChangeShapeType="1"/>
                </p:cNvSpPr>
                <p:nvPr/>
              </p:nvSpPr>
              <p:spPr bwMode="auto">
                <a:xfrm>
                  <a:off x="3089" y="135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Freeform 134"/>
                <p:cNvSpPr>
                  <a:spLocks noChangeAspect="1"/>
                </p:cNvSpPr>
                <p:nvPr/>
              </p:nvSpPr>
              <p:spPr bwMode="auto">
                <a:xfrm>
                  <a:off x="3089" y="1354"/>
                  <a:ext cx="24" cy="37"/>
                </a:xfrm>
                <a:custGeom>
                  <a:avLst/>
                  <a:gdLst>
                    <a:gd name="T0" fmla="*/ 0 w 24"/>
                    <a:gd name="T1" fmla="*/ 0 h 37"/>
                    <a:gd name="T2" fmla="*/ 2 w 24"/>
                    <a:gd name="T3" fmla="*/ 4 h 37"/>
                    <a:gd name="T4" fmla="*/ 5 w 24"/>
                    <a:gd name="T5" fmla="*/ 9 h 37"/>
                    <a:gd name="T6" fmla="*/ 8 w 24"/>
                    <a:gd name="T7" fmla="*/ 13 h 37"/>
                    <a:gd name="T8" fmla="*/ 10 w 24"/>
                    <a:gd name="T9" fmla="*/ 17 h 37"/>
                    <a:gd name="T10" fmla="*/ 12 w 24"/>
                    <a:gd name="T11" fmla="*/ 20 h 37"/>
                    <a:gd name="T12" fmla="*/ 14 w 24"/>
                    <a:gd name="T13" fmla="*/ 22 h 37"/>
                    <a:gd name="T14" fmla="*/ 15 w 24"/>
                    <a:gd name="T15" fmla="*/ 24 h 37"/>
                    <a:gd name="T16" fmla="*/ 17 w 24"/>
                    <a:gd name="T17" fmla="*/ 27 h 37"/>
                    <a:gd name="T18" fmla="*/ 18 w 24"/>
                    <a:gd name="T19" fmla="*/ 28 h 37"/>
                    <a:gd name="T20" fmla="*/ 19 w 24"/>
                    <a:gd name="T21" fmla="*/ 29 h 37"/>
                    <a:gd name="T22" fmla="*/ 20 w 24"/>
                    <a:gd name="T23" fmla="*/ 31 h 37"/>
                    <a:gd name="T24" fmla="*/ 20 w 24"/>
                    <a:gd name="T25" fmla="*/ 31 h 37"/>
                    <a:gd name="T26" fmla="*/ 21 w 24"/>
                    <a:gd name="T27" fmla="*/ 33 h 37"/>
                    <a:gd name="T28" fmla="*/ 21 w 24"/>
                    <a:gd name="T29" fmla="*/ 34 h 37"/>
                    <a:gd name="T30" fmla="*/ 23 w 24"/>
                    <a:gd name="T31" fmla="*/ 35 h 37"/>
                    <a:gd name="T32" fmla="*/ 23 w 24"/>
                    <a:gd name="T33" fmla="*/ 36 h 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7"/>
                    <a:gd name="T53" fmla="*/ 24 w 24"/>
                    <a:gd name="T54" fmla="*/ 37 h 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7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9"/>
                      </a:lnTo>
                      <a:lnTo>
                        <a:pt x="8" y="13"/>
                      </a:lnTo>
                      <a:lnTo>
                        <a:pt x="10" y="17"/>
                      </a:lnTo>
                      <a:lnTo>
                        <a:pt x="12" y="20"/>
                      </a:lnTo>
                      <a:lnTo>
                        <a:pt x="14" y="22"/>
                      </a:lnTo>
                      <a:lnTo>
                        <a:pt x="15" y="24"/>
                      </a:lnTo>
                      <a:lnTo>
                        <a:pt x="17" y="27"/>
                      </a:lnTo>
                      <a:lnTo>
                        <a:pt x="18" y="28"/>
                      </a:lnTo>
                      <a:lnTo>
                        <a:pt x="19" y="29"/>
                      </a:lnTo>
                      <a:lnTo>
                        <a:pt x="20" y="31"/>
                      </a:lnTo>
                      <a:lnTo>
                        <a:pt x="21" y="33"/>
                      </a:lnTo>
                      <a:lnTo>
                        <a:pt x="21" y="34"/>
                      </a:lnTo>
                      <a:lnTo>
                        <a:pt x="23" y="35"/>
                      </a:lnTo>
                      <a:lnTo>
                        <a:pt x="23" y="3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Line 135"/>
                <p:cNvSpPr>
                  <a:spLocks noChangeAspect="1" noChangeShapeType="1"/>
                </p:cNvSpPr>
                <p:nvPr/>
              </p:nvSpPr>
              <p:spPr bwMode="auto">
                <a:xfrm>
                  <a:off x="3089" y="135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Line 136"/>
                <p:cNvSpPr>
                  <a:spLocks noChangeAspect="1" noChangeShapeType="1"/>
                </p:cNvSpPr>
                <p:nvPr/>
              </p:nvSpPr>
              <p:spPr bwMode="auto">
                <a:xfrm>
                  <a:off x="3112" y="139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Freeform 137"/>
                <p:cNvSpPr>
                  <a:spLocks noChangeAspect="1"/>
                </p:cNvSpPr>
                <p:nvPr/>
              </p:nvSpPr>
              <p:spPr bwMode="auto">
                <a:xfrm>
                  <a:off x="2485" y="1161"/>
                  <a:ext cx="29" cy="54"/>
                </a:xfrm>
                <a:custGeom>
                  <a:avLst/>
                  <a:gdLst>
                    <a:gd name="T0" fmla="*/ 0 w 29"/>
                    <a:gd name="T1" fmla="*/ 0 h 54"/>
                    <a:gd name="T2" fmla="*/ 0 w 29"/>
                    <a:gd name="T3" fmla="*/ 0 h 54"/>
                    <a:gd name="T4" fmla="*/ 0 w 29"/>
                    <a:gd name="T5" fmla="*/ 0 h 54"/>
                    <a:gd name="T6" fmla="*/ 2 w 29"/>
                    <a:gd name="T7" fmla="*/ 0 h 54"/>
                    <a:gd name="T8" fmla="*/ 4 w 29"/>
                    <a:gd name="T9" fmla="*/ 1 h 54"/>
                    <a:gd name="T10" fmla="*/ 6 w 29"/>
                    <a:gd name="T11" fmla="*/ 2 h 54"/>
                    <a:gd name="T12" fmla="*/ 9 w 29"/>
                    <a:gd name="T13" fmla="*/ 4 h 54"/>
                    <a:gd name="T14" fmla="*/ 11 w 29"/>
                    <a:gd name="T15" fmla="*/ 6 h 54"/>
                    <a:gd name="T16" fmla="*/ 14 w 29"/>
                    <a:gd name="T17" fmla="*/ 8 h 54"/>
                    <a:gd name="T18" fmla="*/ 17 w 29"/>
                    <a:gd name="T19" fmla="*/ 12 h 54"/>
                    <a:gd name="T20" fmla="*/ 19 w 29"/>
                    <a:gd name="T21" fmla="*/ 15 h 54"/>
                    <a:gd name="T22" fmla="*/ 21 w 29"/>
                    <a:gd name="T23" fmla="*/ 20 h 54"/>
                    <a:gd name="T24" fmla="*/ 23 w 29"/>
                    <a:gd name="T25" fmla="*/ 25 h 54"/>
                    <a:gd name="T26" fmla="*/ 25 w 29"/>
                    <a:gd name="T27" fmla="*/ 30 h 54"/>
                    <a:gd name="T28" fmla="*/ 26 w 29"/>
                    <a:gd name="T29" fmla="*/ 37 h 54"/>
                    <a:gd name="T30" fmla="*/ 28 w 29"/>
                    <a:gd name="T31" fmla="*/ 44 h 54"/>
                    <a:gd name="T32" fmla="*/ 28 w 29"/>
                    <a:gd name="T33" fmla="*/ 53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4"/>
                    <a:gd name="T53" fmla="*/ 29 w 29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6" y="2"/>
                      </a:lnTo>
                      <a:lnTo>
                        <a:pt x="9" y="4"/>
                      </a:lnTo>
                      <a:lnTo>
                        <a:pt x="11" y="6"/>
                      </a:lnTo>
                      <a:lnTo>
                        <a:pt x="14" y="8"/>
                      </a:lnTo>
                      <a:lnTo>
                        <a:pt x="17" y="12"/>
                      </a:lnTo>
                      <a:lnTo>
                        <a:pt x="19" y="15"/>
                      </a:lnTo>
                      <a:lnTo>
                        <a:pt x="21" y="20"/>
                      </a:lnTo>
                      <a:lnTo>
                        <a:pt x="23" y="25"/>
                      </a:lnTo>
                      <a:lnTo>
                        <a:pt x="25" y="30"/>
                      </a:lnTo>
                      <a:lnTo>
                        <a:pt x="26" y="37"/>
                      </a:lnTo>
                      <a:lnTo>
                        <a:pt x="28" y="44"/>
                      </a:lnTo>
                      <a:lnTo>
                        <a:pt x="28" y="5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Line 13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85" y="1160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Line 13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13" y="1214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Freeform 140"/>
                <p:cNvSpPr>
                  <a:spLocks noChangeAspect="1"/>
                </p:cNvSpPr>
                <p:nvPr/>
              </p:nvSpPr>
              <p:spPr bwMode="auto">
                <a:xfrm>
                  <a:off x="2512" y="1214"/>
                  <a:ext cx="17" cy="39"/>
                </a:xfrm>
                <a:custGeom>
                  <a:avLst/>
                  <a:gdLst>
                    <a:gd name="T0" fmla="*/ 16 w 17"/>
                    <a:gd name="T1" fmla="*/ 0 h 39"/>
                    <a:gd name="T2" fmla="*/ 16 w 17"/>
                    <a:gd name="T3" fmla="*/ 7 h 39"/>
                    <a:gd name="T4" fmla="*/ 8 w 17"/>
                    <a:gd name="T5" fmla="*/ 13 h 39"/>
                    <a:gd name="T6" fmla="*/ 8 w 17"/>
                    <a:gd name="T7" fmla="*/ 20 h 39"/>
                    <a:gd name="T8" fmla="*/ 8 w 17"/>
                    <a:gd name="T9" fmla="*/ 24 h 39"/>
                    <a:gd name="T10" fmla="*/ 8 w 17"/>
                    <a:gd name="T11" fmla="*/ 28 h 39"/>
                    <a:gd name="T12" fmla="*/ 4 w 17"/>
                    <a:gd name="T13" fmla="*/ 31 h 39"/>
                    <a:gd name="T14" fmla="*/ 4 w 17"/>
                    <a:gd name="T15" fmla="*/ 33 h 39"/>
                    <a:gd name="T16" fmla="*/ 4 w 17"/>
                    <a:gd name="T17" fmla="*/ 35 h 39"/>
                    <a:gd name="T18" fmla="*/ 0 w 17"/>
                    <a:gd name="T19" fmla="*/ 37 h 39"/>
                    <a:gd name="T20" fmla="*/ 0 w 17"/>
                    <a:gd name="T21" fmla="*/ 38 h 39"/>
                    <a:gd name="T22" fmla="*/ 0 w 17"/>
                    <a:gd name="T23" fmla="*/ 38 h 39"/>
                    <a:gd name="T24" fmla="*/ 0 w 17"/>
                    <a:gd name="T25" fmla="*/ 38 h 39"/>
                    <a:gd name="T26" fmla="*/ 0 w 17"/>
                    <a:gd name="T27" fmla="*/ 38 h 39"/>
                    <a:gd name="T28" fmla="*/ 0 w 17"/>
                    <a:gd name="T29" fmla="*/ 38 h 39"/>
                    <a:gd name="T30" fmla="*/ 0 w 17"/>
                    <a:gd name="T31" fmla="*/ 38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"/>
                    <a:gd name="T49" fmla="*/ 0 h 39"/>
                    <a:gd name="T50" fmla="*/ 17 w 17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" h="39">
                      <a:moveTo>
                        <a:pt x="16" y="0"/>
                      </a:moveTo>
                      <a:lnTo>
                        <a:pt x="16" y="7"/>
                      </a:lnTo>
                      <a:lnTo>
                        <a:pt x="8" y="13"/>
                      </a:lnTo>
                      <a:lnTo>
                        <a:pt x="8" y="20"/>
                      </a:lnTo>
                      <a:lnTo>
                        <a:pt x="8" y="24"/>
                      </a:lnTo>
                      <a:lnTo>
                        <a:pt x="8" y="28"/>
                      </a:lnTo>
                      <a:lnTo>
                        <a:pt x="4" y="31"/>
                      </a:lnTo>
                      <a:lnTo>
                        <a:pt x="4" y="33"/>
                      </a:lnTo>
                      <a:lnTo>
                        <a:pt x="4" y="35"/>
                      </a:lnTo>
                      <a:lnTo>
                        <a:pt x="0" y="37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Line 141"/>
                <p:cNvSpPr>
                  <a:spLocks noChangeAspect="1" noChangeShapeType="1"/>
                </p:cNvSpPr>
                <p:nvPr/>
              </p:nvSpPr>
              <p:spPr bwMode="auto">
                <a:xfrm>
                  <a:off x="2513" y="1214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Line 142"/>
                <p:cNvSpPr>
                  <a:spLocks noChangeAspect="1" noChangeShapeType="1"/>
                </p:cNvSpPr>
                <p:nvPr/>
              </p:nvSpPr>
              <p:spPr bwMode="auto">
                <a:xfrm>
                  <a:off x="2511" y="1252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Freeform 143"/>
                <p:cNvSpPr>
                  <a:spLocks noChangeAspect="1"/>
                </p:cNvSpPr>
                <p:nvPr/>
              </p:nvSpPr>
              <p:spPr bwMode="auto">
                <a:xfrm>
                  <a:off x="2590" y="1214"/>
                  <a:ext cx="17" cy="51"/>
                </a:xfrm>
                <a:custGeom>
                  <a:avLst/>
                  <a:gdLst>
                    <a:gd name="T0" fmla="*/ 16 w 17"/>
                    <a:gd name="T1" fmla="*/ 0 h 51"/>
                    <a:gd name="T2" fmla="*/ 16 w 17"/>
                    <a:gd name="T3" fmla="*/ 0 h 51"/>
                    <a:gd name="T4" fmla="*/ 16 w 17"/>
                    <a:gd name="T5" fmla="*/ 1 h 51"/>
                    <a:gd name="T6" fmla="*/ 16 w 17"/>
                    <a:gd name="T7" fmla="*/ 2 h 51"/>
                    <a:gd name="T8" fmla="*/ 16 w 17"/>
                    <a:gd name="T9" fmla="*/ 4 h 51"/>
                    <a:gd name="T10" fmla="*/ 16 w 17"/>
                    <a:gd name="T11" fmla="*/ 6 h 51"/>
                    <a:gd name="T12" fmla="*/ 16 w 17"/>
                    <a:gd name="T13" fmla="*/ 9 h 51"/>
                    <a:gd name="T14" fmla="*/ 16 w 17"/>
                    <a:gd name="T15" fmla="*/ 12 h 51"/>
                    <a:gd name="T16" fmla="*/ 13 w 17"/>
                    <a:gd name="T17" fmla="*/ 16 h 51"/>
                    <a:gd name="T18" fmla="*/ 13 w 17"/>
                    <a:gd name="T19" fmla="*/ 20 h 51"/>
                    <a:gd name="T20" fmla="*/ 13 w 17"/>
                    <a:gd name="T21" fmla="*/ 24 h 51"/>
                    <a:gd name="T22" fmla="*/ 13 w 17"/>
                    <a:gd name="T23" fmla="*/ 27 h 51"/>
                    <a:gd name="T24" fmla="*/ 11 w 17"/>
                    <a:gd name="T25" fmla="*/ 31 h 51"/>
                    <a:gd name="T26" fmla="*/ 6 w 17"/>
                    <a:gd name="T27" fmla="*/ 36 h 51"/>
                    <a:gd name="T28" fmla="*/ 6 w 17"/>
                    <a:gd name="T29" fmla="*/ 41 h 51"/>
                    <a:gd name="T30" fmla="*/ 2 w 17"/>
                    <a:gd name="T31" fmla="*/ 45 h 51"/>
                    <a:gd name="T32" fmla="*/ 0 w 17"/>
                    <a:gd name="T33" fmla="*/ 50 h 5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51"/>
                    <a:gd name="T53" fmla="*/ 17 w 17"/>
                    <a:gd name="T54" fmla="*/ 51 h 5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51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6" y="2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6" y="12"/>
                      </a:lnTo>
                      <a:lnTo>
                        <a:pt x="13" y="16"/>
                      </a:lnTo>
                      <a:lnTo>
                        <a:pt x="13" y="20"/>
                      </a:lnTo>
                      <a:lnTo>
                        <a:pt x="13" y="24"/>
                      </a:lnTo>
                      <a:lnTo>
                        <a:pt x="13" y="27"/>
                      </a:lnTo>
                      <a:lnTo>
                        <a:pt x="11" y="31"/>
                      </a:lnTo>
                      <a:lnTo>
                        <a:pt x="6" y="36"/>
                      </a:lnTo>
                      <a:lnTo>
                        <a:pt x="6" y="41"/>
                      </a:lnTo>
                      <a:lnTo>
                        <a:pt x="2" y="45"/>
                      </a:lnTo>
                      <a:lnTo>
                        <a:pt x="0" y="5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Line 144"/>
                <p:cNvSpPr>
                  <a:spLocks noChangeAspect="1" noChangeShapeType="1"/>
                </p:cNvSpPr>
                <p:nvPr/>
              </p:nvSpPr>
              <p:spPr bwMode="auto">
                <a:xfrm>
                  <a:off x="2593" y="121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Line 145"/>
                <p:cNvSpPr>
                  <a:spLocks noChangeAspect="1" noChangeShapeType="1"/>
                </p:cNvSpPr>
                <p:nvPr/>
              </p:nvSpPr>
              <p:spPr bwMode="auto">
                <a:xfrm>
                  <a:off x="2590" y="126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Freeform 146"/>
                <p:cNvSpPr>
                  <a:spLocks noChangeAspect="1"/>
                </p:cNvSpPr>
                <p:nvPr/>
              </p:nvSpPr>
              <p:spPr bwMode="auto">
                <a:xfrm>
                  <a:off x="2707" y="1223"/>
                  <a:ext cx="17" cy="58"/>
                </a:xfrm>
                <a:custGeom>
                  <a:avLst/>
                  <a:gdLst>
                    <a:gd name="T0" fmla="*/ 16 w 17"/>
                    <a:gd name="T1" fmla="*/ 0 h 58"/>
                    <a:gd name="T2" fmla="*/ 16 w 17"/>
                    <a:gd name="T3" fmla="*/ 0 h 58"/>
                    <a:gd name="T4" fmla="*/ 16 w 17"/>
                    <a:gd name="T5" fmla="*/ 1 h 58"/>
                    <a:gd name="T6" fmla="*/ 14 w 17"/>
                    <a:gd name="T7" fmla="*/ 2 h 58"/>
                    <a:gd name="T8" fmla="*/ 14 w 17"/>
                    <a:gd name="T9" fmla="*/ 4 h 58"/>
                    <a:gd name="T10" fmla="*/ 14 w 17"/>
                    <a:gd name="T11" fmla="*/ 8 h 58"/>
                    <a:gd name="T12" fmla="*/ 12 w 17"/>
                    <a:gd name="T13" fmla="*/ 11 h 58"/>
                    <a:gd name="T14" fmla="*/ 12 w 17"/>
                    <a:gd name="T15" fmla="*/ 15 h 58"/>
                    <a:gd name="T16" fmla="*/ 10 w 17"/>
                    <a:gd name="T17" fmla="*/ 19 h 58"/>
                    <a:gd name="T18" fmla="*/ 9 w 17"/>
                    <a:gd name="T19" fmla="*/ 23 h 58"/>
                    <a:gd name="T20" fmla="*/ 9 w 17"/>
                    <a:gd name="T21" fmla="*/ 28 h 58"/>
                    <a:gd name="T22" fmla="*/ 8 w 17"/>
                    <a:gd name="T23" fmla="*/ 32 h 58"/>
                    <a:gd name="T24" fmla="*/ 5 w 17"/>
                    <a:gd name="T25" fmla="*/ 37 h 58"/>
                    <a:gd name="T26" fmla="*/ 4 w 17"/>
                    <a:gd name="T27" fmla="*/ 42 h 58"/>
                    <a:gd name="T28" fmla="*/ 2 w 17"/>
                    <a:gd name="T29" fmla="*/ 48 h 58"/>
                    <a:gd name="T30" fmla="*/ 1 w 17"/>
                    <a:gd name="T31" fmla="*/ 52 h 58"/>
                    <a:gd name="T32" fmla="*/ 0 w 17"/>
                    <a:gd name="T33" fmla="*/ 57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58"/>
                    <a:gd name="T53" fmla="*/ 17 w 1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58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4" y="8"/>
                      </a:lnTo>
                      <a:lnTo>
                        <a:pt x="12" y="11"/>
                      </a:lnTo>
                      <a:lnTo>
                        <a:pt x="12" y="15"/>
                      </a:lnTo>
                      <a:lnTo>
                        <a:pt x="10" y="19"/>
                      </a:lnTo>
                      <a:lnTo>
                        <a:pt x="9" y="23"/>
                      </a:lnTo>
                      <a:lnTo>
                        <a:pt x="9" y="28"/>
                      </a:lnTo>
                      <a:lnTo>
                        <a:pt x="8" y="32"/>
                      </a:lnTo>
                      <a:lnTo>
                        <a:pt x="5" y="37"/>
                      </a:lnTo>
                      <a:lnTo>
                        <a:pt x="4" y="42"/>
                      </a:lnTo>
                      <a:lnTo>
                        <a:pt x="2" y="48"/>
                      </a:lnTo>
                      <a:lnTo>
                        <a:pt x="1" y="52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Line 147"/>
                <p:cNvSpPr>
                  <a:spLocks noChangeAspect="1" noChangeShapeType="1"/>
                </p:cNvSpPr>
                <p:nvPr/>
              </p:nvSpPr>
              <p:spPr bwMode="auto">
                <a:xfrm>
                  <a:off x="2713" y="1223"/>
                  <a:ext cx="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Line 14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07" y="1280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Freeform 149"/>
                <p:cNvSpPr>
                  <a:spLocks noChangeAspect="1"/>
                </p:cNvSpPr>
                <p:nvPr/>
              </p:nvSpPr>
              <p:spPr bwMode="auto">
                <a:xfrm>
                  <a:off x="2872" y="1145"/>
                  <a:ext cx="40" cy="17"/>
                </a:xfrm>
                <a:custGeom>
                  <a:avLst/>
                  <a:gdLst>
                    <a:gd name="T0" fmla="*/ 0 w 40"/>
                    <a:gd name="T1" fmla="*/ 16 h 17"/>
                    <a:gd name="T2" fmla="*/ 0 w 40"/>
                    <a:gd name="T3" fmla="*/ 16 h 17"/>
                    <a:gd name="T4" fmla="*/ 1 w 40"/>
                    <a:gd name="T5" fmla="*/ 14 h 17"/>
                    <a:gd name="T6" fmla="*/ 1 w 40"/>
                    <a:gd name="T7" fmla="*/ 14 h 17"/>
                    <a:gd name="T8" fmla="*/ 1 w 40"/>
                    <a:gd name="T9" fmla="*/ 12 h 17"/>
                    <a:gd name="T10" fmla="*/ 2 w 40"/>
                    <a:gd name="T11" fmla="*/ 11 h 17"/>
                    <a:gd name="T12" fmla="*/ 2 w 40"/>
                    <a:gd name="T13" fmla="*/ 8 h 17"/>
                    <a:gd name="T14" fmla="*/ 4 w 40"/>
                    <a:gd name="T15" fmla="*/ 7 h 17"/>
                    <a:gd name="T16" fmla="*/ 6 w 40"/>
                    <a:gd name="T17" fmla="*/ 6 h 17"/>
                    <a:gd name="T18" fmla="*/ 7 w 40"/>
                    <a:gd name="T19" fmla="*/ 4 h 17"/>
                    <a:gd name="T20" fmla="*/ 10 w 40"/>
                    <a:gd name="T21" fmla="*/ 3 h 17"/>
                    <a:gd name="T22" fmla="*/ 14 w 40"/>
                    <a:gd name="T23" fmla="*/ 2 h 17"/>
                    <a:gd name="T24" fmla="*/ 17 w 40"/>
                    <a:gd name="T25" fmla="*/ 1 h 17"/>
                    <a:gd name="T26" fmla="*/ 22 w 40"/>
                    <a:gd name="T27" fmla="*/ 1 h 17"/>
                    <a:gd name="T28" fmla="*/ 27 w 40"/>
                    <a:gd name="T29" fmla="*/ 0 h 17"/>
                    <a:gd name="T30" fmla="*/ 32 w 40"/>
                    <a:gd name="T31" fmla="*/ 1 h 17"/>
                    <a:gd name="T32" fmla="*/ 39 w 40"/>
                    <a:gd name="T33" fmla="*/ 2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0"/>
                    <a:gd name="T52" fmla="*/ 0 h 17"/>
                    <a:gd name="T53" fmla="*/ 40 w 40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0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1" y="12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4" y="7"/>
                      </a:lnTo>
                      <a:lnTo>
                        <a:pt x="6" y="6"/>
                      </a:lnTo>
                      <a:lnTo>
                        <a:pt x="7" y="4"/>
                      </a:lnTo>
                      <a:lnTo>
                        <a:pt x="10" y="3"/>
                      </a:lnTo>
                      <a:lnTo>
                        <a:pt x="14" y="2"/>
                      </a:lnTo>
                      <a:lnTo>
                        <a:pt x="17" y="1"/>
                      </a:lnTo>
                      <a:lnTo>
                        <a:pt x="22" y="1"/>
                      </a:lnTo>
                      <a:lnTo>
                        <a:pt x="27" y="0"/>
                      </a:lnTo>
                      <a:lnTo>
                        <a:pt x="32" y="1"/>
                      </a:lnTo>
                      <a:lnTo>
                        <a:pt x="39" y="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Line 1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72" y="1155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Line 151"/>
                <p:cNvSpPr>
                  <a:spLocks noChangeAspect="1" noChangeShapeType="1"/>
                </p:cNvSpPr>
                <p:nvPr/>
              </p:nvSpPr>
              <p:spPr bwMode="auto">
                <a:xfrm>
                  <a:off x="2911" y="1146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Freeform 152"/>
                <p:cNvSpPr>
                  <a:spLocks noChangeAspect="1"/>
                </p:cNvSpPr>
                <p:nvPr/>
              </p:nvSpPr>
              <p:spPr bwMode="auto">
                <a:xfrm>
                  <a:off x="2911" y="1026"/>
                  <a:ext cx="17" cy="122"/>
                </a:xfrm>
                <a:custGeom>
                  <a:avLst/>
                  <a:gdLst>
                    <a:gd name="T0" fmla="*/ 0 w 17"/>
                    <a:gd name="T1" fmla="*/ 121 h 122"/>
                    <a:gd name="T2" fmla="*/ 16 w 17"/>
                    <a:gd name="T3" fmla="*/ 8 h 122"/>
                    <a:gd name="T4" fmla="*/ 0 w 17"/>
                    <a:gd name="T5" fmla="*/ 0 h 122"/>
                    <a:gd name="T6" fmla="*/ 0 60000 65536"/>
                    <a:gd name="T7" fmla="*/ 0 60000 65536"/>
                    <a:gd name="T8" fmla="*/ 0 60000 65536"/>
                    <a:gd name="T9" fmla="*/ 0 w 17"/>
                    <a:gd name="T10" fmla="*/ 0 h 122"/>
                    <a:gd name="T11" fmla="*/ 17 w 17"/>
                    <a:gd name="T12" fmla="*/ 122 h 1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" h="122">
                      <a:moveTo>
                        <a:pt x="0" y="121"/>
                      </a:moveTo>
                      <a:lnTo>
                        <a:pt x="16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Freeform 153"/>
                <p:cNvSpPr>
                  <a:spLocks noChangeAspect="1"/>
                </p:cNvSpPr>
                <p:nvPr/>
              </p:nvSpPr>
              <p:spPr bwMode="auto">
                <a:xfrm>
                  <a:off x="2982" y="1071"/>
                  <a:ext cx="52" cy="17"/>
                </a:xfrm>
                <a:custGeom>
                  <a:avLst/>
                  <a:gdLst>
                    <a:gd name="T0" fmla="*/ 51 w 52"/>
                    <a:gd name="T1" fmla="*/ 16 h 17"/>
                    <a:gd name="T2" fmla="*/ 50 w 52"/>
                    <a:gd name="T3" fmla="*/ 16 h 17"/>
                    <a:gd name="T4" fmla="*/ 48 w 52"/>
                    <a:gd name="T5" fmla="*/ 15 h 17"/>
                    <a:gd name="T6" fmla="*/ 46 w 52"/>
                    <a:gd name="T7" fmla="*/ 14 h 17"/>
                    <a:gd name="T8" fmla="*/ 43 w 52"/>
                    <a:gd name="T9" fmla="*/ 13 h 17"/>
                    <a:gd name="T10" fmla="*/ 40 w 52"/>
                    <a:gd name="T11" fmla="*/ 12 h 17"/>
                    <a:gd name="T12" fmla="*/ 36 w 52"/>
                    <a:gd name="T13" fmla="*/ 10 h 17"/>
                    <a:gd name="T14" fmla="*/ 32 w 52"/>
                    <a:gd name="T15" fmla="*/ 9 h 17"/>
                    <a:gd name="T16" fmla="*/ 28 w 52"/>
                    <a:gd name="T17" fmla="*/ 8 h 17"/>
                    <a:gd name="T18" fmla="*/ 24 w 52"/>
                    <a:gd name="T19" fmla="*/ 6 h 17"/>
                    <a:gd name="T20" fmla="*/ 19 w 52"/>
                    <a:gd name="T21" fmla="*/ 4 h 17"/>
                    <a:gd name="T22" fmla="*/ 15 w 52"/>
                    <a:gd name="T23" fmla="*/ 2 h 17"/>
                    <a:gd name="T24" fmla="*/ 11 w 52"/>
                    <a:gd name="T25" fmla="*/ 1 h 17"/>
                    <a:gd name="T26" fmla="*/ 7 w 52"/>
                    <a:gd name="T27" fmla="*/ 0 h 17"/>
                    <a:gd name="T28" fmla="*/ 4 w 52"/>
                    <a:gd name="T29" fmla="*/ 0 h 17"/>
                    <a:gd name="T30" fmla="*/ 2 w 52"/>
                    <a:gd name="T31" fmla="*/ 0 h 17"/>
                    <a:gd name="T32" fmla="*/ 0 w 52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2"/>
                    <a:gd name="T52" fmla="*/ 0 h 17"/>
                    <a:gd name="T53" fmla="*/ 52 w 52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2" h="17">
                      <a:moveTo>
                        <a:pt x="51" y="16"/>
                      </a:moveTo>
                      <a:lnTo>
                        <a:pt x="50" y="16"/>
                      </a:lnTo>
                      <a:lnTo>
                        <a:pt x="48" y="15"/>
                      </a:lnTo>
                      <a:lnTo>
                        <a:pt x="46" y="14"/>
                      </a:lnTo>
                      <a:lnTo>
                        <a:pt x="43" y="13"/>
                      </a:lnTo>
                      <a:lnTo>
                        <a:pt x="40" y="12"/>
                      </a:lnTo>
                      <a:lnTo>
                        <a:pt x="36" y="10"/>
                      </a:lnTo>
                      <a:lnTo>
                        <a:pt x="32" y="9"/>
                      </a:lnTo>
                      <a:lnTo>
                        <a:pt x="28" y="8"/>
                      </a:lnTo>
                      <a:lnTo>
                        <a:pt x="24" y="6"/>
                      </a:lnTo>
                      <a:lnTo>
                        <a:pt x="19" y="4"/>
                      </a:lnTo>
                      <a:lnTo>
                        <a:pt x="15" y="2"/>
                      </a:lnTo>
                      <a:lnTo>
                        <a:pt x="11" y="1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Line 154"/>
                <p:cNvSpPr>
                  <a:spLocks noChangeAspect="1" noChangeShapeType="1"/>
                </p:cNvSpPr>
                <p:nvPr/>
              </p:nvSpPr>
              <p:spPr bwMode="auto">
                <a:xfrm>
                  <a:off x="3033" y="1085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Line 1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82" y="1070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Freeform 156"/>
                <p:cNvSpPr>
                  <a:spLocks noChangeAspect="1"/>
                </p:cNvSpPr>
                <p:nvPr/>
              </p:nvSpPr>
              <p:spPr bwMode="auto">
                <a:xfrm>
                  <a:off x="2982" y="1071"/>
                  <a:ext cx="178" cy="162"/>
                </a:xfrm>
                <a:custGeom>
                  <a:avLst/>
                  <a:gdLst>
                    <a:gd name="T0" fmla="*/ 0 w 178"/>
                    <a:gd name="T1" fmla="*/ 0 h 162"/>
                    <a:gd name="T2" fmla="*/ 160 w 178"/>
                    <a:gd name="T3" fmla="*/ 154 h 162"/>
                    <a:gd name="T4" fmla="*/ 177 w 178"/>
                    <a:gd name="T5" fmla="*/ 161 h 162"/>
                    <a:gd name="T6" fmla="*/ 0 60000 65536"/>
                    <a:gd name="T7" fmla="*/ 0 60000 65536"/>
                    <a:gd name="T8" fmla="*/ 0 60000 65536"/>
                    <a:gd name="T9" fmla="*/ 0 w 178"/>
                    <a:gd name="T10" fmla="*/ 0 h 162"/>
                    <a:gd name="T11" fmla="*/ 178 w 178"/>
                    <a:gd name="T12" fmla="*/ 162 h 1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" h="162">
                      <a:moveTo>
                        <a:pt x="0" y="0"/>
                      </a:moveTo>
                      <a:lnTo>
                        <a:pt x="160" y="154"/>
                      </a:lnTo>
                      <a:lnTo>
                        <a:pt x="177" y="16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Freeform 157"/>
                <p:cNvSpPr>
                  <a:spLocks noChangeAspect="1"/>
                </p:cNvSpPr>
                <p:nvPr/>
              </p:nvSpPr>
              <p:spPr bwMode="auto">
                <a:xfrm>
                  <a:off x="3422" y="1616"/>
                  <a:ext cx="52" cy="17"/>
                </a:xfrm>
                <a:custGeom>
                  <a:avLst/>
                  <a:gdLst>
                    <a:gd name="T0" fmla="*/ 51 w 52"/>
                    <a:gd name="T1" fmla="*/ 16 h 17"/>
                    <a:gd name="T2" fmla="*/ 51 w 52"/>
                    <a:gd name="T3" fmla="*/ 16 h 17"/>
                    <a:gd name="T4" fmla="*/ 49 w 52"/>
                    <a:gd name="T5" fmla="*/ 15 h 17"/>
                    <a:gd name="T6" fmla="*/ 48 w 52"/>
                    <a:gd name="T7" fmla="*/ 14 h 17"/>
                    <a:gd name="T8" fmla="*/ 46 w 52"/>
                    <a:gd name="T9" fmla="*/ 13 h 17"/>
                    <a:gd name="T10" fmla="*/ 44 w 52"/>
                    <a:gd name="T11" fmla="*/ 12 h 17"/>
                    <a:gd name="T12" fmla="*/ 41 w 52"/>
                    <a:gd name="T13" fmla="*/ 11 h 17"/>
                    <a:gd name="T14" fmla="*/ 37 w 52"/>
                    <a:gd name="T15" fmla="*/ 9 h 17"/>
                    <a:gd name="T16" fmla="*/ 34 w 52"/>
                    <a:gd name="T17" fmla="*/ 8 h 17"/>
                    <a:gd name="T18" fmla="*/ 30 w 52"/>
                    <a:gd name="T19" fmla="*/ 7 h 17"/>
                    <a:gd name="T20" fmla="*/ 26 w 52"/>
                    <a:gd name="T21" fmla="*/ 5 h 17"/>
                    <a:gd name="T22" fmla="*/ 22 w 52"/>
                    <a:gd name="T23" fmla="*/ 4 h 17"/>
                    <a:gd name="T24" fmla="*/ 18 w 52"/>
                    <a:gd name="T25" fmla="*/ 2 h 17"/>
                    <a:gd name="T26" fmla="*/ 13 w 52"/>
                    <a:gd name="T27" fmla="*/ 1 h 17"/>
                    <a:gd name="T28" fmla="*/ 9 w 52"/>
                    <a:gd name="T29" fmla="*/ 0 h 17"/>
                    <a:gd name="T30" fmla="*/ 4 w 52"/>
                    <a:gd name="T31" fmla="*/ 0 h 17"/>
                    <a:gd name="T32" fmla="*/ 0 w 52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2"/>
                    <a:gd name="T52" fmla="*/ 0 h 17"/>
                    <a:gd name="T53" fmla="*/ 52 w 52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2" h="17">
                      <a:moveTo>
                        <a:pt x="51" y="16"/>
                      </a:moveTo>
                      <a:lnTo>
                        <a:pt x="51" y="16"/>
                      </a:lnTo>
                      <a:lnTo>
                        <a:pt x="49" y="15"/>
                      </a:lnTo>
                      <a:lnTo>
                        <a:pt x="48" y="14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1" y="11"/>
                      </a:lnTo>
                      <a:lnTo>
                        <a:pt x="37" y="9"/>
                      </a:lnTo>
                      <a:lnTo>
                        <a:pt x="34" y="8"/>
                      </a:lnTo>
                      <a:lnTo>
                        <a:pt x="30" y="7"/>
                      </a:lnTo>
                      <a:lnTo>
                        <a:pt x="26" y="5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3" y="1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Line 158"/>
                <p:cNvSpPr>
                  <a:spLocks noChangeAspect="1" noChangeShapeType="1"/>
                </p:cNvSpPr>
                <p:nvPr/>
              </p:nvSpPr>
              <p:spPr bwMode="auto">
                <a:xfrm>
                  <a:off x="3473" y="1629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Line 1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22" y="1615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Line 16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323" y="1447"/>
                  <a:ext cx="99" cy="1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Freeform 161"/>
                <p:cNvSpPr>
                  <a:spLocks noChangeAspect="1"/>
                </p:cNvSpPr>
                <p:nvPr/>
              </p:nvSpPr>
              <p:spPr bwMode="auto">
                <a:xfrm>
                  <a:off x="3383" y="1660"/>
                  <a:ext cx="118" cy="17"/>
                </a:xfrm>
                <a:custGeom>
                  <a:avLst/>
                  <a:gdLst>
                    <a:gd name="T0" fmla="*/ 117 w 118"/>
                    <a:gd name="T1" fmla="*/ 16 h 17"/>
                    <a:gd name="T2" fmla="*/ 116 w 118"/>
                    <a:gd name="T3" fmla="*/ 16 h 17"/>
                    <a:gd name="T4" fmla="*/ 114 w 118"/>
                    <a:gd name="T5" fmla="*/ 14 h 17"/>
                    <a:gd name="T6" fmla="*/ 111 w 118"/>
                    <a:gd name="T7" fmla="*/ 13 h 17"/>
                    <a:gd name="T8" fmla="*/ 107 w 118"/>
                    <a:gd name="T9" fmla="*/ 12 h 17"/>
                    <a:gd name="T10" fmla="*/ 103 w 118"/>
                    <a:gd name="T11" fmla="*/ 10 h 17"/>
                    <a:gd name="T12" fmla="*/ 97 w 118"/>
                    <a:gd name="T13" fmla="*/ 9 h 17"/>
                    <a:gd name="T14" fmla="*/ 91 w 118"/>
                    <a:gd name="T15" fmla="*/ 6 h 17"/>
                    <a:gd name="T16" fmla="*/ 83 w 118"/>
                    <a:gd name="T17" fmla="*/ 5 h 17"/>
                    <a:gd name="T18" fmla="*/ 75 w 118"/>
                    <a:gd name="T19" fmla="*/ 3 h 17"/>
                    <a:gd name="T20" fmla="*/ 66 w 118"/>
                    <a:gd name="T21" fmla="*/ 2 h 17"/>
                    <a:gd name="T22" fmla="*/ 56 w 118"/>
                    <a:gd name="T23" fmla="*/ 1 h 17"/>
                    <a:gd name="T24" fmla="*/ 46 w 118"/>
                    <a:gd name="T25" fmla="*/ 1 h 17"/>
                    <a:gd name="T26" fmla="*/ 35 w 118"/>
                    <a:gd name="T27" fmla="*/ 0 h 17"/>
                    <a:gd name="T28" fmla="*/ 23 w 118"/>
                    <a:gd name="T29" fmla="*/ 1 h 17"/>
                    <a:gd name="T30" fmla="*/ 12 w 118"/>
                    <a:gd name="T31" fmla="*/ 2 h 17"/>
                    <a:gd name="T32" fmla="*/ 0 w 118"/>
                    <a:gd name="T33" fmla="*/ 3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8"/>
                    <a:gd name="T52" fmla="*/ 0 h 17"/>
                    <a:gd name="T53" fmla="*/ 118 w 118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8" h="17">
                      <a:moveTo>
                        <a:pt x="117" y="16"/>
                      </a:moveTo>
                      <a:lnTo>
                        <a:pt x="116" y="16"/>
                      </a:lnTo>
                      <a:lnTo>
                        <a:pt x="114" y="14"/>
                      </a:lnTo>
                      <a:lnTo>
                        <a:pt x="111" y="13"/>
                      </a:lnTo>
                      <a:lnTo>
                        <a:pt x="107" y="12"/>
                      </a:lnTo>
                      <a:lnTo>
                        <a:pt x="103" y="10"/>
                      </a:lnTo>
                      <a:lnTo>
                        <a:pt x="97" y="9"/>
                      </a:lnTo>
                      <a:lnTo>
                        <a:pt x="91" y="6"/>
                      </a:lnTo>
                      <a:lnTo>
                        <a:pt x="83" y="5"/>
                      </a:lnTo>
                      <a:lnTo>
                        <a:pt x="75" y="3"/>
                      </a:lnTo>
                      <a:lnTo>
                        <a:pt x="66" y="2"/>
                      </a:lnTo>
                      <a:lnTo>
                        <a:pt x="56" y="1"/>
                      </a:lnTo>
                      <a:lnTo>
                        <a:pt x="46" y="1"/>
                      </a:lnTo>
                      <a:lnTo>
                        <a:pt x="35" y="0"/>
                      </a:lnTo>
                      <a:lnTo>
                        <a:pt x="23" y="1"/>
                      </a:lnTo>
                      <a:lnTo>
                        <a:pt x="12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Line 162"/>
                <p:cNvSpPr>
                  <a:spLocks noChangeAspect="1" noChangeShapeType="1"/>
                </p:cNvSpPr>
                <p:nvPr/>
              </p:nvSpPr>
              <p:spPr bwMode="auto">
                <a:xfrm>
                  <a:off x="3500" y="1668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Line 1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83" y="1661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Freeform 164"/>
                <p:cNvSpPr>
                  <a:spLocks noChangeAspect="1"/>
                </p:cNvSpPr>
                <p:nvPr/>
              </p:nvSpPr>
              <p:spPr bwMode="auto">
                <a:xfrm>
                  <a:off x="3049" y="1401"/>
                  <a:ext cx="38" cy="17"/>
                </a:xfrm>
                <a:custGeom>
                  <a:avLst/>
                  <a:gdLst>
                    <a:gd name="T0" fmla="*/ 0 w 38"/>
                    <a:gd name="T1" fmla="*/ 16 h 17"/>
                    <a:gd name="T2" fmla="*/ 0 w 38"/>
                    <a:gd name="T3" fmla="*/ 16 h 17"/>
                    <a:gd name="T4" fmla="*/ 1 w 38"/>
                    <a:gd name="T5" fmla="*/ 16 h 17"/>
                    <a:gd name="T6" fmla="*/ 2 w 38"/>
                    <a:gd name="T7" fmla="*/ 14 h 17"/>
                    <a:gd name="T8" fmla="*/ 3 w 38"/>
                    <a:gd name="T9" fmla="*/ 13 h 17"/>
                    <a:gd name="T10" fmla="*/ 5 w 38"/>
                    <a:gd name="T11" fmla="*/ 12 h 17"/>
                    <a:gd name="T12" fmla="*/ 7 w 38"/>
                    <a:gd name="T13" fmla="*/ 11 h 17"/>
                    <a:gd name="T14" fmla="*/ 9 w 38"/>
                    <a:gd name="T15" fmla="*/ 9 h 17"/>
                    <a:gd name="T16" fmla="*/ 12 w 38"/>
                    <a:gd name="T17" fmla="*/ 7 h 17"/>
                    <a:gd name="T18" fmla="*/ 15 w 38"/>
                    <a:gd name="T19" fmla="*/ 6 h 17"/>
                    <a:gd name="T20" fmla="*/ 18 w 38"/>
                    <a:gd name="T21" fmla="*/ 4 h 17"/>
                    <a:gd name="T22" fmla="*/ 21 w 38"/>
                    <a:gd name="T23" fmla="*/ 3 h 17"/>
                    <a:gd name="T24" fmla="*/ 24 w 38"/>
                    <a:gd name="T25" fmla="*/ 2 h 17"/>
                    <a:gd name="T26" fmla="*/ 27 w 38"/>
                    <a:gd name="T27" fmla="*/ 1 h 17"/>
                    <a:gd name="T28" fmla="*/ 30 w 38"/>
                    <a:gd name="T29" fmla="*/ 1 h 17"/>
                    <a:gd name="T30" fmla="*/ 33 w 38"/>
                    <a:gd name="T31" fmla="*/ 1 h 17"/>
                    <a:gd name="T32" fmla="*/ 37 w 38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7"/>
                    <a:gd name="T53" fmla="*/ 38 w 38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2" y="14"/>
                      </a:lnTo>
                      <a:lnTo>
                        <a:pt x="3" y="13"/>
                      </a:lnTo>
                      <a:lnTo>
                        <a:pt x="5" y="12"/>
                      </a:lnTo>
                      <a:lnTo>
                        <a:pt x="7" y="11"/>
                      </a:lnTo>
                      <a:lnTo>
                        <a:pt x="9" y="9"/>
                      </a:lnTo>
                      <a:lnTo>
                        <a:pt x="12" y="7"/>
                      </a:lnTo>
                      <a:lnTo>
                        <a:pt x="15" y="6"/>
                      </a:lnTo>
                      <a:lnTo>
                        <a:pt x="18" y="4"/>
                      </a:lnTo>
                      <a:lnTo>
                        <a:pt x="21" y="3"/>
                      </a:lnTo>
                      <a:lnTo>
                        <a:pt x="24" y="2"/>
                      </a:lnTo>
                      <a:lnTo>
                        <a:pt x="27" y="1"/>
                      </a:lnTo>
                      <a:lnTo>
                        <a:pt x="30" y="1"/>
                      </a:lnTo>
                      <a:lnTo>
                        <a:pt x="33" y="1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Line 16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049" y="1410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166"/>
                <p:cNvSpPr>
                  <a:spLocks noChangeAspect="1" noChangeShapeType="1"/>
                </p:cNvSpPr>
                <p:nvPr/>
              </p:nvSpPr>
              <p:spPr bwMode="auto">
                <a:xfrm>
                  <a:off x="3086" y="1401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Line 167"/>
                <p:cNvSpPr>
                  <a:spLocks noChangeAspect="1" noChangeShapeType="1"/>
                </p:cNvSpPr>
                <p:nvPr/>
              </p:nvSpPr>
              <p:spPr bwMode="auto">
                <a:xfrm>
                  <a:off x="3086" y="1401"/>
                  <a:ext cx="325" cy="2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Freeform 168"/>
                <p:cNvSpPr>
                  <a:spLocks noChangeAspect="1"/>
                </p:cNvSpPr>
                <p:nvPr/>
              </p:nvSpPr>
              <p:spPr bwMode="auto">
                <a:xfrm>
                  <a:off x="3326" y="1427"/>
                  <a:ext cx="17" cy="22"/>
                </a:xfrm>
                <a:custGeom>
                  <a:avLst/>
                  <a:gdLst>
                    <a:gd name="T0" fmla="*/ 0 w 17"/>
                    <a:gd name="T1" fmla="*/ 0 h 22"/>
                    <a:gd name="T2" fmla="*/ 0 w 17"/>
                    <a:gd name="T3" fmla="*/ 0 h 22"/>
                    <a:gd name="T4" fmla="*/ 1 w 17"/>
                    <a:gd name="T5" fmla="*/ 0 h 22"/>
                    <a:gd name="T6" fmla="*/ 1 w 17"/>
                    <a:gd name="T7" fmla="*/ 1 h 22"/>
                    <a:gd name="T8" fmla="*/ 2 w 17"/>
                    <a:gd name="T9" fmla="*/ 2 h 22"/>
                    <a:gd name="T10" fmla="*/ 5 w 17"/>
                    <a:gd name="T11" fmla="*/ 4 h 22"/>
                    <a:gd name="T12" fmla="*/ 6 w 17"/>
                    <a:gd name="T13" fmla="*/ 5 h 22"/>
                    <a:gd name="T14" fmla="*/ 8 w 17"/>
                    <a:gd name="T15" fmla="*/ 6 h 22"/>
                    <a:gd name="T16" fmla="*/ 10 w 17"/>
                    <a:gd name="T17" fmla="*/ 8 h 22"/>
                    <a:gd name="T18" fmla="*/ 11 w 17"/>
                    <a:gd name="T19" fmla="*/ 10 h 22"/>
                    <a:gd name="T20" fmla="*/ 12 w 17"/>
                    <a:gd name="T21" fmla="*/ 12 h 22"/>
                    <a:gd name="T22" fmla="*/ 13 w 17"/>
                    <a:gd name="T23" fmla="*/ 13 h 22"/>
                    <a:gd name="T24" fmla="*/ 16 w 17"/>
                    <a:gd name="T25" fmla="*/ 15 h 22"/>
                    <a:gd name="T26" fmla="*/ 16 w 17"/>
                    <a:gd name="T27" fmla="*/ 17 h 22"/>
                    <a:gd name="T28" fmla="*/ 16 w 17"/>
                    <a:gd name="T29" fmla="*/ 18 h 22"/>
                    <a:gd name="T30" fmla="*/ 16 w 17"/>
                    <a:gd name="T31" fmla="*/ 20 h 22"/>
                    <a:gd name="T32" fmla="*/ 13 w 17"/>
                    <a:gd name="T33" fmla="*/ 21 h 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22"/>
                    <a:gd name="T53" fmla="*/ 17 w 17"/>
                    <a:gd name="T54" fmla="*/ 22 h 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5" y="4"/>
                      </a:lnTo>
                      <a:lnTo>
                        <a:pt x="6" y="5"/>
                      </a:lnTo>
                      <a:lnTo>
                        <a:pt x="8" y="6"/>
                      </a:lnTo>
                      <a:lnTo>
                        <a:pt x="10" y="8"/>
                      </a:lnTo>
                      <a:lnTo>
                        <a:pt x="11" y="10"/>
                      </a:lnTo>
                      <a:lnTo>
                        <a:pt x="12" y="12"/>
                      </a:lnTo>
                      <a:lnTo>
                        <a:pt x="13" y="13"/>
                      </a:lnTo>
                      <a:lnTo>
                        <a:pt x="16" y="15"/>
                      </a:lnTo>
                      <a:lnTo>
                        <a:pt x="16" y="17"/>
                      </a:lnTo>
                      <a:lnTo>
                        <a:pt x="16" y="18"/>
                      </a:lnTo>
                      <a:lnTo>
                        <a:pt x="16" y="20"/>
                      </a:lnTo>
                      <a:lnTo>
                        <a:pt x="13" y="2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169"/>
                <p:cNvSpPr>
                  <a:spLocks noChangeAspect="1" noChangeShapeType="1"/>
                </p:cNvSpPr>
                <p:nvPr/>
              </p:nvSpPr>
              <p:spPr bwMode="auto">
                <a:xfrm>
                  <a:off x="3326" y="142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Line 170"/>
                <p:cNvSpPr>
                  <a:spLocks noChangeAspect="1" noChangeShapeType="1"/>
                </p:cNvSpPr>
                <p:nvPr/>
              </p:nvSpPr>
              <p:spPr bwMode="auto">
                <a:xfrm>
                  <a:off x="3333" y="1448"/>
                  <a:ext cx="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Line 171"/>
                <p:cNvSpPr>
                  <a:spLocks noChangeAspect="1" noChangeShapeType="1"/>
                </p:cNvSpPr>
                <p:nvPr/>
              </p:nvSpPr>
              <p:spPr bwMode="auto">
                <a:xfrm>
                  <a:off x="3380" y="1431"/>
                  <a:ext cx="15" cy="2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Freeform 172"/>
                <p:cNvSpPr>
                  <a:spLocks noChangeAspect="1"/>
                </p:cNvSpPr>
                <p:nvPr/>
              </p:nvSpPr>
              <p:spPr bwMode="auto">
                <a:xfrm>
                  <a:off x="3395" y="1452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1 h 17"/>
                    <a:gd name="T8" fmla="*/ 3 w 17"/>
                    <a:gd name="T9" fmla="*/ 1 h 17"/>
                    <a:gd name="T10" fmla="*/ 3 w 17"/>
                    <a:gd name="T11" fmla="*/ 2 h 17"/>
                    <a:gd name="T12" fmla="*/ 6 w 17"/>
                    <a:gd name="T13" fmla="*/ 3 h 17"/>
                    <a:gd name="T14" fmla="*/ 6 w 17"/>
                    <a:gd name="T15" fmla="*/ 4 h 17"/>
                    <a:gd name="T16" fmla="*/ 9 w 17"/>
                    <a:gd name="T17" fmla="*/ 6 h 17"/>
                    <a:gd name="T18" fmla="*/ 9 w 17"/>
                    <a:gd name="T19" fmla="*/ 8 h 17"/>
                    <a:gd name="T20" fmla="*/ 16 w 17"/>
                    <a:gd name="T21" fmla="*/ 9 h 17"/>
                    <a:gd name="T22" fmla="*/ 16 w 17"/>
                    <a:gd name="T23" fmla="*/ 10 h 17"/>
                    <a:gd name="T24" fmla="*/ 16 w 17"/>
                    <a:gd name="T25" fmla="*/ 11 h 17"/>
                    <a:gd name="T26" fmla="*/ 16 w 17"/>
                    <a:gd name="T27" fmla="*/ 12 h 17"/>
                    <a:gd name="T28" fmla="*/ 9 w 17"/>
                    <a:gd name="T29" fmla="*/ 13 h 17"/>
                    <a:gd name="T30" fmla="*/ 9 w 17"/>
                    <a:gd name="T31" fmla="*/ 14 h 17"/>
                    <a:gd name="T32" fmla="*/ 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9" y="6"/>
                      </a:lnTo>
                      <a:lnTo>
                        <a:pt x="9" y="8"/>
                      </a:lnTo>
                      <a:lnTo>
                        <a:pt x="16" y="9"/>
                      </a:lnTo>
                      <a:lnTo>
                        <a:pt x="16" y="10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9" y="13"/>
                      </a:lnTo>
                      <a:lnTo>
                        <a:pt x="9" y="14"/>
                      </a:lnTo>
                      <a:lnTo>
                        <a:pt x="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Line 1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4" y="1451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Line 1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6" y="1461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Line 175"/>
                <p:cNvSpPr>
                  <a:spLocks noChangeAspect="1" noChangeShapeType="1"/>
                </p:cNvSpPr>
                <p:nvPr/>
              </p:nvSpPr>
              <p:spPr bwMode="auto">
                <a:xfrm>
                  <a:off x="3408" y="1434"/>
                  <a:ext cx="14" cy="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Line 176"/>
                <p:cNvSpPr>
                  <a:spLocks noChangeAspect="1" noChangeShapeType="1"/>
                </p:cNvSpPr>
                <p:nvPr/>
              </p:nvSpPr>
              <p:spPr bwMode="auto">
                <a:xfrm>
                  <a:off x="3434" y="1434"/>
                  <a:ext cx="20" cy="2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Freeform 177"/>
                <p:cNvSpPr>
                  <a:spLocks noChangeAspect="1"/>
                </p:cNvSpPr>
                <p:nvPr/>
              </p:nvSpPr>
              <p:spPr bwMode="auto">
                <a:xfrm>
                  <a:off x="3454" y="1455"/>
                  <a:ext cx="17" cy="17"/>
                </a:xfrm>
                <a:custGeom>
                  <a:avLst/>
                  <a:gdLst>
                    <a:gd name="T0" fmla="*/ 1 w 17"/>
                    <a:gd name="T1" fmla="*/ 0 h 17"/>
                    <a:gd name="T2" fmla="*/ 1 w 17"/>
                    <a:gd name="T3" fmla="*/ 0 h 17"/>
                    <a:gd name="T4" fmla="*/ 5 w 17"/>
                    <a:gd name="T5" fmla="*/ 0 h 17"/>
                    <a:gd name="T6" fmla="*/ 5 w 17"/>
                    <a:gd name="T7" fmla="*/ 1 h 17"/>
                    <a:gd name="T8" fmla="*/ 7 w 17"/>
                    <a:gd name="T9" fmla="*/ 3 h 17"/>
                    <a:gd name="T10" fmla="*/ 8 w 17"/>
                    <a:gd name="T11" fmla="*/ 3 h 17"/>
                    <a:gd name="T12" fmla="*/ 10 w 17"/>
                    <a:gd name="T13" fmla="*/ 4 h 17"/>
                    <a:gd name="T14" fmla="*/ 14 w 17"/>
                    <a:gd name="T15" fmla="*/ 6 h 17"/>
                    <a:gd name="T16" fmla="*/ 14 w 17"/>
                    <a:gd name="T17" fmla="*/ 8 h 17"/>
                    <a:gd name="T18" fmla="*/ 16 w 17"/>
                    <a:gd name="T19" fmla="*/ 9 h 17"/>
                    <a:gd name="T20" fmla="*/ 16 w 17"/>
                    <a:gd name="T21" fmla="*/ 11 h 17"/>
                    <a:gd name="T22" fmla="*/ 16 w 17"/>
                    <a:gd name="T23" fmla="*/ 12 h 17"/>
                    <a:gd name="T24" fmla="*/ 14 w 17"/>
                    <a:gd name="T25" fmla="*/ 14 h 17"/>
                    <a:gd name="T26" fmla="*/ 14 w 17"/>
                    <a:gd name="T27" fmla="*/ 16 h 17"/>
                    <a:gd name="T28" fmla="*/ 8 w 17"/>
                    <a:gd name="T29" fmla="*/ 16 h 17"/>
                    <a:gd name="T30" fmla="*/ 5 w 17"/>
                    <a:gd name="T31" fmla="*/ 16 h 17"/>
                    <a:gd name="T32" fmla="*/ 0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10" y="4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6" y="9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Line 17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54" y="1454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Line 17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54" y="146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Freeform 180"/>
                <p:cNvSpPr>
                  <a:spLocks noChangeAspect="1"/>
                </p:cNvSpPr>
                <p:nvPr/>
              </p:nvSpPr>
              <p:spPr bwMode="auto">
                <a:xfrm>
                  <a:off x="3409" y="1462"/>
                  <a:ext cx="46" cy="17"/>
                </a:xfrm>
                <a:custGeom>
                  <a:avLst/>
                  <a:gdLst>
                    <a:gd name="T0" fmla="*/ 45 w 46"/>
                    <a:gd name="T1" fmla="*/ 0 h 17"/>
                    <a:gd name="T2" fmla="*/ 42 w 46"/>
                    <a:gd name="T3" fmla="*/ 0 h 17"/>
                    <a:gd name="T4" fmla="*/ 40 w 46"/>
                    <a:gd name="T5" fmla="*/ 0 h 17"/>
                    <a:gd name="T6" fmla="*/ 37 w 46"/>
                    <a:gd name="T7" fmla="*/ 0 h 17"/>
                    <a:gd name="T8" fmla="*/ 35 w 46"/>
                    <a:gd name="T9" fmla="*/ 0 h 17"/>
                    <a:gd name="T10" fmla="*/ 31 w 46"/>
                    <a:gd name="T11" fmla="*/ 0 h 17"/>
                    <a:gd name="T12" fmla="*/ 29 w 46"/>
                    <a:gd name="T13" fmla="*/ 0 h 17"/>
                    <a:gd name="T14" fmla="*/ 26 w 46"/>
                    <a:gd name="T15" fmla="*/ 0 h 17"/>
                    <a:gd name="T16" fmla="*/ 23 w 46"/>
                    <a:gd name="T17" fmla="*/ 0 h 17"/>
                    <a:gd name="T18" fmla="*/ 19 w 46"/>
                    <a:gd name="T19" fmla="*/ 0 h 17"/>
                    <a:gd name="T20" fmla="*/ 16 w 46"/>
                    <a:gd name="T21" fmla="*/ 0 h 17"/>
                    <a:gd name="T22" fmla="*/ 13 w 46"/>
                    <a:gd name="T23" fmla="*/ 2 h 17"/>
                    <a:gd name="T24" fmla="*/ 10 w 46"/>
                    <a:gd name="T25" fmla="*/ 2 h 17"/>
                    <a:gd name="T26" fmla="*/ 7 w 46"/>
                    <a:gd name="T27" fmla="*/ 4 h 17"/>
                    <a:gd name="T28" fmla="*/ 5 w 46"/>
                    <a:gd name="T29" fmla="*/ 9 h 17"/>
                    <a:gd name="T30" fmla="*/ 2 w 46"/>
                    <a:gd name="T31" fmla="*/ 11 h 17"/>
                    <a:gd name="T32" fmla="*/ 0 w 46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17"/>
                    <a:gd name="T53" fmla="*/ 46 w 46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17">
                      <a:moveTo>
                        <a:pt x="45" y="0"/>
                      </a:move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6" y="0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6" y="0"/>
                      </a:lnTo>
                      <a:lnTo>
                        <a:pt x="13" y="2"/>
                      </a:lnTo>
                      <a:lnTo>
                        <a:pt x="10" y="2"/>
                      </a:lnTo>
                      <a:lnTo>
                        <a:pt x="7" y="4"/>
                      </a:lnTo>
                      <a:lnTo>
                        <a:pt x="5" y="9"/>
                      </a:lnTo>
                      <a:lnTo>
                        <a:pt x="2" y="11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Line 181"/>
                <p:cNvSpPr>
                  <a:spLocks noChangeAspect="1" noChangeShapeType="1"/>
                </p:cNvSpPr>
                <p:nvPr/>
              </p:nvSpPr>
              <p:spPr bwMode="auto">
                <a:xfrm>
                  <a:off x="3454" y="146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Line 18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09" y="1466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Freeform 183"/>
                <p:cNvSpPr>
                  <a:spLocks noChangeAspect="1"/>
                </p:cNvSpPr>
                <p:nvPr/>
              </p:nvSpPr>
              <p:spPr bwMode="auto">
                <a:xfrm>
                  <a:off x="3562" y="1320"/>
                  <a:ext cx="51" cy="17"/>
                </a:xfrm>
                <a:custGeom>
                  <a:avLst/>
                  <a:gdLst>
                    <a:gd name="T0" fmla="*/ 0 w 51"/>
                    <a:gd name="T1" fmla="*/ 0 h 17"/>
                    <a:gd name="T2" fmla="*/ 0 w 51"/>
                    <a:gd name="T3" fmla="*/ 0 h 17"/>
                    <a:gd name="T4" fmla="*/ 1 w 51"/>
                    <a:gd name="T5" fmla="*/ 0 h 17"/>
                    <a:gd name="T6" fmla="*/ 3 w 51"/>
                    <a:gd name="T7" fmla="*/ 1 h 17"/>
                    <a:gd name="T8" fmla="*/ 5 w 51"/>
                    <a:gd name="T9" fmla="*/ 2 h 17"/>
                    <a:gd name="T10" fmla="*/ 8 w 51"/>
                    <a:gd name="T11" fmla="*/ 4 h 17"/>
                    <a:gd name="T12" fmla="*/ 11 w 51"/>
                    <a:gd name="T13" fmla="*/ 5 h 17"/>
                    <a:gd name="T14" fmla="*/ 15 w 51"/>
                    <a:gd name="T15" fmla="*/ 6 h 17"/>
                    <a:gd name="T16" fmla="*/ 19 w 51"/>
                    <a:gd name="T17" fmla="*/ 7 h 17"/>
                    <a:gd name="T18" fmla="*/ 23 w 51"/>
                    <a:gd name="T19" fmla="*/ 10 h 17"/>
                    <a:gd name="T20" fmla="*/ 27 w 51"/>
                    <a:gd name="T21" fmla="*/ 10 h 17"/>
                    <a:gd name="T22" fmla="*/ 31 w 51"/>
                    <a:gd name="T23" fmla="*/ 12 h 17"/>
                    <a:gd name="T24" fmla="*/ 35 w 51"/>
                    <a:gd name="T25" fmla="*/ 13 h 17"/>
                    <a:gd name="T26" fmla="*/ 40 w 51"/>
                    <a:gd name="T27" fmla="*/ 14 h 17"/>
                    <a:gd name="T28" fmla="*/ 43 w 51"/>
                    <a:gd name="T29" fmla="*/ 15 h 17"/>
                    <a:gd name="T30" fmla="*/ 47 w 51"/>
                    <a:gd name="T31" fmla="*/ 16 h 17"/>
                    <a:gd name="T32" fmla="*/ 50 w 51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1"/>
                    <a:gd name="T52" fmla="*/ 0 h 17"/>
                    <a:gd name="T53" fmla="*/ 51 w 51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1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5" y="2"/>
                      </a:lnTo>
                      <a:lnTo>
                        <a:pt x="8" y="4"/>
                      </a:lnTo>
                      <a:lnTo>
                        <a:pt x="11" y="5"/>
                      </a:lnTo>
                      <a:lnTo>
                        <a:pt x="15" y="6"/>
                      </a:lnTo>
                      <a:lnTo>
                        <a:pt x="19" y="7"/>
                      </a:lnTo>
                      <a:lnTo>
                        <a:pt x="23" y="10"/>
                      </a:lnTo>
                      <a:lnTo>
                        <a:pt x="27" y="10"/>
                      </a:lnTo>
                      <a:lnTo>
                        <a:pt x="31" y="12"/>
                      </a:lnTo>
                      <a:lnTo>
                        <a:pt x="35" y="13"/>
                      </a:lnTo>
                      <a:lnTo>
                        <a:pt x="40" y="14"/>
                      </a:lnTo>
                      <a:lnTo>
                        <a:pt x="43" y="15"/>
                      </a:lnTo>
                      <a:lnTo>
                        <a:pt x="47" y="16"/>
                      </a:lnTo>
                      <a:lnTo>
                        <a:pt x="5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Line 1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62" y="1320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Line 185"/>
                <p:cNvSpPr>
                  <a:spLocks noChangeAspect="1" noChangeShapeType="1"/>
                </p:cNvSpPr>
                <p:nvPr/>
              </p:nvSpPr>
              <p:spPr bwMode="auto">
                <a:xfrm>
                  <a:off x="3612" y="1332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Freeform 186"/>
                <p:cNvSpPr>
                  <a:spLocks noChangeAspect="1"/>
                </p:cNvSpPr>
                <p:nvPr/>
              </p:nvSpPr>
              <p:spPr bwMode="auto">
                <a:xfrm>
                  <a:off x="3577" y="1323"/>
                  <a:ext cx="17" cy="17"/>
                </a:xfrm>
                <a:custGeom>
                  <a:avLst/>
                  <a:gdLst>
                    <a:gd name="T0" fmla="*/ 16 w 17"/>
                    <a:gd name="T1" fmla="*/ 0 h 17"/>
                    <a:gd name="T2" fmla="*/ 16 w 17"/>
                    <a:gd name="T3" fmla="*/ 0 h 17"/>
                    <a:gd name="T4" fmla="*/ 15 w 17"/>
                    <a:gd name="T5" fmla="*/ 0 h 17"/>
                    <a:gd name="T6" fmla="*/ 14 w 17"/>
                    <a:gd name="T7" fmla="*/ 0 h 17"/>
                    <a:gd name="T8" fmla="*/ 13 w 17"/>
                    <a:gd name="T9" fmla="*/ 1 h 17"/>
                    <a:gd name="T10" fmla="*/ 13 w 17"/>
                    <a:gd name="T11" fmla="*/ 2 h 17"/>
                    <a:gd name="T12" fmla="*/ 12 w 17"/>
                    <a:gd name="T13" fmla="*/ 3 h 17"/>
                    <a:gd name="T14" fmla="*/ 11 w 17"/>
                    <a:gd name="T15" fmla="*/ 4 h 17"/>
                    <a:gd name="T16" fmla="*/ 10 w 17"/>
                    <a:gd name="T17" fmla="*/ 7 h 17"/>
                    <a:gd name="T18" fmla="*/ 8 w 17"/>
                    <a:gd name="T19" fmla="*/ 8 h 17"/>
                    <a:gd name="T20" fmla="*/ 7 w 17"/>
                    <a:gd name="T21" fmla="*/ 9 h 17"/>
                    <a:gd name="T22" fmla="*/ 6 w 17"/>
                    <a:gd name="T23" fmla="*/ 10 h 17"/>
                    <a:gd name="T24" fmla="*/ 4 w 17"/>
                    <a:gd name="T25" fmla="*/ 11 h 17"/>
                    <a:gd name="T26" fmla="*/ 3 w 17"/>
                    <a:gd name="T27" fmla="*/ 13 h 17"/>
                    <a:gd name="T28" fmla="*/ 2 w 17"/>
                    <a:gd name="T29" fmla="*/ 14 h 17"/>
                    <a:gd name="T30" fmla="*/ 1 w 17"/>
                    <a:gd name="T31" fmla="*/ 15 h 17"/>
                    <a:gd name="T32" fmla="*/ 0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1"/>
                      </a:lnTo>
                      <a:lnTo>
                        <a:pt x="13" y="2"/>
                      </a:lnTo>
                      <a:lnTo>
                        <a:pt x="12" y="3"/>
                      </a:lnTo>
                      <a:lnTo>
                        <a:pt x="11" y="4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6" y="10"/>
                      </a:lnTo>
                      <a:lnTo>
                        <a:pt x="4" y="11"/>
                      </a:lnTo>
                      <a:lnTo>
                        <a:pt x="3" y="13"/>
                      </a:lnTo>
                      <a:lnTo>
                        <a:pt x="2" y="14"/>
                      </a:lnTo>
                      <a:lnTo>
                        <a:pt x="1" y="15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Line 187"/>
                <p:cNvSpPr>
                  <a:spLocks noChangeAspect="1" noChangeShapeType="1"/>
                </p:cNvSpPr>
                <p:nvPr/>
              </p:nvSpPr>
              <p:spPr bwMode="auto">
                <a:xfrm>
                  <a:off x="3592" y="1323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Line 18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576" y="1335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Freeform 189"/>
                <p:cNvSpPr>
                  <a:spLocks noChangeAspect="1"/>
                </p:cNvSpPr>
                <p:nvPr/>
              </p:nvSpPr>
              <p:spPr bwMode="auto">
                <a:xfrm>
                  <a:off x="3409" y="1335"/>
                  <a:ext cx="169" cy="88"/>
                </a:xfrm>
                <a:custGeom>
                  <a:avLst/>
                  <a:gdLst>
                    <a:gd name="T0" fmla="*/ 168 w 169"/>
                    <a:gd name="T1" fmla="*/ 0 h 88"/>
                    <a:gd name="T2" fmla="*/ 165 w 169"/>
                    <a:gd name="T3" fmla="*/ 2 h 88"/>
                    <a:gd name="T4" fmla="*/ 159 w 169"/>
                    <a:gd name="T5" fmla="*/ 4 h 88"/>
                    <a:gd name="T6" fmla="*/ 150 w 169"/>
                    <a:gd name="T7" fmla="*/ 9 h 88"/>
                    <a:gd name="T8" fmla="*/ 139 w 169"/>
                    <a:gd name="T9" fmla="*/ 15 h 88"/>
                    <a:gd name="T10" fmla="*/ 126 w 169"/>
                    <a:gd name="T11" fmla="*/ 22 h 88"/>
                    <a:gd name="T12" fmla="*/ 112 w 169"/>
                    <a:gd name="T13" fmla="*/ 29 h 88"/>
                    <a:gd name="T14" fmla="*/ 97 w 169"/>
                    <a:gd name="T15" fmla="*/ 37 h 88"/>
                    <a:gd name="T16" fmla="*/ 82 w 169"/>
                    <a:gd name="T17" fmla="*/ 45 h 88"/>
                    <a:gd name="T18" fmla="*/ 67 w 169"/>
                    <a:gd name="T19" fmla="*/ 52 h 88"/>
                    <a:gd name="T20" fmla="*/ 52 w 169"/>
                    <a:gd name="T21" fmla="*/ 60 h 88"/>
                    <a:gd name="T22" fmla="*/ 38 w 169"/>
                    <a:gd name="T23" fmla="*/ 67 h 88"/>
                    <a:gd name="T24" fmla="*/ 26 w 169"/>
                    <a:gd name="T25" fmla="*/ 74 h 88"/>
                    <a:gd name="T26" fmla="*/ 15 w 169"/>
                    <a:gd name="T27" fmla="*/ 79 h 88"/>
                    <a:gd name="T28" fmla="*/ 7 w 169"/>
                    <a:gd name="T29" fmla="*/ 83 h 88"/>
                    <a:gd name="T30" fmla="*/ 2 w 169"/>
                    <a:gd name="T31" fmla="*/ 86 h 88"/>
                    <a:gd name="T32" fmla="*/ 0 w 169"/>
                    <a:gd name="T33" fmla="*/ 87 h 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9"/>
                    <a:gd name="T52" fmla="*/ 0 h 88"/>
                    <a:gd name="T53" fmla="*/ 169 w 169"/>
                    <a:gd name="T54" fmla="*/ 88 h 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9" h="88">
                      <a:moveTo>
                        <a:pt x="168" y="0"/>
                      </a:moveTo>
                      <a:lnTo>
                        <a:pt x="165" y="2"/>
                      </a:lnTo>
                      <a:lnTo>
                        <a:pt x="159" y="4"/>
                      </a:lnTo>
                      <a:lnTo>
                        <a:pt x="150" y="9"/>
                      </a:lnTo>
                      <a:lnTo>
                        <a:pt x="139" y="15"/>
                      </a:lnTo>
                      <a:lnTo>
                        <a:pt x="126" y="22"/>
                      </a:lnTo>
                      <a:lnTo>
                        <a:pt x="112" y="29"/>
                      </a:lnTo>
                      <a:lnTo>
                        <a:pt x="97" y="37"/>
                      </a:lnTo>
                      <a:lnTo>
                        <a:pt x="82" y="45"/>
                      </a:lnTo>
                      <a:lnTo>
                        <a:pt x="67" y="52"/>
                      </a:lnTo>
                      <a:lnTo>
                        <a:pt x="52" y="60"/>
                      </a:lnTo>
                      <a:lnTo>
                        <a:pt x="38" y="67"/>
                      </a:lnTo>
                      <a:lnTo>
                        <a:pt x="26" y="74"/>
                      </a:lnTo>
                      <a:lnTo>
                        <a:pt x="15" y="79"/>
                      </a:lnTo>
                      <a:lnTo>
                        <a:pt x="7" y="83"/>
                      </a:lnTo>
                      <a:lnTo>
                        <a:pt x="2" y="86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Line 190"/>
                <p:cNvSpPr>
                  <a:spLocks noChangeAspect="1" noChangeShapeType="1"/>
                </p:cNvSpPr>
                <p:nvPr/>
              </p:nvSpPr>
              <p:spPr bwMode="auto">
                <a:xfrm>
                  <a:off x="3576" y="1335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Line 1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09" y="1420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Freeform 192"/>
                <p:cNvSpPr>
                  <a:spLocks noChangeAspect="1"/>
                </p:cNvSpPr>
                <p:nvPr/>
              </p:nvSpPr>
              <p:spPr bwMode="auto">
                <a:xfrm>
                  <a:off x="3409" y="1422"/>
                  <a:ext cx="29" cy="17"/>
                </a:xfrm>
                <a:custGeom>
                  <a:avLst/>
                  <a:gdLst>
                    <a:gd name="T0" fmla="*/ 0 w 29"/>
                    <a:gd name="T1" fmla="*/ 0 h 17"/>
                    <a:gd name="T2" fmla="*/ 0 w 29"/>
                    <a:gd name="T3" fmla="*/ 0 h 17"/>
                    <a:gd name="T4" fmla="*/ 1 w 29"/>
                    <a:gd name="T5" fmla="*/ 0 h 17"/>
                    <a:gd name="T6" fmla="*/ 2 w 29"/>
                    <a:gd name="T7" fmla="*/ 0 h 17"/>
                    <a:gd name="T8" fmla="*/ 4 w 29"/>
                    <a:gd name="T9" fmla="*/ 2 h 17"/>
                    <a:gd name="T10" fmla="*/ 5 w 29"/>
                    <a:gd name="T11" fmla="*/ 2 h 17"/>
                    <a:gd name="T12" fmla="*/ 7 w 29"/>
                    <a:gd name="T13" fmla="*/ 4 h 17"/>
                    <a:gd name="T14" fmla="*/ 10 w 29"/>
                    <a:gd name="T15" fmla="*/ 6 h 17"/>
                    <a:gd name="T16" fmla="*/ 12 w 29"/>
                    <a:gd name="T17" fmla="*/ 6 h 17"/>
                    <a:gd name="T18" fmla="*/ 14 w 29"/>
                    <a:gd name="T19" fmla="*/ 8 h 17"/>
                    <a:gd name="T20" fmla="*/ 16 w 29"/>
                    <a:gd name="T21" fmla="*/ 12 h 17"/>
                    <a:gd name="T22" fmla="*/ 19 w 29"/>
                    <a:gd name="T23" fmla="*/ 12 h 17"/>
                    <a:gd name="T24" fmla="*/ 21 w 29"/>
                    <a:gd name="T25" fmla="*/ 14 h 17"/>
                    <a:gd name="T26" fmla="*/ 23 w 29"/>
                    <a:gd name="T27" fmla="*/ 14 h 17"/>
                    <a:gd name="T28" fmla="*/ 25 w 29"/>
                    <a:gd name="T29" fmla="*/ 14 h 17"/>
                    <a:gd name="T30" fmla="*/ 26 w 29"/>
                    <a:gd name="T31" fmla="*/ 16 h 17"/>
                    <a:gd name="T32" fmla="*/ 28 w 29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7"/>
                    <a:gd name="T53" fmla="*/ 29 w 29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7" y="4"/>
                      </a:lnTo>
                      <a:lnTo>
                        <a:pt x="10" y="6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6" y="12"/>
                      </a:lnTo>
                      <a:lnTo>
                        <a:pt x="19" y="12"/>
                      </a:lnTo>
                      <a:lnTo>
                        <a:pt x="21" y="14"/>
                      </a:lnTo>
                      <a:lnTo>
                        <a:pt x="23" y="14"/>
                      </a:lnTo>
                      <a:lnTo>
                        <a:pt x="25" y="14"/>
                      </a:lnTo>
                      <a:lnTo>
                        <a:pt x="26" y="16"/>
                      </a:lnTo>
                      <a:lnTo>
                        <a:pt x="28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Line 1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09" y="1420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Line 194"/>
                <p:cNvSpPr>
                  <a:spLocks noChangeAspect="1" noChangeShapeType="1"/>
                </p:cNvSpPr>
                <p:nvPr/>
              </p:nvSpPr>
              <p:spPr bwMode="auto">
                <a:xfrm>
                  <a:off x="3437" y="1426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Freeform 195"/>
                <p:cNvSpPr>
                  <a:spLocks noChangeAspect="1"/>
                </p:cNvSpPr>
                <p:nvPr/>
              </p:nvSpPr>
              <p:spPr bwMode="auto">
                <a:xfrm>
                  <a:off x="3280" y="1066"/>
                  <a:ext cx="82" cy="198"/>
                </a:xfrm>
                <a:custGeom>
                  <a:avLst/>
                  <a:gdLst>
                    <a:gd name="T0" fmla="*/ 81 w 82"/>
                    <a:gd name="T1" fmla="*/ 0 h 198"/>
                    <a:gd name="T2" fmla="*/ 0 w 82"/>
                    <a:gd name="T3" fmla="*/ 195 h 198"/>
                    <a:gd name="T4" fmla="*/ 28 w 82"/>
                    <a:gd name="T5" fmla="*/ 197 h 198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198"/>
                    <a:gd name="T11" fmla="*/ 82 w 82"/>
                    <a:gd name="T12" fmla="*/ 198 h 1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198">
                      <a:moveTo>
                        <a:pt x="81" y="0"/>
                      </a:moveTo>
                      <a:lnTo>
                        <a:pt x="0" y="195"/>
                      </a:lnTo>
                      <a:lnTo>
                        <a:pt x="28" y="19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Freeform 196"/>
                <p:cNvSpPr>
                  <a:spLocks noChangeAspect="1"/>
                </p:cNvSpPr>
                <p:nvPr/>
              </p:nvSpPr>
              <p:spPr bwMode="auto">
                <a:xfrm>
                  <a:off x="3278" y="1065"/>
                  <a:ext cx="84" cy="200"/>
                </a:xfrm>
                <a:custGeom>
                  <a:avLst/>
                  <a:gdLst>
                    <a:gd name="T0" fmla="*/ 83 w 84"/>
                    <a:gd name="T1" fmla="*/ 0 h 200"/>
                    <a:gd name="T2" fmla="*/ 0 w 84"/>
                    <a:gd name="T3" fmla="*/ 196 h 200"/>
                    <a:gd name="T4" fmla="*/ 30 w 84"/>
                    <a:gd name="T5" fmla="*/ 199 h 200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200"/>
                    <a:gd name="T11" fmla="*/ 84 w 84"/>
                    <a:gd name="T12" fmla="*/ 200 h 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200">
                      <a:moveTo>
                        <a:pt x="83" y="0"/>
                      </a:moveTo>
                      <a:lnTo>
                        <a:pt x="0" y="196"/>
                      </a:lnTo>
                      <a:lnTo>
                        <a:pt x="30" y="199"/>
                      </a:lnTo>
                    </a:path>
                  </a:pathLst>
                </a:custGeom>
                <a:noFill/>
                <a:ln w="12700" cap="rnd">
                  <a:solidFill>
                    <a:srgbClr val="BFBFB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Freeform 197"/>
                <p:cNvSpPr>
                  <a:spLocks noChangeAspect="1"/>
                </p:cNvSpPr>
                <p:nvPr/>
              </p:nvSpPr>
              <p:spPr bwMode="auto">
                <a:xfrm>
                  <a:off x="3320" y="1063"/>
                  <a:ext cx="61" cy="17"/>
                </a:xfrm>
                <a:custGeom>
                  <a:avLst/>
                  <a:gdLst>
                    <a:gd name="T0" fmla="*/ 0 w 61"/>
                    <a:gd name="T1" fmla="*/ 0 h 17"/>
                    <a:gd name="T2" fmla="*/ 1 w 61"/>
                    <a:gd name="T3" fmla="*/ 0 h 17"/>
                    <a:gd name="T4" fmla="*/ 2 w 61"/>
                    <a:gd name="T5" fmla="*/ 0 h 17"/>
                    <a:gd name="T6" fmla="*/ 4 w 61"/>
                    <a:gd name="T7" fmla="*/ 0 h 17"/>
                    <a:gd name="T8" fmla="*/ 7 w 61"/>
                    <a:gd name="T9" fmla="*/ 1 h 17"/>
                    <a:gd name="T10" fmla="*/ 10 w 61"/>
                    <a:gd name="T11" fmla="*/ 3 h 17"/>
                    <a:gd name="T12" fmla="*/ 14 w 61"/>
                    <a:gd name="T13" fmla="*/ 4 h 17"/>
                    <a:gd name="T14" fmla="*/ 19 w 61"/>
                    <a:gd name="T15" fmla="*/ 6 h 17"/>
                    <a:gd name="T16" fmla="*/ 24 w 61"/>
                    <a:gd name="T17" fmla="*/ 7 h 17"/>
                    <a:gd name="T18" fmla="*/ 28 w 61"/>
                    <a:gd name="T19" fmla="*/ 9 h 17"/>
                    <a:gd name="T20" fmla="*/ 33 w 61"/>
                    <a:gd name="T21" fmla="*/ 11 h 17"/>
                    <a:gd name="T22" fmla="*/ 38 w 61"/>
                    <a:gd name="T23" fmla="*/ 12 h 17"/>
                    <a:gd name="T24" fmla="*/ 43 w 61"/>
                    <a:gd name="T25" fmla="*/ 13 h 17"/>
                    <a:gd name="T26" fmla="*/ 48 w 61"/>
                    <a:gd name="T27" fmla="*/ 15 h 17"/>
                    <a:gd name="T28" fmla="*/ 52 w 61"/>
                    <a:gd name="T29" fmla="*/ 15 h 17"/>
                    <a:gd name="T30" fmla="*/ 56 w 61"/>
                    <a:gd name="T31" fmla="*/ 16 h 17"/>
                    <a:gd name="T32" fmla="*/ 60 w 61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"/>
                    <a:gd name="T52" fmla="*/ 0 h 17"/>
                    <a:gd name="T53" fmla="*/ 61 w 61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" h="1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7" y="1"/>
                      </a:lnTo>
                      <a:lnTo>
                        <a:pt x="10" y="3"/>
                      </a:lnTo>
                      <a:lnTo>
                        <a:pt x="14" y="4"/>
                      </a:lnTo>
                      <a:lnTo>
                        <a:pt x="19" y="6"/>
                      </a:lnTo>
                      <a:lnTo>
                        <a:pt x="24" y="7"/>
                      </a:lnTo>
                      <a:lnTo>
                        <a:pt x="28" y="9"/>
                      </a:lnTo>
                      <a:lnTo>
                        <a:pt x="33" y="11"/>
                      </a:lnTo>
                      <a:lnTo>
                        <a:pt x="38" y="12"/>
                      </a:lnTo>
                      <a:lnTo>
                        <a:pt x="43" y="13"/>
                      </a:lnTo>
                      <a:lnTo>
                        <a:pt x="48" y="15"/>
                      </a:lnTo>
                      <a:lnTo>
                        <a:pt x="52" y="15"/>
                      </a:lnTo>
                      <a:lnTo>
                        <a:pt x="56" y="16"/>
                      </a:lnTo>
                      <a:lnTo>
                        <a:pt x="6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Line 1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20" y="106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Line 199"/>
                <p:cNvSpPr>
                  <a:spLocks noChangeAspect="1" noChangeShapeType="1"/>
                </p:cNvSpPr>
                <p:nvPr/>
              </p:nvSpPr>
              <p:spPr bwMode="auto">
                <a:xfrm>
                  <a:off x="3380" y="1074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Freeform 200"/>
                <p:cNvSpPr>
                  <a:spLocks noChangeAspect="1"/>
                </p:cNvSpPr>
                <p:nvPr/>
              </p:nvSpPr>
              <p:spPr bwMode="auto">
                <a:xfrm>
                  <a:off x="2871" y="1163"/>
                  <a:ext cx="269" cy="63"/>
                </a:xfrm>
                <a:custGeom>
                  <a:avLst/>
                  <a:gdLst>
                    <a:gd name="T0" fmla="*/ 0 w 269"/>
                    <a:gd name="T1" fmla="*/ 1 h 63"/>
                    <a:gd name="T2" fmla="*/ 1 w 269"/>
                    <a:gd name="T3" fmla="*/ 0 h 63"/>
                    <a:gd name="T4" fmla="*/ 4 w 269"/>
                    <a:gd name="T5" fmla="*/ 0 h 63"/>
                    <a:gd name="T6" fmla="*/ 9 w 269"/>
                    <a:gd name="T7" fmla="*/ 0 h 63"/>
                    <a:gd name="T8" fmla="*/ 17 w 269"/>
                    <a:gd name="T9" fmla="*/ 0 h 63"/>
                    <a:gd name="T10" fmla="*/ 26 w 269"/>
                    <a:gd name="T11" fmla="*/ 0 h 63"/>
                    <a:gd name="T12" fmla="*/ 38 w 269"/>
                    <a:gd name="T13" fmla="*/ 0 h 63"/>
                    <a:gd name="T14" fmla="*/ 52 w 269"/>
                    <a:gd name="T15" fmla="*/ 2 h 63"/>
                    <a:gd name="T16" fmla="*/ 67 w 269"/>
                    <a:gd name="T17" fmla="*/ 3 h 63"/>
                    <a:gd name="T18" fmla="*/ 86 w 269"/>
                    <a:gd name="T19" fmla="*/ 6 h 63"/>
                    <a:gd name="T20" fmla="*/ 105 w 269"/>
                    <a:gd name="T21" fmla="*/ 10 h 63"/>
                    <a:gd name="T22" fmla="*/ 127 w 269"/>
                    <a:gd name="T23" fmla="*/ 15 h 63"/>
                    <a:gd name="T24" fmla="*/ 151 w 269"/>
                    <a:gd name="T25" fmla="*/ 21 h 63"/>
                    <a:gd name="T26" fmla="*/ 177 w 269"/>
                    <a:gd name="T27" fmla="*/ 28 h 63"/>
                    <a:gd name="T28" fmla="*/ 205 w 269"/>
                    <a:gd name="T29" fmla="*/ 37 h 63"/>
                    <a:gd name="T30" fmla="*/ 236 w 269"/>
                    <a:gd name="T31" fmla="*/ 49 h 63"/>
                    <a:gd name="T32" fmla="*/ 268 w 269"/>
                    <a:gd name="T33" fmla="*/ 62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9"/>
                    <a:gd name="T52" fmla="*/ 0 h 63"/>
                    <a:gd name="T53" fmla="*/ 269 w 26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9" h="63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7" y="0"/>
                      </a:lnTo>
                      <a:lnTo>
                        <a:pt x="26" y="0"/>
                      </a:lnTo>
                      <a:lnTo>
                        <a:pt x="38" y="0"/>
                      </a:lnTo>
                      <a:lnTo>
                        <a:pt x="52" y="2"/>
                      </a:lnTo>
                      <a:lnTo>
                        <a:pt x="67" y="3"/>
                      </a:lnTo>
                      <a:lnTo>
                        <a:pt x="86" y="6"/>
                      </a:lnTo>
                      <a:lnTo>
                        <a:pt x="105" y="10"/>
                      </a:lnTo>
                      <a:lnTo>
                        <a:pt x="127" y="15"/>
                      </a:lnTo>
                      <a:lnTo>
                        <a:pt x="151" y="21"/>
                      </a:lnTo>
                      <a:lnTo>
                        <a:pt x="177" y="28"/>
                      </a:lnTo>
                      <a:lnTo>
                        <a:pt x="205" y="37"/>
                      </a:lnTo>
                      <a:lnTo>
                        <a:pt x="236" y="49"/>
                      </a:lnTo>
                      <a:lnTo>
                        <a:pt x="268" y="6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9" name="Line 20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71" y="1164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0" name="Line 202"/>
                <p:cNvSpPr>
                  <a:spLocks noChangeAspect="1" noChangeShapeType="1"/>
                </p:cNvSpPr>
                <p:nvPr/>
              </p:nvSpPr>
              <p:spPr bwMode="auto">
                <a:xfrm>
                  <a:off x="3139" y="1224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1" name="Freeform 203"/>
                <p:cNvSpPr>
                  <a:spLocks noChangeAspect="1"/>
                </p:cNvSpPr>
                <p:nvPr/>
              </p:nvSpPr>
              <p:spPr bwMode="auto">
                <a:xfrm>
                  <a:off x="2942" y="1167"/>
                  <a:ext cx="29" cy="33"/>
                </a:xfrm>
                <a:custGeom>
                  <a:avLst/>
                  <a:gdLst>
                    <a:gd name="T0" fmla="*/ 0 w 29"/>
                    <a:gd name="T1" fmla="*/ 0 h 33"/>
                    <a:gd name="T2" fmla="*/ 0 w 29"/>
                    <a:gd name="T3" fmla="*/ 0 h 33"/>
                    <a:gd name="T4" fmla="*/ 0 w 29"/>
                    <a:gd name="T5" fmla="*/ 1 h 33"/>
                    <a:gd name="T6" fmla="*/ 1 w 29"/>
                    <a:gd name="T7" fmla="*/ 2 h 33"/>
                    <a:gd name="T8" fmla="*/ 1 w 29"/>
                    <a:gd name="T9" fmla="*/ 3 h 33"/>
                    <a:gd name="T10" fmla="*/ 2 w 29"/>
                    <a:gd name="T11" fmla="*/ 5 h 33"/>
                    <a:gd name="T12" fmla="*/ 2 w 29"/>
                    <a:gd name="T13" fmla="*/ 7 h 33"/>
                    <a:gd name="T14" fmla="*/ 4 w 29"/>
                    <a:gd name="T15" fmla="*/ 9 h 33"/>
                    <a:gd name="T16" fmla="*/ 5 w 29"/>
                    <a:gd name="T17" fmla="*/ 11 h 33"/>
                    <a:gd name="T18" fmla="*/ 6 w 29"/>
                    <a:gd name="T19" fmla="*/ 14 h 33"/>
                    <a:gd name="T20" fmla="*/ 8 w 29"/>
                    <a:gd name="T21" fmla="*/ 16 h 33"/>
                    <a:gd name="T22" fmla="*/ 11 w 29"/>
                    <a:gd name="T23" fmla="*/ 19 h 33"/>
                    <a:gd name="T24" fmla="*/ 14 w 29"/>
                    <a:gd name="T25" fmla="*/ 21 h 33"/>
                    <a:gd name="T26" fmla="*/ 16 w 29"/>
                    <a:gd name="T27" fmla="*/ 24 h 33"/>
                    <a:gd name="T28" fmla="*/ 20 w 29"/>
                    <a:gd name="T29" fmla="*/ 27 h 33"/>
                    <a:gd name="T30" fmla="*/ 23 w 29"/>
                    <a:gd name="T31" fmla="*/ 29 h 33"/>
                    <a:gd name="T32" fmla="*/ 28 w 29"/>
                    <a:gd name="T33" fmla="*/ 32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"/>
                    <a:gd name="T53" fmla="*/ 29 w 29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4" y="9"/>
                      </a:lnTo>
                      <a:lnTo>
                        <a:pt x="5" y="11"/>
                      </a:lnTo>
                      <a:lnTo>
                        <a:pt x="6" y="14"/>
                      </a:lnTo>
                      <a:lnTo>
                        <a:pt x="8" y="16"/>
                      </a:lnTo>
                      <a:lnTo>
                        <a:pt x="11" y="19"/>
                      </a:lnTo>
                      <a:lnTo>
                        <a:pt x="14" y="21"/>
                      </a:lnTo>
                      <a:lnTo>
                        <a:pt x="16" y="24"/>
                      </a:lnTo>
                      <a:lnTo>
                        <a:pt x="20" y="27"/>
                      </a:lnTo>
                      <a:lnTo>
                        <a:pt x="23" y="29"/>
                      </a:lnTo>
                      <a:lnTo>
                        <a:pt x="28" y="3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2" name="Line 204"/>
                <p:cNvSpPr>
                  <a:spLocks noChangeAspect="1" noChangeShapeType="1"/>
                </p:cNvSpPr>
                <p:nvPr/>
              </p:nvSpPr>
              <p:spPr bwMode="auto">
                <a:xfrm>
                  <a:off x="2942" y="1167"/>
                  <a:ext cx="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3" name="Line 205"/>
                <p:cNvSpPr>
                  <a:spLocks noChangeAspect="1" noChangeShapeType="1"/>
                </p:cNvSpPr>
                <p:nvPr/>
              </p:nvSpPr>
              <p:spPr bwMode="auto">
                <a:xfrm>
                  <a:off x="2970" y="1198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4" name="Freeform 206"/>
                <p:cNvSpPr>
                  <a:spLocks noChangeAspect="1"/>
                </p:cNvSpPr>
                <p:nvPr/>
              </p:nvSpPr>
              <p:spPr bwMode="auto">
                <a:xfrm>
                  <a:off x="3040" y="1191"/>
                  <a:ext cx="38" cy="36"/>
                </a:xfrm>
                <a:custGeom>
                  <a:avLst/>
                  <a:gdLst>
                    <a:gd name="T0" fmla="*/ 0 w 38"/>
                    <a:gd name="T1" fmla="*/ 0 h 36"/>
                    <a:gd name="T2" fmla="*/ 0 w 38"/>
                    <a:gd name="T3" fmla="*/ 0 h 36"/>
                    <a:gd name="T4" fmla="*/ 0 w 38"/>
                    <a:gd name="T5" fmla="*/ 0 h 36"/>
                    <a:gd name="T6" fmla="*/ 0 w 38"/>
                    <a:gd name="T7" fmla="*/ 2 h 36"/>
                    <a:gd name="T8" fmla="*/ 1 w 38"/>
                    <a:gd name="T9" fmla="*/ 4 h 36"/>
                    <a:gd name="T10" fmla="*/ 2 w 38"/>
                    <a:gd name="T11" fmla="*/ 5 h 36"/>
                    <a:gd name="T12" fmla="*/ 3 w 38"/>
                    <a:gd name="T13" fmla="*/ 7 h 36"/>
                    <a:gd name="T14" fmla="*/ 4 w 38"/>
                    <a:gd name="T15" fmla="*/ 10 h 36"/>
                    <a:gd name="T16" fmla="*/ 6 w 38"/>
                    <a:gd name="T17" fmla="*/ 12 h 36"/>
                    <a:gd name="T18" fmla="*/ 8 w 38"/>
                    <a:gd name="T19" fmla="*/ 15 h 36"/>
                    <a:gd name="T20" fmla="*/ 11 w 38"/>
                    <a:gd name="T21" fmla="*/ 17 h 36"/>
                    <a:gd name="T22" fmla="*/ 14 w 38"/>
                    <a:gd name="T23" fmla="*/ 21 h 36"/>
                    <a:gd name="T24" fmla="*/ 17 w 38"/>
                    <a:gd name="T25" fmla="*/ 24 h 36"/>
                    <a:gd name="T26" fmla="*/ 21 w 38"/>
                    <a:gd name="T27" fmla="*/ 26 h 36"/>
                    <a:gd name="T28" fmla="*/ 25 w 38"/>
                    <a:gd name="T29" fmla="*/ 29 h 36"/>
                    <a:gd name="T30" fmla="*/ 30 w 38"/>
                    <a:gd name="T31" fmla="*/ 32 h 36"/>
                    <a:gd name="T32" fmla="*/ 37 w 38"/>
                    <a:gd name="T33" fmla="*/ 35 h 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6"/>
                    <a:gd name="T53" fmla="*/ 38 w 38"/>
                    <a:gd name="T54" fmla="*/ 36 h 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3" y="7"/>
                      </a:lnTo>
                      <a:lnTo>
                        <a:pt x="4" y="10"/>
                      </a:lnTo>
                      <a:lnTo>
                        <a:pt x="6" y="12"/>
                      </a:lnTo>
                      <a:lnTo>
                        <a:pt x="8" y="15"/>
                      </a:lnTo>
                      <a:lnTo>
                        <a:pt x="11" y="17"/>
                      </a:lnTo>
                      <a:lnTo>
                        <a:pt x="14" y="21"/>
                      </a:lnTo>
                      <a:lnTo>
                        <a:pt x="17" y="24"/>
                      </a:lnTo>
                      <a:lnTo>
                        <a:pt x="21" y="26"/>
                      </a:lnTo>
                      <a:lnTo>
                        <a:pt x="25" y="29"/>
                      </a:lnTo>
                      <a:lnTo>
                        <a:pt x="30" y="32"/>
                      </a:lnTo>
                      <a:lnTo>
                        <a:pt x="37" y="3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5" name="Line 207"/>
                <p:cNvSpPr>
                  <a:spLocks noChangeAspect="1" noChangeShapeType="1"/>
                </p:cNvSpPr>
                <p:nvPr/>
              </p:nvSpPr>
              <p:spPr bwMode="auto">
                <a:xfrm>
                  <a:off x="3040" y="1191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6" name="Line 208"/>
                <p:cNvSpPr>
                  <a:spLocks noChangeAspect="1" noChangeShapeType="1"/>
                </p:cNvSpPr>
                <p:nvPr/>
              </p:nvSpPr>
              <p:spPr bwMode="auto">
                <a:xfrm>
                  <a:off x="3077" y="1226"/>
                  <a:ext cx="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7" name="Freeform 209"/>
                <p:cNvSpPr>
                  <a:spLocks noChangeAspect="1"/>
                </p:cNvSpPr>
                <p:nvPr/>
              </p:nvSpPr>
              <p:spPr bwMode="auto">
                <a:xfrm>
                  <a:off x="3012" y="1337"/>
                  <a:ext cx="36" cy="74"/>
                </a:xfrm>
                <a:custGeom>
                  <a:avLst/>
                  <a:gdLst>
                    <a:gd name="T0" fmla="*/ 34 w 36"/>
                    <a:gd name="T1" fmla="*/ 73 h 74"/>
                    <a:gd name="T2" fmla="*/ 35 w 36"/>
                    <a:gd name="T3" fmla="*/ 68 h 74"/>
                    <a:gd name="T4" fmla="*/ 35 w 36"/>
                    <a:gd name="T5" fmla="*/ 65 h 74"/>
                    <a:gd name="T6" fmla="*/ 34 w 36"/>
                    <a:gd name="T7" fmla="*/ 61 h 74"/>
                    <a:gd name="T8" fmla="*/ 33 w 36"/>
                    <a:gd name="T9" fmla="*/ 58 h 74"/>
                    <a:gd name="T10" fmla="*/ 32 w 36"/>
                    <a:gd name="T11" fmla="*/ 54 h 74"/>
                    <a:gd name="T12" fmla="*/ 30 w 36"/>
                    <a:gd name="T13" fmla="*/ 50 h 74"/>
                    <a:gd name="T14" fmla="*/ 27 w 36"/>
                    <a:gd name="T15" fmla="*/ 45 h 74"/>
                    <a:gd name="T16" fmla="*/ 25 w 36"/>
                    <a:gd name="T17" fmla="*/ 41 h 74"/>
                    <a:gd name="T18" fmla="*/ 22 w 36"/>
                    <a:gd name="T19" fmla="*/ 36 h 74"/>
                    <a:gd name="T20" fmla="*/ 19 w 36"/>
                    <a:gd name="T21" fmla="*/ 32 h 74"/>
                    <a:gd name="T22" fmla="*/ 16 w 36"/>
                    <a:gd name="T23" fmla="*/ 27 h 74"/>
                    <a:gd name="T24" fmla="*/ 13 w 36"/>
                    <a:gd name="T25" fmla="*/ 22 h 74"/>
                    <a:gd name="T26" fmla="*/ 10 w 36"/>
                    <a:gd name="T27" fmla="*/ 17 h 74"/>
                    <a:gd name="T28" fmla="*/ 6 w 36"/>
                    <a:gd name="T29" fmla="*/ 11 h 74"/>
                    <a:gd name="T30" fmla="*/ 3 w 36"/>
                    <a:gd name="T31" fmla="*/ 5 h 74"/>
                    <a:gd name="T32" fmla="*/ 0 w 36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6"/>
                    <a:gd name="T52" fmla="*/ 0 h 74"/>
                    <a:gd name="T53" fmla="*/ 36 w 36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6" h="74">
                      <a:moveTo>
                        <a:pt x="34" y="73"/>
                      </a:moveTo>
                      <a:lnTo>
                        <a:pt x="35" y="68"/>
                      </a:lnTo>
                      <a:lnTo>
                        <a:pt x="35" y="65"/>
                      </a:lnTo>
                      <a:lnTo>
                        <a:pt x="34" y="61"/>
                      </a:lnTo>
                      <a:lnTo>
                        <a:pt x="33" y="58"/>
                      </a:lnTo>
                      <a:lnTo>
                        <a:pt x="32" y="54"/>
                      </a:lnTo>
                      <a:lnTo>
                        <a:pt x="30" y="50"/>
                      </a:lnTo>
                      <a:lnTo>
                        <a:pt x="27" y="45"/>
                      </a:lnTo>
                      <a:lnTo>
                        <a:pt x="25" y="41"/>
                      </a:lnTo>
                      <a:lnTo>
                        <a:pt x="22" y="36"/>
                      </a:lnTo>
                      <a:lnTo>
                        <a:pt x="19" y="32"/>
                      </a:lnTo>
                      <a:lnTo>
                        <a:pt x="16" y="27"/>
                      </a:lnTo>
                      <a:lnTo>
                        <a:pt x="13" y="22"/>
                      </a:lnTo>
                      <a:lnTo>
                        <a:pt x="10" y="17"/>
                      </a:lnTo>
                      <a:lnTo>
                        <a:pt x="6" y="11"/>
                      </a:lnTo>
                      <a:lnTo>
                        <a:pt x="3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" name="Line 210"/>
                <p:cNvSpPr>
                  <a:spLocks noChangeAspect="1" noChangeShapeType="1"/>
                </p:cNvSpPr>
                <p:nvPr/>
              </p:nvSpPr>
              <p:spPr bwMode="auto">
                <a:xfrm>
                  <a:off x="3046" y="141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Line 211"/>
                <p:cNvSpPr>
                  <a:spLocks noChangeAspect="1" noChangeShapeType="1"/>
                </p:cNvSpPr>
                <p:nvPr/>
              </p:nvSpPr>
              <p:spPr bwMode="auto">
                <a:xfrm>
                  <a:off x="3012" y="133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Freeform 212"/>
                <p:cNvSpPr>
                  <a:spLocks noChangeAspect="1"/>
                </p:cNvSpPr>
                <p:nvPr/>
              </p:nvSpPr>
              <p:spPr bwMode="auto">
                <a:xfrm>
                  <a:off x="2994" y="1255"/>
                  <a:ext cx="19" cy="83"/>
                </a:xfrm>
                <a:custGeom>
                  <a:avLst/>
                  <a:gdLst>
                    <a:gd name="T0" fmla="*/ 18 w 19"/>
                    <a:gd name="T1" fmla="*/ 82 h 83"/>
                    <a:gd name="T2" fmla="*/ 15 w 19"/>
                    <a:gd name="T3" fmla="*/ 76 h 83"/>
                    <a:gd name="T4" fmla="*/ 12 w 19"/>
                    <a:gd name="T5" fmla="*/ 70 h 83"/>
                    <a:gd name="T6" fmla="*/ 10 w 19"/>
                    <a:gd name="T7" fmla="*/ 64 h 83"/>
                    <a:gd name="T8" fmla="*/ 8 w 19"/>
                    <a:gd name="T9" fmla="*/ 59 h 83"/>
                    <a:gd name="T10" fmla="*/ 7 w 19"/>
                    <a:gd name="T11" fmla="*/ 53 h 83"/>
                    <a:gd name="T12" fmla="*/ 5 w 19"/>
                    <a:gd name="T13" fmla="*/ 46 h 83"/>
                    <a:gd name="T14" fmla="*/ 4 w 19"/>
                    <a:gd name="T15" fmla="*/ 41 h 83"/>
                    <a:gd name="T16" fmla="*/ 3 w 19"/>
                    <a:gd name="T17" fmla="*/ 35 h 83"/>
                    <a:gd name="T18" fmla="*/ 2 w 19"/>
                    <a:gd name="T19" fmla="*/ 29 h 83"/>
                    <a:gd name="T20" fmla="*/ 2 w 19"/>
                    <a:gd name="T21" fmla="*/ 24 h 83"/>
                    <a:gd name="T22" fmla="*/ 1 w 19"/>
                    <a:gd name="T23" fmla="*/ 19 h 83"/>
                    <a:gd name="T24" fmla="*/ 0 w 19"/>
                    <a:gd name="T25" fmla="*/ 15 h 83"/>
                    <a:gd name="T26" fmla="*/ 0 w 19"/>
                    <a:gd name="T27" fmla="*/ 10 h 83"/>
                    <a:gd name="T28" fmla="*/ 0 w 19"/>
                    <a:gd name="T29" fmla="*/ 6 h 83"/>
                    <a:gd name="T30" fmla="*/ 0 w 19"/>
                    <a:gd name="T31" fmla="*/ 2 h 83"/>
                    <a:gd name="T32" fmla="*/ 0 w 19"/>
                    <a:gd name="T33" fmla="*/ 0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83"/>
                    <a:gd name="T53" fmla="*/ 19 w 19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83">
                      <a:moveTo>
                        <a:pt x="18" y="82"/>
                      </a:moveTo>
                      <a:lnTo>
                        <a:pt x="15" y="76"/>
                      </a:lnTo>
                      <a:lnTo>
                        <a:pt x="12" y="70"/>
                      </a:lnTo>
                      <a:lnTo>
                        <a:pt x="10" y="64"/>
                      </a:lnTo>
                      <a:lnTo>
                        <a:pt x="8" y="59"/>
                      </a:lnTo>
                      <a:lnTo>
                        <a:pt x="7" y="53"/>
                      </a:lnTo>
                      <a:lnTo>
                        <a:pt x="5" y="46"/>
                      </a:lnTo>
                      <a:lnTo>
                        <a:pt x="4" y="41"/>
                      </a:lnTo>
                      <a:lnTo>
                        <a:pt x="3" y="35"/>
                      </a:lnTo>
                      <a:lnTo>
                        <a:pt x="2" y="29"/>
                      </a:lnTo>
                      <a:lnTo>
                        <a:pt x="2" y="24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1" name="Line 213"/>
                <p:cNvSpPr>
                  <a:spLocks noChangeAspect="1" noChangeShapeType="1"/>
                </p:cNvSpPr>
                <p:nvPr/>
              </p:nvSpPr>
              <p:spPr bwMode="auto">
                <a:xfrm>
                  <a:off x="3012" y="133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Line 214"/>
                <p:cNvSpPr>
                  <a:spLocks noChangeAspect="1" noChangeShapeType="1"/>
                </p:cNvSpPr>
                <p:nvPr/>
              </p:nvSpPr>
              <p:spPr bwMode="auto">
                <a:xfrm>
                  <a:off x="2993" y="1255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Freeform 215"/>
                <p:cNvSpPr>
                  <a:spLocks noChangeAspect="1"/>
                </p:cNvSpPr>
                <p:nvPr/>
              </p:nvSpPr>
              <p:spPr bwMode="auto">
                <a:xfrm>
                  <a:off x="2947" y="1198"/>
                  <a:ext cx="48" cy="58"/>
                </a:xfrm>
                <a:custGeom>
                  <a:avLst/>
                  <a:gdLst>
                    <a:gd name="T0" fmla="*/ 47 w 48"/>
                    <a:gd name="T1" fmla="*/ 57 h 58"/>
                    <a:gd name="T2" fmla="*/ 47 w 48"/>
                    <a:gd name="T3" fmla="*/ 57 h 58"/>
                    <a:gd name="T4" fmla="*/ 46 w 48"/>
                    <a:gd name="T5" fmla="*/ 55 h 58"/>
                    <a:gd name="T6" fmla="*/ 46 w 48"/>
                    <a:gd name="T7" fmla="*/ 53 h 58"/>
                    <a:gd name="T8" fmla="*/ 45 w 48"/>
                    <a:gd name="T9" fmla="*/ 50 h 58"/>
                    <a:gd name="T10" fmla="*/ 44 w 48"/>
                    <a:gd name="T11" fmla="*/ 46 h 58"/>
                    <a:gd name="T12" fmla="*/ 43 w 48"/>
                    <a:gd name="T13" fmla="*/ 43 h 58"/>
                    <a:gd name="T14" fmla="*/ 42 w 48"/>
                    <a:gd name="T15" fmla="*/ 39 h 58"/>
                    <a:gd name="T16" fmla="*/ 40 w 48"/>
                    <a:gd name="T17" fmla="*/ 35 h 58"/>
                    <a:gd name="T18" fmla="*/ 37 w 48"/>
                    <a:gd name="T19" fmla="*/ 29 h 58"/>
                    <a:gd name="T20" fmla="*/ 34 w 48"/>
                    <a:gd name="T21" fmla="*/ 25 h 58"/>
                    <a:gd name="T22" fmla="*/ 31 w 48"/>
                    <a:gd name="T23" fmla="*/ 20 h 58"/>
                    <a:gd name="T24" fmla="*/ 26 w 48"/>
                    <a:gd name="T25" fmla="*/ 16 h 58"/>
                    <a:gd name="T26" fmla="*/ 21 w 48"/>
                    <a:gd name="T27" fmla="*/ 10 h 58"/>
                    <a:gd name="T28" fmla="*/ 15 w 48"/>
                    <a:gd name="T29" fmla="*/ 6 h 58"/>
                    <a:gd name="T30" fmla="*/ 7 w 48"/>
                    <a:gd name="T31" fmla="*/ 3 h 58"/>
                    <a:gd name="T32" fmla="*/ 0 w 48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8"/>
                    <a:gd name="T53" fmla="*/ 48 w 48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8">
                      <a:moveTo>
                        <a:pt x="47" y="57"/>
                      </a:moveTo>
                      <a:lnTo>
                        <a:pt x="47" y="57"/>
                      </a:lnTo>
                      <a:lnTo>
                        <a:pt x="46" y="55"/>
                      </a:lnTo>
                      <a:lnTo>
                        <a:pt x="46" y="53"/>
                      </a:lnTo>
                      <a:lnTo>
                        <a:pt x="45" y="50"/>
                      </a:lnTo>
                      <a:lnTo>
                        <a:pt x="44" y="46"/>
                      </a:lnTo>
                      <a:lnTo>
                        <a:pt x="43" y="43"/>
                      </a:lnTo>
                      <a:lnTo>
                        <a:pt x="42" y="39"/>
                      </a:lnTo>
                      <a:lnTo>
                        <a:pt x="40" y="35"/>
                      </a:lnTo>
                      <a:lnTo>
                        <a:pt x="37" y="29"/>
                      </a:lnTo>
                      <a:lnTo>
                        <a:pt x="34" y="25"/>
                      </a:lnTo>
                      <a:lnTo>
                        <a:pt x="31" y="20"/>
                      </a:lnTo>
                      <a:lnTo>
                        <a:pt x="26" y="16"/>
                      </a:lnTo>
                      <a:lnTo>
                        <a:pt x="21" y="10"/>
                      </a:lnTo>
                      <a:lnTo>
                        <a:pt x="15" y="6"/>
                      </a:lnTo>
                      <a:lnTo>
                        <a:pt x="7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Line 21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93" y="1255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Line 217"/>
                <p:cNvSpPr>
                  <a:spLocks noChangeAspect="1" noChangeShapeType="1"/>
                </p:cNvSpPr>
                <p:nvPr/>
              </p:nvSpPr>
              <p:spPr bwMode="auto">
                <a:xfrm>
                  <a:off x="2947" y="1198"/>
                  <a:ext cx="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Freeform 218"/>
                <p:cNvSpPr>
                  <a:spLocks noChangeAspect="1"/>
                </p:cNvSpPr>
                <p:nvPr/>
              </p:nvSpPr>
              <p:spPr bwMode="auto">
                <a:xfrm>
                  <a:off x="3311" y="1370"/>
                  <a:ext cx="28" cy="27"/>
                </a:xfrm>
                <a:custGeom>
                  <a:avLst/>
                  <a:gdLst>
                    <a:gd name="T0" fmla="*/ 26 w 28"/>
                    <a:gd name="T1" fmla="*/ 14 h 27"/>
                    <a:gd name="T2" fmla="*/ 26 w 28"/>
                    <a:gd name="T3" fmla="*/ 14 h 27"/>
                    <a:gd name="T4" fmla="*/ 26 w 28"/>
                    <a:gd name="T5" fmla="*/ 14 h 27"/>
                    <a:gd name="T6" fmla="*/ 25 w 28"/>
                    <a:gd name="T7" fmla="*/ 14 h 27"/>
                    <a:gd name="T8" fmla="*/ 25 w 28"/>
                    <a:gd name="T9" fmla="*/ 14 h 27"/>
                    <a:gd name="T10" fmla="*/ 25 w 28"/>
                    <a:gd name="T11" fmla="*/ 14 h 27"/>
                    <a:gd name="T12" fmla="*/ 25 w 28"/>
                    <a:gd name="T13" fmla="*/ 13 h 27"/>
                    <a:gd name="T14" fmla="*/ 24 w 28"/>
                    <a:gd name="T15" fmla="*/ 12 h 27"/>
                    <a:gd name="T16" fmla="*/ 23 w 28"/>
                    <a:gd name="T17" fmla="*/ 11 h 27"/>
                    <a:gd name="T18" fmla="*/ 23 w 28"/>
                    <a:gd name="T19" fmla="*/ 10 h 27"/>
                    <a:gd name="T20" fmla="*/ 23 w 28"/>
                    <a:gd name="T21" fmla="*/ 9 h 27"/>
                    <a:gd name="T22" fmla="*/ 22 w 28"/>
                    <a:gd name="T23" fmla="*/ 9 h 27"/>
                    <a:gd name="T24" fmla="*/ 22 w 28"/>
                    <a:gd name="T25" fmla="*/ 7 h 27"/>
                    <a:gd name="T26" fmla="*/ 21 w 28"/>
                    <a:gd name="T27" fmla="*/ 6 h 27"/>
                    <a:gd name="T28" fmla="*/ 21 w 28"/>
                    <a:gd name="T29" fmla="*/ 4 h 27"/>
                    <a:gd name="T30" fmla="*/ 21 w 28"/>
                    <a:gd name="T31" fmla="*/ 3 h 27"/>
                    <a:gd name="T32" fmla="*/ 20 w 28"/>
                    <a:gd name="T33" fmla="*/ 2 h 27"/>
                    <a:gd name="T34" fmla="*/ 20 w 28"/>
                    <a:gd name="T35" fmla="*/ 2 h 27"/>
                    <a:gd name="T36" fmla="*/ 20 w 28"/>
                    <a:gd name="T37" fmla="*/ 2 h 27"/>
                    <a:gd name="T38" fmla="*/ 19 w 28"/>
                    <a:gd name="T39" fmla="*/ 2 h 27"/>
                    <a:gd name="T40" fmla="*/ 18 w 28"/>
                    <a:gd name="T41" fmla="*/ 2 h 27"/>
                    <a:gd name="T42" fmla="*/ 17 w 28"/>
                    <a:gd name="T43" fmla="*/ 2 h 27"/>
                    <a:gd name="T44" fmla="*/ 16 w 28"/>
                    <a:gd name="T45" fmla="*/ 2 h 27"/>
                    <a:gd name="T46" fmla="*/ 15 w 28"/>
                    <a:gd name="T47" fmla="*/ 2 h 27"/>
                    <a:gd name="T48" fmla="*/ 12 w 28"/>
                    <a:gd name="T49" fmla="*/ 2 h 27"/>
                    <a:gd name="T50" fmla="*/ 11 w 28"/>
                    <a:gd name="T51" fmla="*/ 2 h 27"/>
                    <a:gd name="T52" fmla="*/ 10 w 28"/>
                    <a:gd name="T53" fmla="*/ 2 h 27"/>
                    <a:gd name="T54" fmla="*/ 8 w 28"/>
                    <a:gd name="T55" fmla="*/ 2 h 27"/>
                    <a:gd name="T56" fmla="*/ 7 w 28"/>
                    <a:gd name="T57" fmla="*/ 2 h 27"/>
                    <a:gd name="T58" fmla="*/ 5 w 28"/>
                    <a:gd name="T59" fmla="*/ 1 h 27"/>
                    <a:gd name="T60" fmla="*/ 4 w 28"/>
                    <a:gd name="T61" fmla="*/ 1 h 27"/>
                    <a:gd name="T62" fmla="*/ 3 w 28"/>
                    <a:gd name="T63" fmla="*/ 0 h 27"/>
                    <a:gd name="T64" fmla="*/ 2 w 28"/>
                    <a:gd name="T65" fmla="*/ 0 h 27"/>
                    <a:gd name="T66" fmla="*/ 2 w 28"/>
                    <a:gd name="T67" fmla="*/ 0 h 27"/>
                    <a:gd name="T68" fmla="*/ 2 w 28"/>
                    <a:gd name="T69" fmla="*/ 0 h 27"/>
                    <a:gd name="T70" fmla="*/ 2 w 28"/>
                    <a:gd name="T71" fmla="*/ 1 h 27"/>
                    <a:gd name="T72" fmla="*/ 2 w 28"/>
                    <a:gd name="T73" fmla="*/ 2 h 27"/>
                    <a:gd name="T74" fmla="*/ 1 w 28"/>
                    <a:gd name="T75" fmla="*/ 4 h 27"/>
                    <a:gd name="T76" fmla="*/ 1 w 28"/>
                    <a:gd name="T77" fmla="*/ 6 h 27"/>
                    <a:gd name="T78" fmla="*/ 0 w 28"/>
                    <a:gd name="T79" fmla="*/ 8 h 27"/>
                    <a:gd name="T80" fmla="*/ 0 w 28"/>
                    <a:gd name="T81" fmla="*/ 10 h 27"/>
                    <a:gd name="T82" fmla="*/ 0 w 28"/>
                    <a:gd name="T83" fmla="*/ 12 h 27"/>
                    <a:gd name="T84" fmla="*/ 0 w 28"/>
                    <a:gd name="T85" fmla="*/ 14 h 27"/>
                    <a:gd name="T86" fmla="*/ 0 w 28"/>
                    <a:gd name="T87" fmla="*/ 17 h 27"/>
                    <a:gd name="T88" fmla="*/ 0 w 28"/>
                    <a:gd name="T89" fmla="*/ 19 h 27"/>
                    <a:gd name="T90" fmla="*/ 0 w 28"/>
                    <a:gd name="T91" fmla="*/ 21 h 27"/>
                    <a:gd name="T92" fmla="*/ 0 w 28"/>
                    <a:gd name="T93" fmla="*/ 23 h 27"/>
                    <a:gd name="T94" fmla="*/ 0 w 28"/>
                    <a:gd name="T95" fmla="*/ 24 h 27"/>
                    <a:gd name="T96" fmla="*/ 2 w 28"/>
                    <a:gd name="T97" fmla="*/ 26 h 27"/>
                    <a:gd name="T98" fmla="*/ 27 w 28"/>
                    <a:gd name="T99" fmla="*/ 17 h 27"/>
                    <a:gd name="T100" fmla="*/ 26 w 28"/>
                    <a:gd name="T101" fmla="*/ 14 h 2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8"/>
                    <a:gd name="T154" fmla="*/ 0 h 27"/>
                    <a:gd name="T155" fmla="*/ 28 w 28"/>
                    <a:gd name="T156" fmla="*/ 27 h 2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8" h="27">
                      <a:moveTo>
                        <a:pt x="26" y="14"/>
                      </a:moveTo>
                      <a:lnTo>
                        <a:pt x="26" y="14"/>
                      </a:lnTo>
                      <a:lnTo>
                        <a:pt x="25" y="14"/>
                      </a:lnTo>
                      <a:lnTo>
                        <a:pt x="25" y="13"/>
                      </a:lnTo>
                      <a:lnTo>
                        <a:pt x="24" y="12"/>
                      </a:lnTo>
                      <a:lnTo>
                        <a:pt x="23" y="11"/>
                      </a:lnTo>
                      <a:lnTo>
                        <a:pt x="23" y="10"/>
                      </a:lnTo>
                      <a:lnTo>
                        <a:pt x="23" y="9"/>
                      </a:lnTo>
                      <a:lnTo>
                        <a:pt x="22" y="9"/>
                      </a:lnTo>
                      <a:lnTo>
                        <a:pt x="22" y="7"/>
                      </a:lnTo>
                      <a:lnTo>
                        <a:pt x="21" y="6"/>
                      </a:lnTo>
                      <a:lnTo>
                        <a:pt x="21" y="4"/>
                      </a:lnTo>
                      <a:lnTo>
                        <a:pt x="21" y="3"/>
                      </a:lnTo>
                      <a:lnTo>
                        <a:pt x="20" y="2"/>
                      </a:lnTo>
                      <a:lnTo>
                        <a:pt x="19" y="2"/>
                      </a:lnTo>
                      <a:lnTo>
                        <a:pt x="18" y="2"/>
                      </a:lnTo>
                      <a:lnTo>
                        <a:pt x="17" y="2"/>
                      </a:lnTo>
                      <a:lnTo>
                        <a:pt x="16" y="2"/>
                      </a:lnTo>
                      <a:lnTo>
                        <a:pt x="15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0" y="24"/>
                      </a:lnTo>
                      <a:lnTo>
                        <a:pt x="2" y="26"/>
                      </a:lnTo>
                      <a:lnTo>
                        <a:pt x="27" y="17"/>
                      </a:lnTo>
                      <a:lnTo>
                        <a:pt x="26" y="14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Freeform 219"/>
                <p:cNvSpPr>
                  <a:spLocks noChangeAspect="1"/>
                </p:cNvSpPr>
                <p:nvPr/>
              </p:nvSpPr>
              <p:spPr bwMode="auto">
                <a:xfrm>
                  <a:off x="2621" y="1126"/>
                  <a:ext cx="43" cy="92"/>
                </a:xfrm>
                <a:custGeom>
                  <a:avLst/>
                  <a:gdLst>
                    <a:gd name="T0" fmla="*/ 2 w 43"/>
                    <a:gd name="T1" fmla="*/ 0 h 92"/>
                    <a:gd name="T2" fmla="*/ 3 w 43"/>
                    <a:gd name="T3" fmla="*/ 0 h 92"/>
                    <a:gd name="T4" fmla="*/ 5 w 43"/>
                    <a:gd name="T5" fmla="*/ 0 h 92"/>
                    <a:gd name="T6" fmla="*/ 8 w 43"/>
                    <a:gd name="T7" fmla="*/ 0 h 92"/>
                    <a:gd name="T8" fmla="*/ 11 w 43"/>
                    <a:gd name="T9" fmla="*/ 0 h 92"/>
                    <a:gd name="T10" fmla="*/ 16 w 43"/>
                    <a:gd name="T11" fmla="*/ 2 h 92"/>
                    <a:gd name="T12" fmla="*/ 19 w 43"/>
                    <a:gd name="T13" fmla="*/ 5 h 92"/>
                    <a:gd name="T14" fmla="*/ 22 w 43"/>
                    <a:gd name="T15" fmla="*/ 11 h 92"/>
                    <a:gd name="T16" fmla="*/ 25 w 43"/>
                    <a:gd name="T17" fmla="*/ 18 h 92"/>
                    <a:gd name="T18" fmla="*/ 29 w 43"/>
                    <a:gd name="T19" fmla="*/ 28 h 92"/>
                    <a:gd name="T20" fmla="*/ 32 w 43"/>
                    <a:gd name="T21" fmla="*/ 39 h 92"/>
                    <a:gd name="T22" fmla="*/ 35 w 43"/>
                    <a:gd name="T23" fmla="*/ 52 h 92"/>
                    <a:gd name="T24" fmla="*/ 37 w 43"/>
                    <a:gd name="T25" fmla="*/ 63 h 92"/>
                    <a:gd name="T26" fmla="*/ 39 w 43"/>
                    <a:gd name="T27" fmla="*/ 74 h 92"/>
                    <a:gd name="T28" fmla="*/ 40 w 43"/>
                    <a:gd name="T29" fmla="*/ 82 h 92"/>
                    <a:gd name="T30" fmla="*/ 42 w 43"/>
                    <a:gd name="T31" fmla="*/ 89 h 92"/>
                    <a:gd name="T32" fmla="*/ 32 w 43"/>
                    <a:gd name="T33" fmla="*/ 88 h 92"/>
                    <a:gd name="T34" fmla="*/ 32 w 43"/>
                    <a:gd name="T35" fmla="*/ 86 h 92"/>
                    <a:gd name="T36" fmla="*/ 31 w 43"/>
                    <a:gd name="T37" fmla="*/ 80 h 92"/>
                    <a:gd name="T38" fmla="*/ 30 w 43"/>
                    <a:gd name="T39" fmla="*/ 71 h 92"/>
                    <a:gd name="T40" fmla="*/ 29 w 43"/>
                    <a:gd name="T41" fmla="*/ 60 h 92"/>
                    <a:gd name="T42" fmla="*/ 26 w 43"/>
                    <a:gd name="T43" fmla="*/ 49 h 92"/>
                    <a:gd name="T44" fmla="*/ 24 w 43"/>
                    <a:gd name="T45" fmla="*/ 37 h 92"/>
                    <a:gd name="T46" fmla="*/ 22 w 43"/>
                    <a:gd name="T47" fmla="*/ 28 h 92"/>
                    <a:gd name="T48" fmla="*/ 19 w 43"/>
                    <a:gd name="T49" fmla="*/ 19 h 92"/>
                    <a:gd name="T50" fmla="*/ 19 w 43"/>
                    <a:gd name="T51" fmla="*/ 18 h 92"/>
                    <a:gd name="T52" fmla="*/ 18 w 43"/>
                    <a:gd name="T53" fmla="*/ 16 h 92"/>
                    <a:gd name="T54" fmla="*/ 17 w 43"/>
                    <a:gd name="T55" fmla="*/ 13 h 92"/>
                    <a:gd name="T56" fmla="*/ 15 w 43"/>
                    <a:gd name="T57" fmla="*/ 9 h 92"/>
                    <a:gd name="T58" fmla="*/ 12 w 43"/>
                    <a:gd name="T59" fmla="*/ 5 h 92"/>
                    <a:gd name="T60" fmla="*/ 8 w 43"/>
                    <a:gd name="T61" fmla="*/ 2 h 92"/>
                    <a:gd name="T62" fmla="*/ 4 w 43"/>
                    <a:gd name="T63" fmla="*/ 1 h 92"/>
                    <a:gd name="T64" fmla="*/ 0 w 43"/>
                    <a:gd name="T65" fmla="*/ 2 h 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92"/>
                    <a:gd name="T101" fmla="*/ 43 w 43"/>
                    <a:gd name="T102" fmla="*/ 92 h 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9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6" y="2"/>
                      </a:lnTo>
                      <a:lnTo>
                        <a:pt x="17" y="4"/>
                      </a:lnTo>
                      <a:lnTo>
                        <a:pt x="19" y="5"/>
                      </a:lnTo>
                      <a:lnTo>
                        <a:pt x="21" y="8"/>
                      </a:lnTo>
                      <a:lnTo>
                        <a:pt x="22" y="11"/>
                      </a:lnTo>
                      <a:lnTo>
                        <a:pt x="24" y="15"/>
                      </a:lnTo>
                      <a:lnTo>
                        <a:pt x="25" y="18"/>
                      </a:lnTo>
                      <a:lnTo>
                        <a:pt x="27" y="23"/>
                      </a:lnTo>
                      <a:lnTo>
                        <a:pt x="29" y="28"/>
                      </a:lnTo>
                      <a:lnTo>
                        <a:pt x="30" y="34"/>
                      </a:lnTo>
                      <a:lnTo>
                        <a:pt x="32" y="39"/>
                      </a:lnTo>
                      <a:lnTo>
                        <a:pt x="33" y="46"/>
                      </a:lnTo>
                      <a:lnTo>
                        <a:pt x="35" y="52"/>
                      </a:lnTo>
                      <a:lnTo>
                        <a:pt x="36" y="58"/>
                      </a:lnTo>
                      <a:lnTo>
                        <a:pt x="37" y="63"/>
                      </a:lnTo>
                      <a:lnTo>
                        <a:pt x="39" y="69"/>
                      </a:lnTo>
                      <a:lnTo>
                        <a:pt x="39" y="74"/>
                      </a:lnTo>
                      <a:lnTo>
                        <a:pt x="40" y="79"/>
                      </a:lnTo>
                      <a:lnTo>
                        <a:pt x="40" y="82"/>
                      </a:lnTo>
                      <a:lnTo>
                        <a:pt x="42" y="86"/>
                      </a:lnTo>
                      <a:lnTo>
                        <a:pt x="42" y="89"/>
                      </a:lnTo>
                      <a:lnTo>
                        <a:pt x="42" y="91"/>
                      </a:lnTo>
                      <a:lnTo>
                        <a:pt x="32" y="88"/>
                      </a:lnTo>
                      <a:lnTo>
                        <a:pt x="32" y="86"/>
                      </a:lnTo>
                      <a:lnTo>
                        <a:pt x="31" y="83"/>
                      </a:lnTo>
                      <a:lnTo>
                        <a:pt x="31" y="80"/>
                      </a:lnTo>
                      <a:lnTo>
                        <a:pt x="30" y="76"/>
                      </a:lnTo>
                      <a:lnTo>
                        <a:pt x="30" y="71"/>
                      </a:lnTo>
                      <a:lnTo>
                        <a:pt x="29" y="67"/>
                      </a:lnTo>
                      <a:lnTo>
                        <a:pt x="29" y="60"/>
                      </a:lnTo>
                      <a:lnTo>
                        <a:pt x="28" y="55"/>
                      </a:lnTo>
                      <a:lnTo>
                        <a:pt x="26" y="49"/>
                      </a:lnTo>
                      <a:lnTo>
                        <a:pt x="26" y="43"/>
                      </a:lnTo>
                      <a:lnTo>
                        <a:pt x="24" y="37"/>
                      </a:lnTo>
                      <a:lnTo>
                        <a:pt x="23" y="32"/>
                      </a:lnTo>
                      <a:lnTo>
                        <a:pt x="22" y="28"/>
                      </a:lnTo>
                      <a:lnTo>
                        <a:pt x="21" y="23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9" y="17"/>
                      </a:lnTo>
                      <a:lnTo>
                        <a:pt x="18" y="16"/>
                      </a:lnTo>
                      <a:lnTo>
                        <a:pt x="18" y="14"/>
                      </a:lnTo>
                      <a:lnTo>
                        <a:pt x="17" y="13"/>
                      </a:lnTo>
                      <a:lnTo>
                        <a:pt x="16" y="10"/>
                      </a:lnTo>
                      <a:lnTo>
                        <a:pt x="15" y="9"/>
                      </a:lnTo>
                      <a:lnTo>
                        <a:pt x="14" y="6"/>
                      </a:lnTo>
                      <a:lnTo>
                        <a:pt x="12" y="5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Freeform 220"/>
                <p:cNvSpPr>
                  <a:spLocks noChangeAspect="1"/>
                </p:cNvSpPr>
                <p:nvPr/>
              </p:nvSpPr>
              <p:spPr bwMode="auto">
                <a:xfrm>
                  <a:off x="2695" y="1339"/>
                  <a:ext cx="434" cy="136"/>
                </a:xfrm>
                <a:custGeom>
                  <a:avLst/>
                  <a:gdLst>
                    <a:gd name="T0" fmla="*/ 57 w 434"/>
                    <a:gd name="T1" fmla="*/ 0 h 136"/>
                    <a:gd name="T2" fmla="*/ 54 w 434"/>
                    <a:gd name="T3" fmla="*/ 1 h 136"/>
                    <a:gd name="T4" fmla="*/ 48 w 434"/>
                    <a:gd name="T5" fmla="*/ 2 h 136"/>
                    <a:gd name="T6" fmla="*/ 41 w 434"/>
                    <a:gd name="T7" fmla="*/ 5 h 136"/>
                    <a:gd name="T8" fmla="*/ 33 w 434"/>
                    <a:gd name="T9" fmla="*/ 8 h 136"/>
                    <a:gd name="T10" fmla="*/ 25 w 434"/>
                    <a:gd name="T11" fmla="*/ 10 h 136"/>
                    <a:gd name="T12" fmla="*/ 18 w 434"/>
                    <a:gd name="T13" fmla="*/ 13 h 136"/>
                    <a:gd name="T14" fmla="*/ 13 w 434"/>
                    <a:gd name="T15" fmla="*/ 14 h 136"/>
                    <a:gd name="T16" fmla="*/ 9 w 434"/>
                    <a:gd name="T17" fmla="*/ 15 h 136"/>
                    <a:gd name="T18" fmla="*/ 7 w 434"/>
                    <a:gd name="T19" fmla="*/ 15 h 136"/>
                    <a:gd name="T20" fmla="*/ 5 w 434"/>
                    <a:gd name="T21" fmla="*/ 16 h 136"/>
                    <a:gd name="T22" fmla="*/ 4 w 434"/>
                    <a:gd name="T23" fmla="*/ 17 h 136"/>
                    <a:gd name="T24" fmla="*/ 2 w 434"/>
                    <a:gd name="T25" fmla="*/ 17 h 136"/>
                    <a:gd name="T26" fmla="*/ 1 w 434"/>
                    <a:gd name="T27" fmla="*/ 17 h 136"/>
                    <a:gd name="T28" fmla="*/ 0 w 434"/>
                    <a:gd name="T29" fmla="*/ 18 h 136"/>
                    <a:gd name="T30" fmla="*/ 0 w 434"/>
                    <a:gd name="T31" fmla="*/ 18 h 136"/>
                    <a:gd name="T32" fmla="*/ 4 w 434"/>
                    <a:gd name="T33" fmla="*/ 43 h 136"/>
                    <a:gd name="T34" fmla="*/ 7 w 434"/>
                    <a:gd name="T35" fmla="*/ 43 h 136"/>
                    <a:gd name="T36" fmla="*/ 14 w 434"/>
                    <a:gd name="T37" fmla="*/ 47 h 136"/>
                    <a:gd name="T38" fmla="*/ 26 w 434"/>
                    <a:gd name="T39" fmla="*/ 52 h 136"/>
                    <a:gd name="T40" fmla="*/ 44 w 434"/>
                    <a:gd name="T41" fmla="*/ 57 h 136"/>
                    <a:gd name="T42" fmla="*/ 67 w 434"/>
                    <a:gd name="T43" fmla="*/ 63 h 136"/>
                    <a:gd name="T44" fmla="*/ 94 w 434"/>
                    <a:gd name="T45" fmla="*/ 71 h 136"/>
                    <a:gd name="T46" fmla="*/ 126 w 434"/>
                    <a:gd name="T47" fmla="*/ 77 h 136"/>
                    <a:gd name="T48" fmla="*/ 164 w 434"/>
                    <a:gd name="T49" fmla="*/ 84 h 136"/>
                    <a:gd name="T50" fmla="*/ 204 w 434"/>
                    <a:gd name="T51" fmla="*/ 91 h 136"/>
                    <a:gd name="T52" fmla="*/ 248 w 434"/>
                    <a:gd name="T53" fmla="*/ 98 h 136"/>
                    <a:gd name="T54" fmla="*/ 292 w 434"/>
                    <a:gd name="T55" fmla="*/ 107 h 136"/>
                    <a:gd name="T56" fmla="*/ 336 w 434"/>
                    <a:gd name="T57" fmla="*/ 115 h 136"/>
                    <a:gd name="T58" fmla="*/ 373 w 434"/>
                    <a:gd name="T59" fmla="*/ 122 h 136"/>
                    <a:gd name="T60" fmla="*/ 404 w 434"/>
                    <a:gd name="T61" fmla="*/ 129 h 136"/>
                    <a:gd name="T62" fmla="*/ 425 w 434"/>
                    <a:gd name="T63" fmla="*/ 133 h 136"/>
                    <a:gd name="T64" fmla="*/ 433 w 434"/>
                    <a:gd name="T65" fmla="*/ 135 h 136"/>
                    <a:gd name="T66" fmla="*/ 168 w 434"/>
                    <a:gd name="T67" fmla="*/ 28 h 136"/>
                    <a:gd name="T68" fmla="*/ 164 w 434"/>
                    <a:gd name="T69" fmla="*/ 27 h 136"/>
                    <a:gd name="T70" fmla="*/ 154 w 434"/>
                    <a:gd name="T71" fmla="*/ 26 h 136"/>
                    <a:gd name="T72" fmla="*/ 141 w 434"/>
                    <a:gd name="T73" fmla="*/ 23 h 136"/>
                    <a:gd name="T74" fmla="*/ 124 w 434"/>
                    <a:gd name="T75" fmla="*/ 19 h 136"/>
                    <a:gd name="T76" fmla="*/ 105 w 434"/>
                    <a:gd name="T77" fmla="*/ 15 h 136"/>
                    <a:gd name="T78" fmla="*/ 87 w 434"/>
                    <a:gd name="T79" fmla="*/ 10 h 136"/>
                    <a:gd name="T80" fmla="*/ 70 w 434"/>
                    <a:gd name="T81" fmla="*/ 5 h 136"/>
                    <a:gd name="T82" fmla="*/ 57 w 434"/>
                    <a:gd name="T83" fmla="*/ 0 h 1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34"/>
                    <a:gd name="T127" fmla="*/ 0 h 136"/>
                    <a:gd name="T128" fmla="*/ 434 w 434"/>
                    <a:gd name="T129" fmla="*/ 136 h 1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34" h="136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5" y="0"/>
                      </a:lnTo>
                      <a:lnTo>
                        <a:pt x="54" y="1"/>
                      </a:lnTo>
                      <a:lnTo>
                        <a:pt x="51" y="2"/>
                      </a:lnTo>
                      <a:lnTo>
                        <a:pt x="48" y="2"/>
                      </a:lnTo>
                      <a:lnTo>
                        <a:pt x="44" y="4"/>
                      </a:lnTo>
                      <a:lnTo>
                        <a:pt x="41" y="5"/>
                      </a:lnTo>
                      <a:lnTo>
                        <a:pt x="36" y="6"/>
                      </a:lnTo>
                      <a:lnTo>
                        <a:pt x="33" y="8"/>
                      </a:lnTo>
                      <a:lnTo>
                        <a:pt x="29" y="9"/>
                      </a:lnTo>
                      <a:lnTo>
                        <a:pt x="25" y="10"/>
                      </a:lnTo>
                      <a:lnTo>
                        <a:pt x="21" y="12"/>
                      </a:lnTo>
                      <a:lnTo>
                        <a:pt x="18" y="13"/>
                      </a:lnTo>
                      <a:lnTo>
                        <a:pt x="15" y="13"/>
                      </a:lnTo>
                      <a:lnTo>
                        <a:pt x="13" y="14"/>
                      </a:lnTo>
                      <a:lnTo>
                        <a:pt x="10" y="15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6" y="15"/>
                      </a:lnTo>
                      <a:lnTo>
                        <a:pt x="5" y="16"/>
                      </a:lnTo>
                      <a:lnTo>
                        <a:pt x="4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2" y="17"/>
                      </a:lnTo>
                      <a:lnTo>
                        <a:pt x="1" y="17"/>
                      </a:lnTo>
                      <a:lnTo>
                        <a:pt x="0" y="18"/>
                      </a:lnTo>
                      <a:lnTo>
                        <a:pt x="4" y="43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10" y="45"/>
                      </a:lnTo>
                      <a:lnTo>
                        <a:pt x="14" y="47"/>
                      </a:lnTo>
                      <a:lnTo>
                        <a:pt x="20" y="49"/>
                      </a:lnTo>
                      <a:lnTo>
                        <a:pt x="26" y="52"/>
                      </a:lnTo>
                      <a:lnTo>
                        <a:pt x="34" y="54"/>
                      </a:lnTo>
                      <a:lnTo>
                        <a:pt x="44" y="57"/>
                      </a:lnTo>
                      <a:lnTo>
                        <a:pt x="55" y="60"/>
                      </a:lnTo>
                      <a:lnTo>
                        <a:pt x="67" y="63"/>
                      </a:lnTo>
                      <a:lnTo>
                        <a:pt x="79" y="67"/>
                      </a:lnTo>
                      <a:lnTo>
                        <a:pt x="94" y="71"/>
                      </a:lnTo>
                      <a:lnTo>
                        <a:pt x="109" y="74"/>
                      </a:lnTo>
                      <a:lnTo>
                        <a:pt x="126" y="77"/>
                      </a:lnTo>
                      <a:lnTo>
                        <a:pt x="144" y="80"/>
                      </a:lnTo>
                      <a:lnTo>
                        <a:pt x="164" y="84"/>
                      </a:lnTo>
                      <a:lnTo>
                        <a:pt x="183" y="87"/>
                      </a:lnTo>
                      <a:lnTo>
                        <a:pt x="204" y="91"/>
                      </a:lnTo>
                      <a:lnTo>
                        <a:pt x="226" y="94"/>
                      </a:lnTo>
                      <a:lnTo>
                        <a:pt x="248" y="98"/>
                      </a:lnTo>
                      <a:lnTo>
                        <a:pt x="270" y="102"/>
                      </a:lnTo>
                      <a:lnTo>
                        <a:pt x="292" y="107"/>
                      </a:lnTo>
                      <a:lnTo>
                        <a:pt x="314" y="111"/>
                      </a:lnTo>
                      <a:lnTo>
                        <a:pt x="336" y="115"/>
                      </a:lnTo>
                      <a:lnTo>
                        <a:pt x="355" y="119"/>
                      </a:lnTo>
                      <a:lnTo>
                        <a:pt x="373" y="122"/>
                      </a:lnTo>
                      <a:lnTo>
                        <a:pt x="390" y="126"/>
                      </a:lnTo>
                      <a:lnTo>
                        <a:pt x="404" y="129"/>
                      </a:lnTo>
                      <a:lnTo>
                        <a:pt x="416" y="131"/>
                      </a:lnTo>
                      <a:lnTo>
                        <a:pt x="425" y="133"/>
                      </a:lnTo>
                      <a:lnTo>
                        <a:pt x="430" y="135"/>
                      </a:lnTo>
                      <a:lnTo>
                        <a:pt x="433" y="135"/>
                      </a:lnTo>
                      <a:lnTo>
                        <a:pt x="351" y="70"/>
                      </a:lnTo>
                      <a:lnTo>
                        <a:pt x="168" y="28"/>
                      </a:lnTo>
                      <a:lnTo>
                        <a:pt x="167" y="28"/>
                      </a:lnTo>
                      <a:lnTo>
                        <a:pt x="164" y="27"/>
                      </a:lnTo>
                      <a:lnTo>
                        <a:pt x="160" y="26"/>
                      </a:lnTo>
                      <a:lnTo>
                        <a:pt x="154" y="26"/>
                      </a:lnTo>
                      <a:lnTo>
                        <a:pt x="147" y="24"/>
                      </a:lnTo>
                      <a:lnTo>
                        <a:pt x="141" y="23"/>
                      </a:lnTo>
                      <a:lnTo>
                        <a:pt x="132" y="21"/>
                      </a:lnTo>
                      <a:lnTo>
                        <a:pt x="124" y="19"/>
                      </a:lnTo>
                      <a:lnTo>
                        <a:pt x="115" y="17"/>
                      </a:lnTo>
                      <a:lnTo>
                        <a:pt x="105" y="15"/>
                      </a:lnTo>
                      <a:lnTo>
                        <a:pt x="96" y="13"/>
                      </a:lnTo>
                      <a:lnTo>
                        <a:pt x="87" y="10"/>
                      </a:lnTo>
                      <a:lnTo>
                        <a:pt x="79" y="7"/>
                      </a:lnTo>
                      <a:lnTo>
                        <a:pt x="70" y="5"/>
                      </a:lnTo>
                      <a:lnTo>
                        <a:pt x="63" y="2"/>
                      </a:lnTo>
                      <a:lnTo>
                        <a:pt x="57" y="0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9" name="Freeform 221"/>
                <p:cNvSpPr>
                  <a:spLocks noChangeAspect="1"/>
                </p:cNvSpPr>
                <p:nvPr/>
              </p:nvSpPr>
              <p:spPr bwMode="auto">
                <a:xfrm>
                  <a:off x="2336" y="1201"/>
                  <a:ext cx="433" cy="145"/>
                </a:xfrm>
                <a:custGeom>
                  <a:avLst/>
                  <a:gdLst>
                    <a:gd name="T0" fmla="*/ 0 w 433"/>
                    <a:gd name="T1" fmla="*/ 0 h 145"/>
                    <a:gd name="T2" fmla="*/ 0 w 433"/>
                    <a:gd name="T3" fmla="*/ 0 h 145"/>
                    <a:gd name="T4" fmla="*/ 3 w 433"/>
                    <a:gd name="T5" fmla="*/ 2 h 145"/>
                    <a:gd name="T6" fmla="*/ 8 w 433"/>
                    <a:gd name="T7" fmla="*/ 4 h 145"/>
                    <a:gd name="T8" fmla="*/ 16 w 433"/>
                    <a:gd name="T9" fmla="*/ 8 h 145"/>
                    <a:gd name="T10" fmla="*/ 26 w 433"/>
                    <a:gd name="T11" fmla="*/ 13 h 145"/>
                    <a:gd name="T12" fmla="*/ 40 w 433"/>
                    <a:gd name="T13" fmla="*/ 17 h 145"/>
                    <a:gd name="T14" fmla="*/ 57 w 433"/>
                    <a:gd name="T15" fmla="*/ 23 h 145"/>
                    <a:gd name="T16" fmla="*/ 79 w 433"/>
                    <a:gd name="T17" fmla="*/ 30 h 145"/>
                    <a:gd name="T18" fmla="*/ 104 w 433"/>
                    <a:gd name="T19" fmla="*/ 37 h 145"/>
                    <a:gd name="T20" fmla="*/ 134 w 433"/>
                    <a:gd name="T21" fmla="*/ 43 h 145"/>
                    <a:gd name="T22" fmla="*/ 169 w 433"/>
                    <a:gd name="T23" fmla="*/ 50 h 145"/>
                    <a:gd name="T24" fmla="*/ 210 w 433"/>
                    <a:gd name="T25" fmla="*/ 58 h 145"/>
                    <a:gd name="T26" fmla="*/ 256 w 433"/>
                    <a:gd name="T27" fmla="*/ 65 h 145"/>
                    <a:gd name="T28" fmla="*/ 307 w 433"/>
                    <a:gd name="T29" fmla="*/ 72 h 145"/>
                    <a:gd name="T30" fmla="*/ 367 w 433"/>
                    <a:gd name="T31" fmla="*/ 80 h 145"/>
                    <a:gd name="T32" fmla="*/ 432 w 433"/>
                    <a:gd name="T33" fmla="*/ 86 h 145"/>
                    <a:gd name="T34" fmla="*/ 432 w 433"/>
                    <a:gd name="T35" fmla="*/ 87 h 145"/>
                    <a:gd name="T36" fmla="*/ 431 w 433"/>
                    <a:gd name="T37" fmla="*/ 89 h 145"/>
                    <a:gd name="T38" fmla="*/ 430 w 433"/>
                    <a:gd name="T39" fmla="*/ 92 h 145"/>
                    <a:gd name="T40" fmla="*/ 429 w 433"/>
                    <a:gd name="T41" fmla="*/ 96 h 145"/>
                    <a:gd name="T42" fmla="*/ 427 w 433"/>
                    <a:gd name="T43" fmla="*/ 100 h 145"/>
                    <a:gd name="T44" fmla="*/ 426 w 433"/>
                    <a:gd name="T45" fmla="*/ 104 h 145"/>
                    <a:gd name="T46" fmla="*/ 423 w 433"/>
                    <a:gd name="T47" fmla="*/ 111 h 145"/>
                    <a:gd name="T48" fmla="*/ 421 w 433"/>
                    <a:gd name="T49" fmla="*/ 115 h 145"/>
                    <a:gd name="T50" fmla="*/ 417 w 433"/>
                    <a:gd name="T51" fmla="*/ 121 h 145"/>
                    <a:gd name="T52" fmla="*/ 414 w 433"/>
                    <a:gd name="T53" fmla="*/ 126 h 145"/>
                    <a:gd name="T54" fmla="*/ 409 w 433"/>
                    <a:gd name="T55" fmla="*/ 131 h 145"/>
                    <a:gd name="T56" fmla="*/ 405 w 433"/>
                    <a:gd name="T57" fmla="*/ 135 h 145"/>
                    <a:gd name="T58" fmla="*/ 400 w 433"/>
                    <a:gd name="T59" fmla="*/ 139 h 145"/>
                    <a:gd name="T60" fmla="*/ 394 w 433"/>
                    <a:gd name="T61" fmla="*/ 141 h 145"/>
                    <a:gd name="T62" fmla="*/ 387 w 433"/>
                    <a:gd name="T63" fmla="*/ 143 h 145"/>
                    <a:gd name="T64" fmla="*/ 380 w 433"/>
                    <a:gd name="T65" fmla="*/ 144 h 145"/>
                    <a:gd name="T66" fmla="*/ 377 w 433"/>
                    <a:gd name="T67" fmla="*/ 143 h 145"/>
                    <a:gd name="T68" fmla="*/ 368 w 433"/>
                    <a:gd name="T69" fmla="*/ 141 h 145"/>
                    <a:gd name="T70" fmla="*/ 354 w 433"/>
                    <a:gd name="T71" fmla="*/ 139 h 145"/>
                    <a:gd name="T72" fmla="*/ 335 w 433"/>
                    <a:gd name="T73" fmla="*/ 135 h 145"/>
                    <a:gd name="T74" fmla="*/ 312 w 433"/>
                    <a:gd name="T75" fmla="*/ 130 h 145"/>
                    <a:gd name="T76" fmla="*/ 287 w 433"/>
                    <a:gd name="T77" fmla="*/ 124 h 145"/>
                    <a:gd name="T78" fmla="*/ 258 w 433"/>
                    <a:gd name="T79" fmla="*/ 117 h 145"/>
                    <a:gd name="T80" fmla="*/ 228 w 433"/>
                    <a:gd name="T81" fmla="*/ 110 h 145"/>
                    <a:gd name="T82" fmla="*/ 197 w 433"/>
                    <a:gd name="T83" fmla="*/ 100 h 145"/>
                    <a:gd name="T84" fmla="*/ 165 w 433"/>
                    <a:gd name="T85" fmla="*/ 90 h 145"/>
                    <a:gd name="T86" fmla="*/ 133 w 433"/>
                    <a:gd name="T87" fmla="*/ 78 h 145"/>
                    <a:gd name="T88" fmla="*/ 102 w 433"/>
                    <a:gd name="T89" fmla="*/ 65 h 145"/>
                    <a:gd name="T90" fmla="*/ 72 w 433"/>
                    <a:gd name="T91" fmla="*/ 51 h 145"/>
                    <a:gd name="T92" fmla="*/ 45 w 433"/>
                    <a:gd name="T93" fmla="*/ 35 h 145"/>
                    <a:gd name="T94" fmla="*/ 20 w 433"/>
                    <a:gd name="T95" fmla="*/ 18 h 145"/>
                    <a:gd name="T96" fmla="*/ 0 w 433"/>
                    <a:gd name="T97" fmla="*/ 0 h 14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33"/>
                    <a:gd name="T148" fmla="*/ 0 h 145"/>
                    <a:gd name="T149" fmla="*/ 433 w 433"/>
                    <a:gd name="T150" fmla="*/ 145 h 14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33" h="1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4"/>
                      </a:lnTo>
                      <a:lnTo>
                        <a:pt x="16" y="8"/>
                      </a:lnTo>
                      <a:lnTo>
                        <a:pt x="26" y="13"/>
                      </a:lnTo>
                      <a:lnTo>
                        <a:pt x="40" y="17"/>
                      </a:lnTo>
                      <a:lnTo>
                        <a:pt x="57" y="23"/>
                      </a:lnTo>
                      <a:lnTo>
                        <a:pt x="79" y="30"/>
                      </a:lnTo>
                      <a:lnTo>
                        <a:pt x="104" y="37"/>
                      </a:lnTo>
                      <a:lnTo>
                        <a:pt x="134" y="43"/>
                      </a:lnTo>
                      <a:lnTo>
                        <a:pt x="169" y="50"/>
                      </a:lnTo>
                      <a:lnTo>
                        <a:pt x="210" y="58"/>
                      </a:lnTo>
                      <a:lnTo>
                        <a:pt x="256" y="65"/>
                      </a:lnTo>
                      <a:lnTo>
                        <a:pt x="307" y="72"/>
                      </a:lnTo>
                      <a:lnTo>
                        <a:pt x="367" y="80"/>
                      </a:lnTo>
                      <a:lnTo>
                        <a:pt x="432" y="86"/>
                      </a:lnTo>
                      <a:lnTo>
                        <a:pt x="432" y="87"/>
                      </a:lnTo>
                      <a:lnTo>
                        <a:pt x="431" y="89"/>
                      </a:lnTo>
                      <a:lnTo>
                        <a:pt x="430" y="92"/>
                      </a:lnTo>
                      <a:lnTo>
                        <a:pt x="429" y="96"/>
                      </a:lnTo>
                      <a:lnTo>
                        <a:pt x="427" y="100"/>
                      </a:lnTo>
                      <a:lnTo>
                        <a:pt x="426" y="104"/>
                      </a:lnTo>
                      <a:lnTo>
                        <a:pt x="423" y="111"/>
                      </a:lnTo>
                      <a:lnTo>
                        <a:pt x="421" y="115"/>
                      </a:lnTo>
                      <a:lnTo>
                        <a:pt x="417" y="121"/>
                      </a:lnTo>
                      <a:lnTo>
                        <a:pt x="414" y="126"/>
                      </a:lnTo>
                      <a:lnTo>
                        <a:pt x="409" y="131"/>
                      </a:lnTo>
                      <a:lnTo>
                        <a:pt x="405" y="135"/>
                      </a:lnTo>
                      <a:lnTo>
                        <a:pt x="400" y="139"/>
                      </a:lnTo>
                      <a:lnTo>
                        <a:pt x="394" y="141"/>
                      </a:lnTo>
                      <a:lnTo>
                        <a:pt x="387" y="143"/>
                      </a:lnTo>
                      <a:lnTo>
                        <a:pt x="380" y="144"/>
                      </a:lnTo>
                      <a:lnTo>
                        <a:pt x="377" y="143"/>
                      </a:lnTo>
                      <a:lnTo>
                        <a:pt x="368" y="141"/>
                      </a:lnTo>
                      <a:lnTo>
                        <a:pt x="354" y="139"/>
                      </a:lnTo>
                      <a:lnTo>
                        <a:pt x="335" y="135"/>
                      </a:lnTo>
                      <a:lnTo>
                        <a:pt x="312" y="130"/>
                      </a:lnTo>
                      <a:lnTo>
                        <a:pt x="287" y="124"/>
                      </a:lnTo>
                      <a:lnTo>
                        <a:pt x="258" y="117"/>
                      </a:lnTo>
                      <a:lnTo>
                        <a:pt x="228" y="110"/>
                      </a:lnTo>
                      <a:lnTo>
                        <a:pt x="197" y="100"/>
                      </a:lnTo>
                      <a:lnTo>
                        <a:pt x="165" y="90"/>
                      </a:lnTo>
                      <a:lnTo>
                        <a:pt x="133" y="78"/>
                      </a:lnTo>
                      <a:lnTo>
                        <a:pt x="102" y="65"/>
                      </a:lnTo>
                      <a:lnTo>
                        <a:pt x="72" y="51"/>
                      </a:lnTo>
                      <a:lnTo>
                        <a:pt x="45" y="35"/>
                      </a:lnTo>
                      <a:lnTo>
                        <a:pt x="20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Freeform 222"/>
                <p:cNvSpPr>
                  <a:spLocks noChangeAspect="1"/>
                </p:cNvSpPr>
                <p:nvPr/>
              </p:nvSpPr>
              <p:spPr bwMode="auto">
                <a:xfrm>
                  <a:off x="2724" y="1389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2 w 17"/>
                    <a:gd name="T3" fmla="*/ 16 h 17"/>
                    <a:gd name="T4" fmla="*/ 3 w 17"/>
                    <a:gd name="T5" fmla="*/ 16 h 17"/>
                    <a:gd name="T6" fmla="*/ 4 w 17"/>
                    <a:gd name="T7" fmla="*/ 16 h 17"/>
                    <a:gd name="T8" fmla="*/ 6 w 17"/>
                    <a:gd name="T9" fmla="*/ 16 h 17"/>
                    <a:gd name="T10" fmla="*/ 6 w 17"/>
                    <a:gd name="T11" fmla="*/ 16 h 17"/>
                    <a:gd name="T12" fmla="*/ 9 w 17"/>
                    <a:gd name="T13" fmla="*/ 16 h 17"/>
                    <a:gd name="T14" fmla="*/ 9 w 17"/>
                    <a:gd name="T15" fmla="*/ 10 h 17"/>
                    <a:gd name="T16" fmla="*/ 10 w 17"/>
                    <a:gd name="T17" fmla="*/ 10 h 17"/>
                    <a:gd name="T18" fmla="*/ 12 w 17"/>
                    <a:gd name="T19" fmla="*/ 10 h 17"/>
                    <a:gd name="T20" fmla="*/ 13 w 17"/>
                    <a:gd name="T21" fmla="*/ 5 h 17"/>
                    <a:gd name="T22" fmla="*/ 13 w 17"/>
                    <a:gd name="T23" fmla="*/ 5 h 17"/>
                    <a:gd name="T24" fmla="*/ 13 w 17"/>
                    <a:gd name="T25" fmla="*/ 0 h 17"/>
                    <a:gd name="T26" fmla="*/ 14 w 17"/>
                    <a:gd name="T27" fmla="*/ 0 h 17"/>
                    <a:gd name="T28" fmla="*/ 14 w 17"/>
                    <a:gd name="T29" fmla="*/ 0 h 17"/>
                    <a:gd name="T30" fmla="*/ 16 w 17"/>
                    <a:gd name="T31" fmla="*/ 0 h 17"/>
                    <a:gd name="T32" fmla="*/ 16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2" y="16"/>
                      </a:lnTo>
                      <a:lnTo>
                        <a:pt x="3" y="16"/>
                      </a:lnTo>
                      <a:lnTo>
                        <a:pt x="4" y="16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2" y="10"/>
                      </a:lnTo>
                      <a:lnTo>
                        <a:pt x="13" y="5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Line 223"/>
                <p:cNvSpPr>
                  <a:spLocks noChangeAspect="1" noChangeShapeType="1"/>
                </p:cNvSpPr>
                <p:nvPr/>
              </p:nvSpPr>
              <p:spPr bwMode="auto">
                <a:xfrm>
                  <a:off x="2724" y="1391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Line 224"/>
                <p:cNvSpPr>
                  <a:spLocks noChangeAspect="1" noChangeShapeType="1"/>
                </p:cNvSpPr>
                <p:nvPr/>
              </p:nvSpPr>
              <p:spPr bwMode="auto">
                <a:xfrm>
                  <a:off x="2736" y="1388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Freeform 225"/>
                <p:cNvSpPr>
                  <a:spLocks noChangeAspect="1"/>
                </p:cNvSpPr>
                <p:nvPr/>
              </p:nvSpPr>
              <p:spPr bwMode="auto">
                <a:xfrm>
                  <a:off x="2736" y="1285"/>
                  <a:ext cx="52" cy="105"/>
                </a:xfrm>
                <a:custGeom>
                  <a:avLst/>
                  <a:gdLst>
                    <a:gd name="T0" fmla="*/ 0 w 52"/>
                    <a:gd name="T1" fmla="*/ 104 h 105"/>
                    <a:gd name="T2" fmla="*/ 51 w 52"/>
                    <a:gd name="T3" fmla="*/ 64 h 105"/>
                    <a:gd name="T4" fmla="*/ 43 w 52"/>
                    <a:gd name="T5" fmla="*/ 0 h 105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05"/>
                    <a:gd name="T11" fmla="*/ 52 w 52"/>
                    <a:gd name="T12" fmla="*/ 105 h 10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05">
                      <a:moveTo>
                        <a:pt x="0" y="104"/>
                      </a:moveTo>
                      <a:lnTo>
                        <a:pt x="51" y="64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Freeform 226"/>
                <p:cNvSpPr>
                  <a:spLocks noChangeAspect="1"/>
                </p:cNvSpPr>
                <p:nvPr/>
              </p:nvSpPr>
              <p:spPr bwMode="auto">
                <a:xfrm>
                  <a:off x="2780" y="1206"/>
                  <a:ext cx="17" cy="80"/>
                </a:xfrm>
                <a:custGeom>
                  <a:avLst/>
                  <a:gdLst>
                    <a:gd name="T0" fmla="*/ 0 w 17"/>
                    <a:gd name="T1" fmla="*/ 79 h 80"/>
                    <a:gd name="T2" fmla="*/ 5 w 17"/>
                    <a:gd name="T3" fmla="*/ 76 h 80"/>
                    <a:gd name="T4" fmla="*/ 7 w 17"/>
                    <a:gd name="T5" fmla="*/ 72 h 80"/>
                    <a:gd name="T6" fmla="*/ 8 w 17"/>
                    <a:gd name="T7" fmla="*/ 68 h 80"/>
                    <a:gd name="T8" fmla="*/ 12 w 17"/>
                    <a:gd name="T9" fmla="*/ 61 h 80"/>
                    <a:gd name="T10" fmla="*/ 14 w 17"/>
                    <a:gd name="T11" fmla="*/ 55 h 80"/>
                    <a:gd name="T12" fmla="*/ 14 w 17"/>
                    <a:gd name="T13" fmla="*/ 49 h 80"/>
                    <a:gd name="T14" fmla="*/ 16 w 17"/>
                    <a:gd name="T15" fmla="*/ 41 h 80"/>
                    <a:gd name="T16" fmla="*/ 16 w 17"/>
                    <a:gd name="T17" fmla="*/ 35 h 80"/>
                    <a:gd name="T18" fmla="*/ 16 w 17"/>
                    <a:gd name="T19" fmla="*/ 28 h 80"/>
                    <a:gd name="T20" fmla="*/ 14 w 17"/>
                    <a:gd name="T21" fmla="*/ 21 h 80"/>
                    <a:gd name="T22" fmla="*/ 14 w 17"/>
                    <a:gd name="T23" fmla="*/ 16 h 80"/>
                    <a:gd name="T24" fmla="*/ 14 w 17"/>
                    <a:gd name="T25" fmla="*/ 10 h 80"/>
                    <a:gd name="T26" fmla="*/ 14 w 17"/>
                    <a:gd name="T27" fmla="*/ 6 h 80"/>
                    <a:gd name="T28" fmla="*/ 12 w 17"/>
                    <a:gd name="T29" fmla="*/ 2 h 80"/>
                    <a:gd name="T30" fmla="*/ 12 w 17"/>
                    <a:gd name="T31" fmla="*/ 0 h 80"/>
                    <a:gd name="T32" fmla="*/ 12 w 17"/>
                    <a:gd name="T33" fmla="*/ 0 h 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80"/>
                    <a:gd name="T53" fmla="*/ 17 w 17"/>
                    <a:gd name="T54" fmla="*/ 80 h 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80">
                      <a:moveTo>
                        <a:pt x="0" y="79"/>
                      </a:moveTo>
                      <a:lnTo>
                        <a:pt x="5" y="76"/>
                      </a:lnTo>
                      <a:lnTo>
                        <a:pt x="7" y="72"/>
                      </a:lnTo>
                      <a:lnTo>
                        <a:pt x="8" y="68"/>
                      </a:lnTo>
                      <a:lnTo>
                        <a:pt x="12" y="61"/>
                      </a:lnTo>
                      <a:lnTo>
                        <a:pt x="14" y="55"/>
                      </a:lnTo>
                      <a:lnTo>
                        <a:pt x="14" y="49"/>
                      </a:lnTo>
                      <a:lnTo>
                        <a:pt x="16" y="41"/>
                      </a:lnTo>
                      <a:lnTo>
                        <a:pt x="16" y="35"/>
                      </a:lnTo>
                      <a:lnTo>
                        <a:pt x="16" y="28"/>
                      </a:lnTo>
                      <a:lnTo>
                        <a:pt x="14" y="21"/>
                      </a:lnTo>
                      <a:lnTo>
                        <a:pt x="14" y="16"/>
                      </a:lnTo>
                      <a:lnTo>
                        <a:pt x="14" y="10"/>
                      </a:lnTo>
                      <a:lnTo>
                        <a:pt x="14" y="6"/>
                      </a:lnTo>
                      <a:lnTo>
                        <a:pt x="12" y="2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Line 227"/>
                <p:cNvSpPr>
                  <a:spLocks noChangeAspect="1" noChangeShapeType="1"/>
                </p:cNvSpPr>
                <p:nvPr/>
              </p:nvSpPr>
              <p:spPr bwMode="auto">
                <a:xfrm>
                  <a:off x="2780" y="1285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Line 228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206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Freeform 229"/>
                <p:cNvSpPr>
                  <a:spLocks noChangeAspect="1"/>
                </p:cNvSpPr>
                <p:nvPr/>
              </p:nvSpPr>
              <p:spPr bwMode="auto">
                <a:xfrm>
                  <a:off x="2457" y="1165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0 h 17"/>
                    <a:gd name="T8" fmla="*/ 1 w 17"/>
                    <a:gd name="T9" fmla="*/ 0 h 17"/>
                    <a:gd name="T10" fmla="*/ 2 w 17"/>
                    <a:gd name="T11" fmla="*/ 2 h 17"/>
                    <a:gd name="T12" fmla="*/ 3 w 17"/>
                    <a:gd name="T13" fmla="*/ 2 h 17"/>
                    <a:gd name="T14" fmla="*/ 4 w 17"/>
                    <a:gd name="T15" fmla="*/ 4 h 17"/>
                    <a:gd name="T16" fmla="*/ 5 w 17"/>
                    <a:gd name="T17" fmla="*/ 4 h 17"/>
                    <a:gd name="T18" fmla="*/ 7 w 17"/>
                    <a:gd name="T19" fmla="*/ 6 h 17"/>
                    <a:gd name="T20" fmla="*/ 8 w 17"/>
                    <a:gd name="T21" fmla="*/ 6 h 17"/>
                    <a:gd name="T22" fmla="*/ 10 w 17"/>
                    <a:gd name="T23" fmla="*/ 9 h 17"/>
                    <a:gd name="T24" fmla="*/ 11 w 17"/>
                    <a:gd name="T25" fmla="*/ 11 h 17"/>
                    <a:gd name="T26" fmla="*/ 12 w 17"/>
                    <a:gd name="T27" fmla="*/ 11 h 17"/>
                    <a:gd name="T28" fmla="*/ 13 w 17"/>
                    <a:gd name="T29" fmla="*/ 13 h 17"/>
                    <a:gd name="T30" fmla="*/ 15 w 17"/>
                    <a:gd name="T31" fmla="*/ 13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10" y="9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3" y="13"/>
                      </a:lnTo>
                      <a:lnTo>
                        <a:pt x="15" y="13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8" name="Line 230"/>
                <p:cNvSpPr>
                  <a:spLocks noChangeAspect="1" noChangeShapeType="1"/>
                </p:cNvSpPr>
                <p:nvPr/>
              </p:nvSpPr>
              <p:spPr bwMode="auto">
                <a:xfrm>
                  <a:off x="2457" y="1165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Line 231"/>
                <p:cNvSpPr>
                  <a:spLocks noChangeAspect="1" noChangeShapeType="1"/>
                </p:cNvSpPr>
                <p:nvPr/>
              </p:nvSpPr>
              <p:spPr bwMode="auto">
                <a:xfrm>
                  <a:off x="2473" y="117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Freeform 232"/>
                <p:cNvSpPr>
                  <a:spLocks noChangeAspect="1"/>
                </p:cNvSpPr>
                <p:nvPr/>
              </p:nvSpPr>
              <p:spPr bwMode="auto">
                <a:xfrm>
                  <a:off x="2467" y="1170"/>
                  <a:ext cx="17" cy="17"/>
                </a:xfrm>
                <a:custGeom>
                  <a:avLst/>
                  <a:gdLst>
                    <a:gd name="T0" fmla="*/ 6 w 17"/>
                    <a:gd name="T1" fmla="*/ 0 h 17"/>
                    <a:gd name="T2" fmla="*/ 0 w 17"/>
                    <a:gd name="T3" fmla="*/ 5 h 17"/>
                    <a:gd name="T4" fmla="*/ 16 w 17"/>
                    <a:gd name="T5" fmla="*/ 16 h 17"/>
                    <a:gd name="T6" fmla="*/ 0 60000 65536"/>
                    <a:gd name="T7" fmla="*/ 0 60000 65536"/>
                    <a:gd name="T8" fmla="*/ 0 60000 65536"/>
                    <a:gd name="T9" fmla="*/ 0 w 17"/>
                    <a:gd name="T10" fmla="*/ 0 h 17"/>
                    <a:gd name="T11" fmla="*/ 17 w 17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" h="17">
                      <a:moveTo>
                        <a:pt x="6" y="0"/>
                      </a:moveTo>
                      <a:lnTo>
                        <a:pt x="0" y="5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Freeform 233"/>
                <p:cNvSpPr>
                  <a:spLocks noChangeAspect="1"/>
                </p:cNvSpPr>
                <p:nvPr/>
              </p:nvSpPr>
              <p:spPr bwMode="auto">
                <a:xfrm>
                  <a:off x="2458" y="1186"/>
                  <a:ext cx="24" cy="56"/>
                </a:xfrm>
                <a:custGeom>
                  <a:avLst/>
                  <a:gdLst>
                    <a:gd name="T0" fmla="*/ 23 w 24"/>
                    <a:gd name="T1" fmla="*/ 0 h 56"/>
                    <a:gd name="T2" fmla="*/ 22 w 24"/>
                    <a:gd name="T3" fmla="*/ 0 h 56"/>
                    <a:gd name="T4" fmla="*/ 22 w 24"/>
                    <a:gd name="T5" fmla="*/ 2 h 56"/>
                    <a:gd name="T6" fmla="*/ 21 w 24"/>
                    <a:gd name="T7" fmla="*/ 3 h 56"/>
                    <a:gd name="T8" fmla="*/ 21 w 24"/>
                    <a:gd name="T9" fmla="*/ 6 h 56"/>
                    <a:gd name="T10" fmla="*/ 19 w 24"/>
                    <a:gd name="T11" fmla="*/ 9 h 56"/>
                    <a:gd name="T12" fmla="*/ 18 w 24"/>
                    <a:gd name="T13" fmla="*/ 12 h 56"/>
                    <a:gd name="T14" fmla="*/ 17 w 24"/>
                    <a:gd name="T15" fmla="*/ 16 h 56"/>
                    <a:gd name="T16" fmla="*/ 16 w 24"/>
                    <a:gd name="T17" fmla="*/ 21 h 56"/>
                    <a:gd name="T18" fmla="*/ 13 w 24"/>
                    <a:gd name="T19" fmla="*/ 25 h 56"/>
                    <a:gd name="T20" fmla="*/ 11 w 24"/>
                    <a:gd name="T21" fmla="*/ 30 h 56"/>
                    <a:gd name="T22" fmla="*/ 10 w 24"/>
                    <a:gd name="T23" fmla="*/ 34 h 56"/>
                    <a:gd name="T24" fmla="*/ 8 w 24"/>
                    <a:gd name="T25" fmla="*/ 38 h 56"/>
                    <a:gd name="T26" fmla="*/ 5 w 24"/>
                    <a:gd name="T27" fmla="*/ 43 h 56"/>
                    <a:gd name="T28" fmla="*/ 3 w 24"/>
                    <a:gd name="T29" fmla="*/ 48 h 56"/>
                    <a:gd name="T30" fmla="*/ 1 w 24"/>
                    <a:gd name="T31" fmla="*/ 51 h 56"/>
                    <a:gd name="T32" fmla="*/ 0 w 24"/>
                    <a:gd name="T33" fmla="*/ 55 h 5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6"/>
                    <a:gd name="T53" fmla="*/ 24 w 24"/>
                    <a:gd name="T54" fmla="*/ 56 h 5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6">
                      <a:moveTo>
                        <a:pt x="23" y="0"/>
                      </a:move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1" y="3"/>
                      </a:lnTo>
                      <a:lnTo>
                        <a:pt x="21" y="6"/>
                      </a:lnTo>
                      <a:lnTo>
                        <a:pt x="19" y="9"/>
                      </a:lnTo>
                      <a:lnTo>
                        <a:pt x="18" y="12"/>
                      </a:lnTo>
                      <a:lnTo>
                        <a:pt x="17" y="16"/>
                      </a:lnTo>
                      <a:lnTo>
                        <a:pt x="16" y="21"/>
                      </a:lnTo>
                      <a:lnTo>
                        <a:pt x="13" y="25"/>
                      </a:lnTo>
                      <a:lnTo>
                        <a:pt x="11" y="30"/>
                      </a:lnTo>
                      <a:lnTo>
                        <a:pt x="10" y="34"/>
                      </a:lnTo>
                      <a:lnTo>
                        <a:pt x="8" y="38"/>
                      </a:lnTo>
                      <a:lnTo>
                        <a:pt x="5" y="43"/>
                      </a:lnTo>
                      <a:lnTo>
                        <a:pt x="3" y="48"/>
                      </a:lnTo>
                      <a:lnTo>
                        <a:pt x="1" y="51"/>
                      </a:lnTo>
                      <a:lnTo>
                        <a:pt x="0" y="5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Line 234"/>
                <p:cNvSpPr>
                  <a:spLocks noChangeAspect="1" noChangeShapeType="1"/>
                </p:cNvSpPr>
                <p:nvPr/>
              </p:nvSpPr>
              <p:spPr bwMode="auto">
                <a:xfrm>
                  <a:off x="2481" y="1186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Line 23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57" y="1241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Freeform 236"/>
                <p:cNvSpPr>
                  <a:spLocks noChangeAspect="1"/>
                </p:cNvSpPr>
                <p:nvPr/>
              </p:nvSpPr>
              <p:spPr bwMode="auto">
                <a:xfrm>
                  <a:off x="2415" y="1241"/>
                  <a:ext cx="44" cy="17"/>
                </a:xfrm>
                <a:custGeom>
                  <a:avLst/>
                  <a:gdLst>
                    <a:gd name="T0" fmla="*/ 43 w 44"/>
                    <a:gd name="T1" fmla="*/ 0 h 17"/>
                    <a:gd name="T2" fmla="*/ 41 w 44"/>
                    <a:gd name="T3" fmla="*/ 0 h 17"/>
                    <a:gd name="T4" fmla="*/ 0 w 44"/>
                    <a:gd name="T5" fmla="*/ 16 h 17"/>
                    <a:gd name="T6" fmla="*/ 0 60000 65536"/>
                    <a:gd name="T7" fmla="*/ 0 60000 65536"/>
                    <a:gd name="T8" fmla="*/ 0 60000 65536"/>
                    <a:gd name="T9" fmla="*/ 0 w 44"/>
                    <a:gd name="T10" fmla="*/ 0 h 17"/>
                    <a:gd name="T11" fmla="*/ 44 w 44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" h="17">
                      <a:moveTo>
                        <a:pt x="43" y="0"/>
                      </a:moveTo>
                      <a:lnTo>
                        <a:pt x="4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Freeform 237"/>
                <p:cNvSpPr>
                  <a:spLocks noChangeAspect="1"/>
                </p:cNvSpPr>
                <p:nvPr/>
              </p:nvSpPr>
              <p:spPr bwMode="auto">
                <a:xfrm>
                  <a:off x="2844" y="1381"/>
                  <a:ext cx="88" cy="39"/>
                </a:xfrm>
                <a:custGeom>
                  <a:avLst/>
                  <a:gdLst>
                    <a:gd name="T0" fmla="*/ 3 w 88"/>
                    <a:gd name="T1" fmla="*/ 38 h 39"/>
                    <a:gd name="T2" fmla="*/ 0 w 88"/>
                    <a:gd name="T3" fmla="*/ 28 h 39"/>
                    <a:gd name="T4" fmla="*/ 21 w 88"/>
                    <a:gd name="T5" fmla="*/ 29 h 39"/>
                    <a:gd name="T6" fmla="*/ 40 w 88"/>
                    <a:gd name="T7" fmla="*/ 37 h 39"/>
                    <a:gd name="T8" fmla="*/ 87 w 88"/>
                    <a:gd name="T9" fmla="*/ 0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3" y="38"/>
                      </a:moveTo>
                      <a:lnTo>
                        <a:pt x="0" y="28"/>
                      </a:lnTo>
                      <a:lnTo>
                        <a:pt x="21" y="29"/>
                      </a:lnTo>
                      <a:lnTo>
                        <a:pt x="40" y="37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Freeform 238"/>
                <p:cNvSpPr>
                  <a:spLocks noChangeAspect="1"/>
                </p:cNvSpPr>
                <p:nvPr/>
              </p:nvSpPr>
              <p:spPr bwMode="auto">
                <a:xfrm>
                  <a:off x="2924" y="1351"/>
                  <a:ext cx="17" cy="31"/>
                </a:xfrm>
                <a:custGeom>
                  <a:avLst/>
                  <a:gdLst>
                    <a:gd name="T0" fmla="*/ 13 w 17"/>
                    <a:gd name="T1" fmla="*/ 30 h 31"/>
                    <a:gd name="T2" fmla="*/ 13 w 17"/>
                    <a:gd name="T3" fmla="*/ 28 h 31"/>
                    <a:gd name="T4" fmla="*/ 14 w 17"/>
                    <a:gd name="T5" fmla="*/ 27 h 31"/>
                    <a:gd name="T6" fmla="*/ 14 w 17"/>
                    <a:gd name="T7" fmla="*/ 25 h 31"/>
                    <a:gd name="T8" fmla="*/ 16 w 17"/>
                    <a:gd name="T9" fmla="*/ 24 h 31"/>
                    <a:gd name="T10" fmla="*/ 14 w 17"/>
                    <a:gd name="T11" fmla="*/ 22 h 31"/>
                    <a:gd name="T12" fmla="*/ 14 w 17"/>
                    <a:gd name="T13" fmla="*/ 20 h 31"/>
                    <a:gd name="T14" fmla="*/ 14 w 17"/>
                    <a:gd name="T15" fmla="*/ 18 h 31"/>
                    <a:gd name="T16" fmla="*/ 13 w 17"/>
                    <a:gd name="T17" fmla="*/ 17 h 31"/>
                    <a:gd name="T18" fmla="*/ 12 w 17"/>
                    <a:gd name="T19" fmla="*/ 14 h 31"/>
                    <a:gd name="T20" fmla="*/ 11 w 17"/>
                    <a:gd name="T21" fmla="*/ 12 h 31"/>
                    <a:gd name="T22" fmla="*/ 9 w 17"/>
                    <a:gd name="T23" fmla="*/ 11 h 31"/>
                    <a:gd name="T24" fmla="*/ 8 w 17"/>
                    <a:gd name="T25" fmla="*/ 9 h 31"/>
                    <a:gd name="T26" fmla="*/ 6 w 17"/>
                    <a:gd name="T27" fmla="*/ 6 h 31"/>
                    <a:gd name="T28" fmla="*/ 4 w 17"/>
                    <a:gd name="T29" fmla="*/ 4 h 31"/>
                    <a:gd name="T30" fmla="*/ 2 w 17"/>
                    <a:gd name="T31" fmla="*/ 2 h 31"/>
                    <a:gd name="T32" fmla="*/ 0 w 17"/>
                    <a:gd name="T33" fmla="*/ 0 h 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31"/>
                    <a:gd name="T53" fmla="*/ 17 w 17"/>
                    <a:gd name="T54" fmla="*/ 31 h 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31">
                      <a:moveTo>
                        <a:pt x="13" y="30"/>
                      </a:moveTo>
                      <a:lnTo>
                        <a:pt x="13" y="28"/>
                      </a:lnTo>
                      <a:lnTo>
                        <a:pt x="14" y="27"/>
                      </a:lnTo>
                      <a:lnTo>
                        <a:pt x="14" y="25"/>
                      </a:lnTo>
                      <a:lnTo>
                        <a:pt x="16" y="24"/>
                      </a:lnTo>
                      <a:lnTo>
                        <a:pt x="14" y="22"/>
                      </a:lnTo>
                      <a:lnTo>
                        <a:pt x="14" y="20"/>
                      </a:lnTo>
                      <a:lnTo>
                        <a:pt x="14" y="18"/>
                      </a:lnTo>
                      <a:lnTo>
                        <a:pt x="13" y="17"/>
                      </a:lnTo>
                      <a:lnTo>
                        <a:pt x="12" y="14"/>
                      </a:lnTo>
                      <a:lnTo>
                        <a:pt x="11" y="12"/>
                      </a:lnTo>
                      <a:lnTo>
                        <a:pt x="9" y="11"/>
                      </a:lnTo>
                      <a:lnTo>
                        <a:pt x="8" y="9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Line 239"/>
                <p:cNvSpPr>
                  <a:spLocks noChangeAspect="1" noChangeShapeType="1"/>
                </p:cNvSpPr>
                <p:nvPr/>
              </p:nvSpPr>
              <p:spPr bwMode="auto">
                <a:xfrm>
                  <a:off x="2931" y="1381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Line 2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24" y="1351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Freeform 241"/>
                <p:cNvSpPr>
                  <a:spLocks noChangeAspect="1"/>
                </p:cNvSpPr>
                <p:nvPr/>
              </p:nvSpPr>
              <p:spPr bwMode="auto">
                <a:xfrm>
                  <a:off x="2910" y="1285"/>
                  <a:ext cx="17" cy="67"/>
                </a:xfrm>
                <a:custGeom>
                  <a:avLst/>
                  <a:gdLst>
                    <a:gd name="T0" fmla="*/ 16 w 17"/>
                    <a:gd name="T1" fmla="*/ 66 h 67"/>
                    <a:gd name="T2" fmla="*/ 14 w 17"/>
                    <a:gd name="T3" fmla="*/ 63 h 67"/>
                    <a:gd name="T4" fmla="*/ 13 w 17"/>
                    <a:gd name="T5" fmla="*/ 60 h 67"/>
                    <a:gd name="T6" fmla="*/ 12 w 17"/>
                    <a:gd name="T7" fmla="*/ 57 h 67"/>
                    <a:gd name="T8" fmla="*/ 11 w 17"/>
                    <a:gd name="T9" fmla="*/ 55 h 67"/>
                    <a:gd name="T10" fmla="*/ 9 w 17"/>
                    <a:gd name="T11" fmla="*/ 51 h 67"/>
                    <a:gd name="T12" fmla="*/ 8 w 17"/>
                    <a:gd name="T13" fmla="*/ 48 h 67"/>
                    <a:gd name="T14" fmla="*/ 6 w 17"/>
                    <a:gd name="T15" fmla="*/ 44 h 67"/>
                    <a:gd name="T16" fmla="*/ 6 w 17"/>
                    <a:gd name="T17" fmla="*/ 39 h 67"/>
                    <a:gd name="T18" fmla="*/ 5 w 17"/>
                    <a:gd name="T19" fmla="*/ 35 h 67"/>
                    <a:gd name="T20" fmla="*/ 4 w 17"/>
                    <a:gd name="T21" fmla="*/ 31 h 67"/>
                    <a:gd name="T22" fmla="*/ 3 w 17"/>
                    <a:gd name="T23" fmla="*/ 26 h 67"/>
                    <a:gd name="T24" fmla="*/ 2 w 17"/>
                    <a:gd name="T25" fmla="*/ 21 h 67"/>
                    <a:gd name="T26" fmla="*/ 1 w 17"/>
                    <a:gd name="T27" fmla="*/ 16 h 67"/>
                    <a:gd name="T28" fmla="*/ 1 w 17"/>
                    <a:gd name="T29" fmla="*/ 11 h 67"/>
                    <a:gd name="T30" fmla="*/ 0 w 17"/>
                    <a:gd name="T31" fmla="*/ 6 h 67"/>
                    <a:gd name="T32" fmla="*/ 0 w 17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67"/>
                    <a:gd name="T53" fmla="*/ 17 w 17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67">
                      <a:moveTo>
                        <a:pt x="16" y="66"/>
                      </a:moveTo>
                      <a:lnTo>
                        <a:pt x="14" y="63"/>
                      </a:lnTo>
                      <a:lnTo>
                        <a:pt x="13" y="60"/>
                      </a:lnTo>
                      <a:lnTo>
                        <a:pt x="12" y="57"/>
                      </a:lnTo>
                      <a:lnTo>
                        <a:pt x="11" y="55"/>
                      </a:lnTo>
                      <a:lnTo>
                        <a:pt x="9" y="51"/>
                      </a:lnTo>
                      <a:lnTo>
                        <a:pt x="8" y="48"/>
                      </a:lnTo>
                      <a:lnTo>
                        <a:pt x="6" y="44"/>
                      </a:lnTo>
                      <a:lnTo>
                        <a:pt x="6" y="39"/>
                      </a:lnTo>
                      <a:lnTo>
                        <a:pt x="5" y="35"/>
                      </a:lnTo>
                      <a:lnTo>
                        <a:pt x="4" y="31"/>
                      </a:lnTo>
                      <a:lnTo>
                        <a:pt x="3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Line 242"/>
                <p:cNvSpPr>
                  <a:spLocks noChangeAspect="1" noChangeShapeType="1"/>
                </p:cNvSpPr>
                <p:nvPr/>
              </p:nvSpPr>
              <p:spPr bwMode="auto">
                <a:xfrm>
                  <a:off x="2924" y="1351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Line 243"/>
                <p:cNvSpPr>
                  <a:spLocks noChangeAspect="1" noChangeShapeType="1"/>
                </p:cNvSpPr>
                <p:nvPr/>
              </p:nvSpPr>
              <p:spPr bwMode="auto">
                <a:xfrm>
                  <a:off x="2910" y="1285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2" name="Freeform 244"/>
                <p:cNvSpPr>
                  <a:spLocks noChangeAspect="1"/>
                </p:cNvSpPr>
                <p:nvPr/>
              </p:nvSpPr>
              <p:spPr bwMode="auto">
                <a:xfrm>
                  <a:off x="2902" y="1232"/>
                  <a:ext cx="17" cy="54"/>
                </a:xfrm>
                <a:custGeom>
                  <a:avLst/>
                  <a:gdLst>
                    <a:gd name="T0" fmla="*/ 16 w 17"/>
                    <a:gd name="T1" fmla="*/ 53 h 54"/>
                    <a:gd name="T2" fmla="*/ 16 w 17"/>
                    <a:gd name="T3" fmla="*/ 47 h 54"/>
                    <a:gd name="T4" fmla="*/ 13 w 17"/>
                    <a:gd name="T5" fmla="*/ 41 h 54"/>
                    <a:gd name="T6" fmla="*/ 12 w 17"/>
                    <a:gd name="T7" fmla="*/ 36 h 54"/>
                    <a:gd name="T8" fmla="*/ 11 w 17"/>
                    <a:gd name="T9" fmla="*/ 31 h 54"/>
                    <a:gd name="T10" fmla="*/ 10 w 17"/>
                    <a:gd name="T11" fmla="*/ 26 h 54"/>
                    <a:gd name="T12" fmla="*/ 9 w 17"/>
                    <a:gd name="T13" fmla="*/ 22 h 54"/>
                    <a:gd name="T14" fmla="*/ 7 w 17"/>
                    <a:gd name="T15" fmla="*/ 18 h 54"/>
                    <a:gd name="T16" fmla="*/ 6 w 17"/>
                    <a:gd name="T17" fmla="*/ 14 h 54"/>
                    <a:gd name="T18" fmla="*/ 5 w 17"/>
                    <a:gd name="T19" fmla="*/ 11 h 54"/>
                    <a:gd name="T20" fmla="*/ 4 w 17"/>
                    <a:gd name="T21" fmla="*/ 8 h 54"/>
                    <a:gd name="T22" fmla="*/ 2 w 17"/>
                    <a:gd name="T23" fmla="*/ 5 h 54"/>
                    <a:gd name="T24" fmla="*/ 1 w 17"/>
                    <a:gd name="T25" fmla="*/ 3 h 54"/>
                    <a:gd name="T26" fmla="*/ 1 w 17"/>
                    <a:gd name="T27" fmla="*/ 2 h 54"/>
                    <a:gd name="T28" fmla="*/ 0 w 17"/>
                    <a:gd name="T29" fmla="*/ 0 h 54"/>
                    <a:gd name="T30" fmla="*/ 0 w 17"/>
                    <a:gd name="T31" fmla="*/ 0 h 54"/>
                    <a:gd name="T32" fmla="*/ 0 w 17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54"/>
                    <a:gd name="T53" fmla="*/ 17 w 17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54">
                      <a:moveTo>
                        <a:pt x="16" y="53"/>
                      </a:moveTo>
                      <a:lnTo>
                        <a:pt x="16" y="47"/>
                      </a:lnTo>
                      <a:lnTo>
                        <a:pt x="13" y="41"/>
                      </a:lnTo>
                      <a:lnTo>
                        <a:pt x="12" y="36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9" y="22"/>
                      </a:lnTo>
                      <a:lnTo>
                        <a:pt x="7" y="18"/>
                      </a:lnTo>
                      <a:lnTo>
                        <a:pt x="6" y="14"/>
                      </a:lnTo>
                      <a:lnTo>
                        <a:pt x="5" y="11"/>
                      </a:lnTo>
                      <a:lnTo>
                        <a:pt x="4" y="8"/>
                      </a:lnTo>
                      <a:lnTo>
                        <a:pt x="2" y="5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Line 245"/>
                <p:cNvSpPr>
                  <a:spLocks noChangeAspect="1" noChangeShapeType="1"/>
                </p:cNvSpPr>
                <p:nvPr/>
              </p:nvSpPr>
              <p:spPr bwMode="auto">
                <a:xfrm>
                  <a:off x="2910" y="1285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Line 246"/>
                <p:cNvSpPr>
                  <a:spLocks noChangeAspect="1" noChangeShapeType="1"/>
                </p:cNvSpPr>
                <p:nvPr/>
              </p:nvSpPr>
              <p:spPr bwMode="auto">
                <a:xfrm>
                  <a:off x="2902" y="1232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Freeform 247"/>
                <p:cNvSpPr>
                  <a:spLocks noChangeAspect="1"/>
                </p:cNvSpPr>
                <p:nvPr/>
              </p:nvSpPr>
              <p:spPr bwMode="auto">
                <a:xfrm>
                  <a:off x="2861" y="1168"/>
                  <a:ext cx="42" cy="65"/>
                </a:xfrm>
                <a:custGeom>
                  <a:avLst/>
                  <a:gdLst>
                    <a:gd name="T0" fmla="*/ 41 w 42"/>
                    <a:gd name="T1" fmla="*/ 64 h 65"/>
                    <a:gd name="T2" fmla="*/ 41 w 42"/>
                    <a:gd name="T3" fmla="*/ 63 h 65"/>
                    <a:gd name="T4" fmla="*/ 41 w 42"/>
                    <a:gd name="T5" fmla="*/ 61 h 65"/>
                    <a:gd name="T6" fmla="*/ 41 w 42"/>
                    <a:gd name="T7" fmla="*/ 58 h 65"/>
                    <a:gd name="T8" fmla="*/ 40 w 42"/>
                    <a:gd name="T9" fmla="*/ 55 h 65"/>
                    <a:gd name="T10" fmla="*/ 39 w 42"/>
                    <a:gd name="T11" fmla="*/ 51 h 65"/>
                    <a:gd name="T12" fmla="*/ 38 w 42"/>
                    <a:gd name="T13" fmla="*/ 47 h 65"/>
                    <a:gd name="T14" fmla="*/ 37 w 42"/>
                    <a:gd name="T15" fmla="*/ 42 h 65"/>
                    <a:gd name="T16" fmla="*/ 35 w 42"/>
                    <a:gd name="T17" fmla="*/ 37 h 65"/>
                    <a:gd name="T18" fmla="*/ 33 w 42"/>
                    <a:gd name="T19" fmla="*/ 32 h 65"/>
                    <a:gd name="T20" fmla="*/ 31 w 42"/>
                    <a:gd name="T21" fmla="*/ 27 h 65"/>
                    <a:gd name="T22" fmla="*/ 28 w 42"/>
                    <a:gd name="T23" fmla="*/ 21 h 65"/>
                    <a:gd name="T24" fmla="*/ 23 w 42"/>
                    <a:gd name="T25" fmla="*/ 16 h 65"/>
                    <a:gd name="T26" fmla="*/ 18 w 42"/>
                    <a:gd name="T27" fmla="*/ 11 h 65"/>
                    <a:gd name="T28" fmla="*/ 13 w 42"/>
                    <a:gd name="T29" fmla="*/ 7 h 65"/>
                    <a:gd name="T30" fmla="*/ 7 w 42"/>
                    <a:gd name="T31" fmla="*/ 3 h 65"/>
                    <a:gd name="T32" fmla="*/ 0 w 42"/>
                    <a:gd name="T33" fmla="*/ 0 h 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2"/>
                    <a:gd name="T52" fmla="*/ 0 h 65"/>
                    <a:gd name="T53" fmla="*/ 42 w 42"/>
                    <a:gd name="T54" fmla="*/ 65 h 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2" h="65">
                      <a:moveTo>
                        <a:pt x="41" y="64"/>
                      </a:moveTo>
                      <a:lnTo>
                        <a:pt x="41" y="63"/>
                      </a:lnTo>
                      <a:lnTo>
                        <a:pt x="41" y="61"/>
                      </a:lnTo>
                      <a:lnTo>
                        <a:pt x="41" y="58"/>
                      </a:lnTo>
                      <a:lnTo>
                        <a:pt x="40" y="55"/>
                      </a:lnTo>
                      <a:lnTo>
                        <a:pt x="39" y="51"/>
                      </a:lnTo>
                      <a:lnTo>
                        <a:pt x="38" y="47"/>
                      </a:lnTo>
                      <a:lnTo>
                        <a:pt x="37" y="42"/>
                      </a:lnTo>
                      <a:lnTo>
                        <a:pt x="35" y="37"/>
                      </a:lnTo>
                      <a:lnTo>
                        <a:pt x="33" y="32"/>
                      </a:lnTo>
                      <a:lnTo>
                        <a:pt x="31" y="27"/>
                      </a:lnTo>
                      <a:lnTo>
                        <a:pt x="28" y="21"/>
                      </a:lnTo>
                      <a:lnTo>
                        <a:pt x="23" y="16"/>
                      </a:lnTo>
                      <a:lnTo>
                        <a:pt x="18" y="11"/>
                      </a:lnTo>
                      <a:lnTo>
                        <a:pt x="13" y="7"/>
                      </a:lnTo>
                      <a:lnTo>
                        <a:pt x="7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Line 248"/>
                <p:cNvSpPr>
                  <a:spLocks noChangeAspect="1" noChangeShapeType="1"/>
                </p:cNvSpPr>
                <p:nvPr/>
              </p:nvSpPr>
              <p:spPr bwMode="auto">
                <a:xfrm>
                  <a:off x="2902" y="1232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Line 249"/>
                <p:cNvSpPr>
                  <a:spLocks noChangeAspect="1" noChangeShapeType="1"/>
                </p:cNvSpPr>
                <p:nvPr/>
              </p:nvSpPr>
              <p:spPr bwMode="auto">
                <a:xfrm>
                  <a:off x="2861" y="1168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Line 250"/>
                <p:cNvSpPr>
                  <a:spLocks noChangeAspect="1" noChangeShapeType="1"/>
                </p:cNvSpPr>
                <p:nvPr/>
              </p:nvSpPr>
              <p:spPr bwMode="auto">
                <a:xfrm>
                  <a:off x="2887" y="1419"/>
                  <a:ext cx="210" cy="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Freeform 251"/>
                <p:cNvSpPr>
                  <a:spLocks noChangeAspect="1"/>
                </p:cNvSpPr>
                <p:nvPr/>
              </p:nvSpPr>
              <p:spPr bwMode="auto">
                <a:xfrm>
                  <a:off x="3014" y="1405"/>
                  <a:ext cx="18" cy="17"/>
                </a:xfrm>
                <a:custGeom>
                  <a:avLst/>
                  <a:gdLst>
                    <a:gd name="T0" fmla="*/ 17 w 18"/>
                    <a:gd name="T1" fmla="*/ 0 h 17"/>
                    <a:gd name="T2" fmla="*/ 17 w 18"/>
                    <a:gd name="T3" fmla="*/ 0 h 17"/>
                    <a:gd name="T4" fmla="*/ 17 w 18"/>
                    <a:gd name="T5" fmla="*/ 0 h 17"/>
                    <a:gd name="T6" fmla="*/ 16 w 18"/>
                    <a:gd name="T7" fmla="*/ 0 h 17"/>
                    <a:gd name="T8" fmla="*/ 14 w 18"/>
                    <a:gd name="T9" fmla="*/ 0 h 17"/>
                    <a:gd name="T10" fmla="*/ 14 w 18"/>
                    <a:gd name="T11" fmla="*/ 0 h 17"/>
                    <a:gd name="T12" fmla="*/ 13 w 18"/>
                    <a:gd name="T13" fmla="*/ 4 h 17"/>
                    <a:gd name="T14" fmla="*/ 11 w 18"/>
                    <a:gd name="T15" fmla="*/ 4 h 17"/>
                    <a:gd name="T16" fmla="*/ 10 w 18"/>
                    <a:gd name="T17" fmla="*/ 4 h 17"/>
                    <a:gd name="T18" fmla="*/ 9 w 18"/>
                    <a:gd name="T19" fmla="*/ 4 h 17"/>
                    <a:gd name="T20" fmla="*/ 7 w 18"/>
                    <a:gd name="T21" fmla="*/ 6 h 17"/>
                    <a:gd name="T22" fmla="*/ 6 w 18"/>
                    <a:gd name="T23" fmla="*/ 6 h 17"/>
                    <a:gd name="T24" fmla="*/ 5 w 18"/>
                    <a:gd name="T25" fmla="*/ 8 h 17"/>
                    <a:gd name="T26" fmla="*/ 3 w 18"/>
                    <a:gd name="T27" fmla="*/ 10 h 17"/>
                    <a:gd name="T28" fmla="*/ 2 w 18"/>
                    <a:gd name="T29" fmla="*/ 12 h 17"/>
                    <a:gd name="T30" fmla="*/ 1 w 18"/>
                    <a:gd name="T31" fmla="*/ 14 h 17"/>
                    <a:gd name="T32" fmla="*/ 0 w 18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"/>
                    <a:gd name="T52" fmla="*/ 0 h 17"/>
                    <a:gd name="T53" fmla="*/ 18 w 18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" h="17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3" y="4"/>
                      </a:lnTo>
                      <a:lnTo>
                        <a:pt x="11" y="4"/>
                      </a:lnTo>
                      <a:lnTo>
                        <a:pt x="10" y="4"/>
                      </a:lnTo>
                      <a:lnTo>
                        <a:pt x="9" y="4"/>
                      </a:lnTo>
                      <a:lnTo>
                        <a:pt x="7" y="6"/>
                      </a:lnTo>
                      <a:lnTo>
                        <a:pt x="6" y="6"/>
                      </a:lnTo>
                      <a:lnTo>
                        <a:pt x="5" y="8"/>
                      </a:lnTo>
                      <a:lnTo>
                        <a:pt x="3" y="10"/>
                      </a:lnTo>
                      <a:lnTo>
                        <a:pt x="2" y="12"/>
                      </a:lnTo>
                      <a:lnTo>
                        <a:pt x="1" y="14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Line 252"/>
                <p:cNvSpPr>
                  <a:spLocks noChangeAspect="1" noChangeShapeType="1"/>
                </p:cNvSpPr>
                <p:nvPr/>
              </p:nvSpPr>
              <p:spPr bwMode="auto">
                <a:xfrm>
                  <a:off x="3031" y="1405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Line 253"/>
                <p:cNvSpPr>
                  <a:spLocks noChangeAspect="1" noChangeShapeType="1"/>
                </p:cNvSpPr>
                <p:nvPr/>
              </p:nvSpPr>
              <p:spPr bwMode="auto">
                <a:xfrm>
                  <a:off x="3014" y="1411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Freeform 254"/>
                <p:cNvSpPr>
                  <a:spLocks noChangeAspect="1"/>
                </p:cNvSpPr>
                <p:nvPr/>
              </p:nvSpPr>
              <p:spPr bwMode="auto">
                <a:xfrm>
                  <a:off x="2985" y="1411"/>
                  <a:ext cx="30" cy="26"/>
                </a:xfrm>
                <a:custGeom>
                  <a:avLst/>
                  <a:gdLst>
                    <a:gd name="T0" fmla="*/ 29 w 30"/>
                    <a:gd name="T1" fmla="*/ 0 h 26"/>
                    <a:gd name="T2" fmla="*/ 27 w 30"/>
                    <a:gd name="T3" fmla="*/ 1 h 26"/>
                    <a:gd name="T4" fmla="*/ 26 w 30"/>
                    <a:gd name="T5" fmla="*/ 2 h 26"/>
                    <a:gd name="T6" fmla="*/ 24 w 30"/>
                    <a:gd name="T7" fmla="*/ 4 h 26"/>
                    <a:gd name="T8" fmla="*/ 21 w 30"/>
                    <a:gd name="T9" fmla="*/ 6 h 26"/>
                    <a:gd name="T10" fmla="*/ 19 w 30"/>
                    <a:gd name="T11" fmla="*/ 7 h 26"/>
                    <a:gd name="T12" fmla="*/ 17 w 30"/>
                    <a:gd name="T13" fmla="*/ 9 h 26"/>
                    <a:gd name="T14" fmla="*/ 14 w 30"/>
                    <a:gd name="T15" fmla="*/ 11 h 26"/>
                    <a:gd name="T16" fmla="*/ 12 w 30"/>
                    <a:gd name="T17" fmla="*/ 13 h 26"/>
                    <a:gd name="T18" fmla="*/ 9 w 30"/>
                    <a:gd name="T19" fmla="*/ 16 h 26"/>
                    <a:gd name="T20" fmla="*/ 7 w 30"/>
                    <a:gd name="T21" fmla="*/ 18 h 26"/>
                    <a:gd name="T22" fmla="*/ 5 w 30"/>
                    <a:gd name="T23" fmla="*/ 20 h 26"/>
                    <a:gd name="T24" fmla="*/ 4 w 30"/>
                    <a:gd name="T25" fmla="*/ 22 h 26"/>
                    <a:gd name="T26" fmla="*/ 2 w 30"/>
                    <a:gd name="T27" fmla="*/ 22 h 26"/>
                    <a:gd name="T28" fmla="*/ 1 w 30"/>
                    <a:gd name="T29" fmla="*/ 24 h 26"/>
                    <a:gd name="T30" fmla="*/ 0 w 30"/>
                    <a:gd name="T31" fmla="*/ 25 h 26"/>
                    <a:gd name="T32" fmla="*/ 0 w 30"/>
                    <a:gd name="T33" fmla="*/ 25 h 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"/>
                    <a:gd name="T52" fmla="*/ 0 h 26"/>
                    <a:gd name="T53" fmla="*/ 30 w 30"/>
                    <a:gd name="T54" fmla="*/ 26 h 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" h="26">
                      <a:moveTo>
                        <a:pt x="29" y="0"/>
                      </a:moveTo>
                      <a:lnTo>
                        <a:pt x="27" y="1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1" y="6"/>
                      </a:lnTo>
                      <a:lnTo>
                        <a:pt x="19" y="7"/>
                      </a:lnTo>
                      <a:lnTo>
                        <a:pt x="17" y="9"/>
                      </a:lnTo>
                      <a:lnTo>
                        <a:pt x="14" y="11"/>
                      </a:lnTo>
                      <a:lnTo>
                        <a:pt x="12" y="13"/>
                      </a:lnTo>
                      <a:lnTo>
                        <a:pt x="9" y="16"/>
                      </a:lnTo>
                      <a:lnTo>
                        <a:pt x="7" y="18"/>
                      </a:lnTo>
                      <a:lnTo>
                        <a:pt x="5" y="20"/>
                      </a:lnTo>
                      <a:lnTo>
                        <a:pt x="4" y="22"/>
                      </a:lnTo>
                      <a:lnTo>
                        <a:pt x="2" y="22"/>
                      </a:lnTo>
                      <a:lnTo>
                        <a:pt x="1" y="24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Line 255"/>
                <p:cNvSpPr>
                  <a:spLocks noChangeAspect="1" noChangeShapeType="1"/>
                </p:cNvSpPr>
                <p:nvPr/>
              </p:nvSpPr>
              <p:spPr bwMode="auto">
                <a:xfrm>
                  <a:off x="3014" y="1411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Line 2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84" y="1436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Freeform 257"/>
                <p:cNvSpPr>
                  <a:spLocks noChangeAspect="1"/>
                </p:cNvSpPr>
                <p:nvPr/>
              </p:nvSpPr>
              <p:spPr bwMode="auto">
                <a:xfrm>
                  <a:off x="2455" y="1253"/>
                  <a:ext cx="87" cy="42"/>
                </a:xfrm>
                <a:custGeom>
                  <a:avLst/>
                  <a:gdLst>
                    <a:gd name="T0" fmla="*/ 4 w 87"/>
                    <a:gd name="T1" fmla="*/ 8 h 42"/>
                    <a:gd name="T2" fmla="*/ 31 w 87"/>
                    <a:gd name="T3" fmla="*/ 0 h 42"/>
                    <a:gd name="T4" fmla="*/ 32 w 87"/>
                    <a:gd name="T5" fmla="*/ 0 h 42"/>
                    <a:gd name="T6" fmla="*/ 33 w 87"/>
                    <a:gd name="T7" fmla="*/ 0 h 42"/>
                    <a:gd name="T8" fmla="*/ 35 w 87"/>
                    <a:gd name="T9" fmla="*/ 1 h 42"/>
                    <a:gd name="T10" fmla="*/ 38 w 87"/>
                    <a:gd name="T11" fmla="*/ 2 h 42"/>
                    <a:gd name="T12" fmla="*/ 41 w 87"/>
                    <a:gd name="T13" fmla="*/ 3 h 42"/>
                    <a:gd name="T14" fmla="*/ 45 w 87"/>
                    <a:gd name="T15" fmla="*/ 4 h 42"/>
                    <a:gd name="T16" fmla="*/ 49 w 87"/>
                    <a:gd name="T17" fmla="*/ 6 h 42"/>
                    <a:gd name="T18" fmla="*/ 53 w 87"/>
                    <a:gd name="T19" fmla="*/ 7 h 42"/>
                    <a:gd name="T20" fmla="*/ 58 w 87"/>
                    <a:gd name="T21" fmla="*/ 9 h 42"/>
                    <a:gd name="T22" fmla="*/ 63 w 87"/>
                    <a:gd name="T23" fmla="*/ 11 h 42"/>
                    <a:gd name="T24" fmla="*/ 67 w 87"/>
                    <a:gd name="T25" fmla="*/ 12 h 42"/>
                    <a:gd name="T26" fmla="*/ 72 w 87"/>
                    <a:gd name="T27" fmla="*/ 13 h 42"/>
                    <a:gd name="T28" fmla="*/ 76 w 87"/>
                    <a:gd name="T29" fmla="*/ 15 h 42"/>
                    <a:gd name="T30" fmla="*/ 80 w 87"/>
                    <a:gd name="T31" fmla="*/ 17 h 42"/>
                    <a:gd name="T32" fmla="*/ 83 w 87"/>
                    <a:gd name="T33" fmla="*/ 18 h 42"/>
                    <a:gd name="T34" fmla="*/ 86 w 87"/>
                    <a:gd name="T35" fmla="*/ 18 h 42"/>
                    <a:gd name="T36" fmla="*/ 82 w 87"/>
                    <a:gd name="T37" fmla="*/ 31 h 42"/>
                    <a:gd name="T38" fmla="*/ 67 w 87"/>
                    <a:gd name="T39" fmla="*/ 34 h 42"/>
                    <a:gd name="T40" fmla="*/ 65 w 87"/>
                    <a:gd name="T41" fmla="*/ 41 h 42"/>
                    <a:gd name="T42" fmla="*/ 64 w 87"/>
                    <a:gd name="T43" fmla="*/ 40 h 42"/>
                    <a:gd name="T44" fmla="*/ 62 w 87"/>
                    <a:gd name="T45" fmla="*/ 40 h 42"/>
                    <a:gd name="T46" fmla="*/ 59 w 87"/>
                    <a:gd name="T47" fmla="*/ 38 h 42"/>
                    <a:gd name="T48" fmla="*/ 56 w 87"/>
                    <a:gd name="T49" fmla="*/ 38 h 42"/>
                    <a:gd name="T50" fmla="*/ 51 w 87"/>
                    <a:gd name="T51" fmla="*/ 36 h 42"/>
                    <a:gd name="T52" fmla="*/ 46 w 87"/>
                    <a:gd name="T53" fmla="*/ 34 h 42"/>
                    <a:gd name="T54" fmla="*/ 41 w 87"/>
                    <a:gd name="T55" fmla="*/ 32 h 42"/>
                    <a:gd name="T56" fmla="*/ 35 w 87"/>
                    <a:gd name="T57" fmla="*/ 30 h 42"/>
                    <a:gd name="T58" fmla="*/ 30 w 87"/>
                    <a:gd name="T59" fmla="*/ 28 h 42"/>
                    <a:gd name="T60" fmla="*/ 24 w 87"/>
                    <a:gd name="T61" fmla="*/ 27 h 42"/>
                    <a:gd name="T62" fmla="*/ 19 w 87"/>
                    <a:gd name="T63" fmla="*/ 25 h 42"/>
                    <a:gd name="T64" fmla="*/ 14 w 87"/>
                    <a:gd name="T65" fmla="*/ 22 h 42"/>
                    <a:gd name="T66" fmla="*/ 9 w 87"/>
                    <a:gd name="T67" fmla="*/ 21 h 42"/>
                    <a:gd name="T68" fmla="*/ 6 w 87"/>
                    <a:gd name="T69" fmla="*/ 20 h 42"/>
                    <a:gd name="T70" fmla="*/ 3 w 87"/>
                    <a:gd name="T71" fmla="*/ 18 h 42"/>
                    <a:gd name="T72" fmla="*/ 1 w 87"/>
                    <a:gd name="T73" fmla="*/ 17 h 42"/>
                    <a:gd name="T74" fmla="*/ 0 w 87"/>
                    <a:gd name="T75" fmla="*/ 17 h 42"/>
                    <a:gd name="T76" fmla="*/ 4 w 87"/>
                    <a:gd name="T77" fmla="*/ 8 h 4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7"/>
                    <a:gd name="T118" fmla="*/ 0 h 42"/>
                    <a:gd name="T119" fmla="*/ 87 w 87"/>
                    <a:gd name="T120" fmla="*/ 42 h 4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7" h="42">
                      <a:moveTo>
                        <a:pt x="4" y="8"/>
                      </a:move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5" y="1"/>
                      </a:lnTo>
                      <a:lnTo>
                        <a:pt x="38" y="2"/>
                      </a:lnTo>
                      <a:lnTo>
                        <a:pt x="41" y="3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3" y="7"/>
                      </a:lnTo>
                      <a:lnTo>
                        <a:pt x="58" y="9"/>
                      </a:lnTo>
                      <a:lnTo>
                        <a:pt x="63" y="11"/>
                      </a:lnTo>
                      <a:lnTo>
                        <a:pt x="67" y="12"/>
                      </a:lnTo>
                      <a:lnTo>
                        <a:pt x="72" y="13"/>
                      </a:lnTo>
                      <a:lnTo>
                        <a:pt x="76" y="15"/>
                      </a:lnTo>
                      <a:lnTo>
                        <a:pt x="80" y="17"/>
                      </a:lnTo>
                      <a:lnTo>
                        <a:pt x="83" y="18"/>
                      </a:lnTo>
                      <a:lnTo>
                        <a:pt x="86" y="18"/>
                      </a:lnTo>
                      <a:lnTo>
                        <a:pt x="82" y="31"/>
                      </a:lnTo>
                      <a:lnTo>
                        <a:pt x="67" y="34"/>
                      </a:lnTo>
                      <a:lnTo>
                        <a:pt x="65" y="41"/>
                      </a:lnTo>
                      <a:lnTo>
                        <a:pt x="64" y="40"/>
                      </a:lnTo>
                      <a:lnTo>
                        <a:pt x="62" y="40"/>
                      </a:lnTo>
                      <a:lnTo>
                        <a:pt x="59" y="38"/>
                      </a:lnTo>
                      <a:lnTo>
                        <a:pt x="56" y="38"/>
                      </a:lnTo>
                      <a:lnTo>
                        <a:pt x="51" y="36"/>
                      </a:lnTo>
                      <a:lnTo>
                        <a:pt x="46" y="34"/>
                      </a:lnTo>
                      <a:lnTo>
                        <a:pt x="41" y="32"/>
                      </a:lnTo>
                      <a:lnTo>
                        <a:pt x="35" y="30"/>
                      </a:lnTo>
                      <a:lnTo>
                        <a:pt x="30" y="28"/>
                      </a:lnTo>
                      <a:lnTo>
                        <a:pt x="24" y="27"/>
                      </a:lnTo>
                      <a:lnTo>
                        <a:pt x="19" y="25"/>
                      </a:lnTo>
                      <a:lnTo>
                        <a:pt x="14" y="22"/>
                      </a:lnTo>
                      <a:lnTo>
                        <a:pt x="9" y="21"/>
                      </a:lnTo>
                      <a:lnTo>
                        <a:pt x="6" y="20"/>
                      </a:lnTo>
                      <a:lnTo>
                        <a:pt x="3" y="18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4" y="8"/>
                      </a:lnTo>
                    </a:path>
                  </a:pathLst>
                </a:custGeom>
                <a:solidFill>
                  <a:srgbClr val="939393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Line 2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41" y="1264"/>
                  <a:ext cx="18" cy="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Freeform 259"/>
                <p:cNvSpPr>
                  <a:spLocks noChangeAspect="1"/>
                </p:cNvSpPr>
                <p:nvPr/>
              </p:nvSpPr>
              <p:spPr bwMode="auto">
                <a:xfrm>
                  <a:off x="2559" y="1264"/>
                  <a:ext cx="91" cy="17"/>
                </a:xfrm>
                <a:custGeom>
                  <a:avLst/>
                  <a:gdLst>
                    <a:gd name="T0" fmla="*/ 0 w 91"/>
                    <a:gd name="T1" fmla="*/ 0 h 17"/>
                    <a:gd name="T2" fmla="*/ 0 w 91"/>
                    <a:gd name="T3" fmla="*/ 0 h 17"/>
                    <a:gd name="T4" fmla="*/ 3 w 91"/>
                    <a:gd name="T5" fmla="*/ 0 h 17"/>
                    <a:gd name="T6" fmla="*/ 7 w 91"/>
                    <a:gd name="T7" fmla="*/ 0 h 17"/>
                    <a:gd name="T8" fmla="*/ 11 w 91"/>
                    <a:gd name="T9" fmla="*/ 2 h 17"/>
                    <a:gd name="T10" fmla="*/ 17 w 91"/>
                    <a:gd name="T11" fmla="*/ 3 h 17"/>
                    <a:gd name="T12" fmla="*/ 24 w 91"/>
                    <a:gd name="T13" fmla="*/ 4 h 17"/>
                    <a:gd name="T14" fmla="*/ 31 w 91"/>
                    <a:gd name="T15" fmla="*/ 6 h 17"/>
                    <a:gd name="T16" fmla="*/ 39 w 91"/>
                    <a:gd name="T17" fmla="*/ 8 h 17"/>
                    <a:gd name="T18" fmla="*/ 46 w 91"/>
                    <a:gd name="T19" fmla="*/ 9 h 17"/>
                    <a:gd name="T20" fmla="*/ 54 w 91"/>
                    <a:gd name="T21" fmla="*/ 11 h 17"/>
                    <a:gd name="T22" fmla="*/ 62 w 91"/>
                    <a:gd name="T23" fmla="*/ 12 h 17"/>
                    <a:gd name="T24" fmla="*/ 69 w 91"/>
                    <a:gd name="T25" fmla="*/ 13 h 17"/>
                    <a:gd name="T26" fmla="*/ 75 w 91"/>
                    <a:gd name="T27" fmla="*/ 14 h 17"/>
                    <a:gd name="T28" fmla="*/ 81 w 91"/>
                    <a:gd name="T29" fmla="*/ 15 h 17"/>
                    <a:gd name="T30" fmla="*/ 86 w 91"/>
                    <a:gd name="T31" fmla="*/ 16 h 17"/>
                    <a:gd name="T32" fmla="*/ 90 w 91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7"/>
                    <a:gd name="T53" fmla="*/ 91 w 91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1" y="2"/>
                      </a:lnTo>
                      <a:lnTo>
                        <a:pt x="17" y="3"/>
                      </a:lnTo>
                      <a:lnTo>
                        <a:pt x="24" y="4"/>
                      </a:lnTo>
                      <a:lnTo>
                        <a:pt x="31" y="6"/>
                      </a:lnTo>
                      <a:lnTo>
                        <a:pt x="39" y="8"/>
                      </a:lnTo>
                      <a:lnTo>
                        <a:pt x="46" y="9"/>
                      </a:lnTo>
                      <a:lnTo>
                        <a:pt x="54" y="11"/>
                      </a:lnTo>
                      <a:lnTo>
                        <a:pt x="62" y="12"/>
                      </a:lnTo>
                      <a:lnTo>
                        <a:pt x="69" y="13"/>
                      </a:lnTo>
                      <a:lnTo>
                        <a:pt x="75" y="14"/>
                      </a:lnTo>
                      <a:lnTo>
                        <a:pt x="81" y="15"/>
                      </a:lnTo>
                      <a:lnTo>
                        <a:pt x="86" y="16"/>
                      </a:lnTo>
                      <a:lnTo>
                        <a:pt x="9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Line 260"/>
                <p:cNvSpPr>
                  <a:spLocks noChangeAspect="1" noChangeShapeType="1"/>
                </p:cNvSpPr>
                <p:nvPr/>
              </p:nvSpPr>
              <p:spPr bwMode="auto">
                <a:xfrm>
                  <a:off x="2559" y="126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Line 261"/>
                <p:cNvSpPr>
                  <a:spLocks noChangeAspect="1" noChangeShapeType="1"/>
                </p:cNvSpPr>
                <p:nvPr/>
              </p:nvSpPr>
              <p:spPr bwMode="auto">
                <a:xfrm>
                  <a:off x="2649" y="1278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Freeform 262"/>
                <p:cNvSpPr>
                  <a:spLocks noChangeAspect="1"/>
                </p:cNvSpPr>
                <p:nvPr/>
              </p:nvSpPr>
              <p:spPr bwMode="auto">
                <a:xfrm>
                  <a:off x="2616" y="1278"/>
                  <a:ext cx="34" cy="43"/>
                </a:xfrm>
                <a:custGeom>
                  <a:avLst/>
                  <a:gdLst>
                    <a:gd name="T0" fmla="*/ 33 w 34"/>
                    <a:gd name="T1" fmla="*/ 0 h 43"/>
                    <a:gd name="T2" fmla="*/ 32 w 34"/>
                    <a:gd name="T3" fmla="*/ 5 h 43"/>
                    <a:gd name="T4" fmla="*/ 20 w 34"/>
                    <a:gd name="T5" fmla="*/ 13 h 43"/>
                    <a:gd name="T6" fmla="*/ 17 w 34"/>
                    <a:gd name="T7" fmla="*/ 24 h 43"/>
                    <a:gd name="T8" fmla="*/ 6 w 34"/>
                    <a:gd name="T9" fmla="*/ 26 h 43"/>
                    <a:gd name="T10" fmla="*/ 0 w 34"/>
                    <a:gd name="T11" fmla="*/ 42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43"/>
                    <a:gd name="T20" fmla="*/ 34 w 34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43">
                      <a:moveTo>
                        <a:pt x="33" y="0"/>
                      </a:moveTo>
                      <a:lnTo>
                        <a:pt x="32" y="5"/>
                      </a:lnTo>
                      <a:lnTo>
                        <a:pt x="20" y="13"/>
                      </a:lnTo>
                      <a:lnTo>
                        <a:pt x="17" y="24"/>
                      </a:lnTo>
                      <a:lnTo>
                        <a:pt x="6" y="26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" name="Freeform 263"/>
                <p:cNvSpPr>
                  <a:spLocks noChangeAspect="1"/>
                </p:cNvSpPr>
                <p:nvPr/>
              </p:nvSpPr>
              <p:spPr bwMode="auto">
                <a:xfrm>
                  <a:off x="2520" y="1294"/>
                  <a:ext cx="97" cy="27"/>
                </a:xfrm>
                <a:custGeom>
                  <a:avLst/>
                  <a:gdLst>
                    <a:gd name="T0" fmla="*/ 96 w 97"/>
                    <a:gd name="T1" fmla="*/ 26 h 27"/>
                    <a:gd name="T2" fmla="*/ 94 w 97"/>
                    <a:gd name="T3" fmla="*/ 25 h 27"/>
                    <a:gd name="T4" fmla="*/ 92 w 97"/>
                    <a:gd name="T5" fmla="*/ 24 h 27"/>
                    <a:gd name="T6" fmla="*/ 89 w 97"/>
                    <a:gd name="T7" fmla="*/ 23 h 27"/>
                    <a:gd name="T8" fmla="*/ 83 w 97"/>
                    <a:gd name="T9" fmla="*/ 22 h 27"/>
                    <a:gd name="T10" fmla="*/ 78 w 97"/>
                    <a:gd name="T11" fmla="*/ 21 h 27"/>
                    <a:gd name="T12" fmla="*/ 71 w 97"/>
                    <a:gd name="T13" fmla="*/ 19 h 27"/>
                    <a:gd name="T14" fmla="*/ 63 w 97"/>
                    <a:gd name="T15" fmla="*/ 17 h 27"/>
                    <a:gd name="T16" fmla="*/ 55 w 97"/>
                    <a:gd name="T17" fmla="*/ 15 h 27"/>
                    <a:gd name="T18" fmla="*/ 48 w 97"/>
                    <a:gd name="T19" fmla="*/ 13 h 27"/>
                    <a:gd name="T20" fmla="*/ 39 w 97"/>
                    <a:gd name="T21" fmla="*/ 10 h 27"/>
                    <a:gd name="T22" fmla="*/ 31 w 97"/>
                    <a:gd name="T23" fmla="*/ 8 h 27"/>
                    <a:gd name="T24" fmla="*/ 23 w 97"/>
                    <a:gd name="T25" fmla="*/ 6 h 27"/>
                    <a:gd name="T26" fmla="*/ 16 w 97"/>
                    <a:gd name="T27" fmla="*/ 4 h 27"/>
                    <a:gd name="T28" fmla="*/ 9 w 97"/>
                    <a:gd name="T29" fmla="*/ 2 h 27"/>
                    <a:gd name="T30" fmla="*/ 4 w 97"/>
                    <a:gd name="T31" fmla="*/ 1 h 27"/>
                    <a:gd name="T32" fmla="*/ 0 w 97"/>
                    <a:gd name="T33" fmla="*/ 0 h 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7"/>
                    <a:gd name="T53" fmla="*/ 97 w 97"/>
                    <a:gd name="T54" fmla="*/ 27 h 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7">
                      <a:moveTo>
                        <a:pt x="96" y="26"/>
                      </a:moveTo>
                      <a:lnTo>
                        <a:pt x="94" y="25"/>
                      </a:lnTo>
                      <a:lnTo>
                        <a:pt x="92" y="24"/>
                      </a:lnTo>
                      <a:lnTo>
                        <a:pt x="89" y="23"/>
                      </a:lnTo>
                      <a:lnTo>
                        <a:pt x="83" y="22"/>
                      </a:lnTo>
                      <a:lnTo>
                        <a:pt x="78" y="21"/>
                      </a:lnTo>
                      <a:lnTo>
                        <a:pt x="71" y="19"/>
                      </a:lnTo>
                      <a:lnTo>
                        <a:pt x="63" y="17"/>
                      </a:lnTo>
                      <a:lnTo>
                        <a:pt x="55" y="15"/>
                      </a:lnTo>
                      <a:lnTo>
                        <a:pt x="48" y="13"/>
                      </a:lnTo>
                      <a:lnTo>
                        <a:pt x="39" y="10"/>
                      </a:lnTo>
                      <a:lnTo>
                        <a:pt x="31" y="8"/>
                      </a:lnTo>
                      <a:lnTo>
                        <a:pt x="23" y="6"/>
                      </a:lnTo>
                      <a:lnTo>
                        <a:pt x="16" y="4"/>
                      </a:lnTo>
                      <a:lnTo>
                        <a:pt x="9" y="2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Line 264"/>
                <p:cNvSpPr>
                  <a:spLocks noChangeAspect="1" noChangeShapeType="1"/>
                </p:cNvSpPr>
                <p:nvPr/>
              </p:nvSpPr>
              <p:spPr bwMode="auto">
                <a:xfrm>
                  <a:off x="2616" y="1319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Line 26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20" y="1293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Freeform 266"/>
                <p:cNvSpPr>
                  <a:spLocks noChangeAspect="1"/>
                </p:cNvSpPr>
                <p:nvPr/>
              </p:nvSpPr>
              <p:spPr bwMode="auto">
                <a:xfrm>
                  <a:off x="2579" y="1274"/>
                  <a:ext cx="36" cy="37"/>
                </a:xfrm>
                <a:custGeom>
                  <a:avLst/>
                  <a:gdLst>
                    <a:gd name="T0" fmla="*/ 35 w 36"/>
                    <a:gd name="T1" fmla="*/ 0 h 37"/>
                    <a:gd name="T2" fmla="*/ 30 w 36"/>
                    <a:gd name="T3" fmla="*/ 10 h 37"/>
                    <a:gd name="T4" fmla="*/ 19 w 36"/>
                    <a:gd name="T5" fmla="*/ 12 h 37"/>
                    <a:gd name="T6" fmla="*/ 14 w 36"/>
                    <a:gd name="T7" fmla="*/ 25 h 37"/>
                    <a:gd name="T8" fmla="*/ 1 w 36"/>
                    <a:gd name="T9" fmla="*/ 29 h 37"/>
                    <a:gd name="T10" fmla="*/ 0 w 36"/>
                    <a:gd name="T11" fmla="*/ 36 h 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6"/>
                    <a:gd name="T19" fmla="*/ 0 h 37"/>
                    <a:gd name="T20" fmla="*/ 36 w 36"/>
                    <a:gd name="T21" fmla="*/ 37 h 3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6" h="37">
                      <a:moveTo>
                        <a:pt x="35" y="0"/>
                      </a:moveTo>
                      <a:lnTo>
                        <a:pt x="30" y="10"/>
                      </a:lnTo>
                      <a:lnTo>
                        <a:pt x="19" y="12"/>
                      </a:lnTo>
                      <a:lnTo>
                        <a:pt x="14" y="25"/>
                      </a:lnTo>
                      <a:lnTo>
                        <a:pt x="1" y="29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Freeform 267"/>
                <p:cNvSpPr>
                  <a:spLocks noChangeAspect="1"/>
                </p:cNvSpPr>
                <p:nvPr/>
              </p:nvSpPr>
              <p:spPr bwMode="auto">
                <a:xfrm>
                  <a:off x="3046" y="1410"/>
                  <a:ext cx="83" cy="65"/>
                </a:xfrm>
                <a:custGeom>
                  <a:avLst/>
                  <a:gdLst>
                    <a:gd name="T0" fmla="*/ 0 w 83"/>
                    <a:gd name="T1" fmla="*/ 0 h 65"/>
                    <a:gd name="T2" fmla="*/ 82 w 83"/>
                    <a:gd name="T3" fmla="*/ 64 h 65"/>
                    <a:gd name="T4" fmla="*/ 30 w 83"/>
                    <a:gd name="T5" fmla="*/ 55 h 65"/>
                    <a:gd name="T6" fmla="*/ 30 w 83"/>
                    <a:gd name="T7" fmla="*/ 53 h 65"/>
                    <a:gd name="T8" fmla="*/ 29 w 83"/>
                    <a:gd name="T9" fmla="*/ 52 h 65"/>
                    <a:gd name="T10" fmla="*/ 28 w 83"/>
                    <a:gd name="T11" fmla="*/ 50 h 65"/>
                    <a:gd name="T12" fmla="*/ 27 w 83"/>
                    <a:gd name="T13" fmla="*/ 46 h 65"/>
                    <a:gd name="T14" fmla="*/ 25 w 83"/>
                    <a:gd name="T15" fmla="*/ 43 h 65"/>
                    <a:gd name="T16" fmla="*/ 23 w 83"/>
                    <a:gd name="T17" fmla="*/ 39 h 65"/>
                    <a:gd name="T18" fmla="*/ 20 w 83"/>
                    <a:gd name="T19" fmla="*/ 35 h 65"/>
                    <a:gd name="T20" fmla="*/ 18 w 83"/>
                    <a:gd name="T21" fmla="*/ 29 h 65"/>
                    <a:gd name="T22" fmla="*/ 16 w 83"/>
                    <a:gd name="T23" fmla="*/ 25 h 65"/>
                    <a:gd name="T24" fmla="*/ 13 w 83"/>
                    <a:gd name="T25" fmla="*/ 20 h 65"/>
                    <a:gd name="T26" fmla="*/ 10 w 83"/>
                    <a:gd name="T27" fmla="*/ 16 h 65"/>
                    <a:gd name="T28" fmla="*/ 8 w 83"/>
                    <a:gd name="T29" fmla="*/ 11 h 65"/>
                    <a:gd name="T30" fmla="*/ 5 w 83"/>
                    <a:gd name="T31" fmla="*/ 7 h 65"/>
                    <a:gd name="T32" fmla="*/ 3 w 83"/>
                    <a:gd name="T33" fmla="*/ 4 h 65"/>
                    <a:gd name="T34" fmla="*/ 1 w 83"/>
                    <a:gd name="T35" fmla="*/ 2 h 65"/>
                    <a:gd name="T36" fmla="*/ 0 w 83"/>
                    <a:gd name="T37" fmla="*/ 0 h 6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3"/>
                    <a:gd name="T58" fmla="*/ 0 h 65"/>
                    <a:gd name="T59" fmla="*/ 83 w 83"/>
                    <a:gd name="T60" fmla="*/ 65 h 6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3" h="65">
                      <a:moveTo>
                        <a:pt x="0" y="0"/>
                      </a:moveTo>
                      <a:lnTo>
                        <a:pt x="82" y="64"/>
                      </a:lnTo>
                      <a:lnTo>
                        <a:pt x="30" y="55"/>
                      </a:lnTo>
                      <a:lnTo>
                        <a:pt x="30" y="53"/>
                      </a:lnTo>
                      <a:lnTo>
                        <a:pt x="29" y="52"/>
                      </a:lnTo>
                      <a:lnTo>
                        <a:pt x="28" y="50"/>
                      </a:lnTo>
                      <a:lnTo>
                        <a:pt x="27" y="46"/>
                      </a:lnTo>
                      <a:lnTo>
                        <a:pt x="25" y="43"/>
                      </a:lnTo>
                      <a:lnTo>
                        <a:pt x="23" y="39"/>
                      </a:lnTo>
                      <a:lnTo>
                        <a:pt x="20" y="35"/>
                      </a:lnTo>
                      <a:lnTo>
                        <a:pt x="18" y="29"/>
                      </a:lnTo>
                      <a:lnTo>
                        <a:pt x="16" y="25"/>
                      </a:lnTo>
                      <a:lnTo>
                        <a:pt x="13" y="20"/>
                      </a:lnTo>
                      <a:lnTo>
                        <a:pt x="10" y="16"/>
                      </a:lnTo>
                      <a:lnTo>
                        <a:pt x="8" y="11"/>
                      </a:lnTo>
                      <a:lnTo>
                        <a:pt x="5" y="7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Freeform 268"/>
                <p:cNvSpPr>
                  <a:spLocks noChangeAspect="1"/>
                </p:cNvSpPr>
                <p:nvPr/>
              </p:nvSpPr>
              <p:spPr bwMode="auto">
                <a:xfrm>
                  <a:off x="2716" y="1287"/>
                  <a:ext cx="53" cy="64"/>
                </a:xfrm>
                <a:custGeom>
                  <a:avLst/>
                  <a:gdLst>
                    <a:gd name="T0" fmla="*/ 52 w 53"/>
                    <a:gd name="T1" fmla="*/ 0 h 64"/>
                    <a:gd name="T2" fmla="*/ 37 w 53"/>
                    <a:gd name="T3" fmla="*/ 50 h 64"/>
                    <a:gd name="T4" fmla="*/ 0 w 53"/>
                    <a:gd name="T5" fmla="*/ 63 h 64"/>
                    <a:gd name="T6" fmla="*/ 0 w 53"/>
                    <a:gd name="T7" fmla="*/ 57 h 64"/>
                    <a:gd name="T8" fmla="*/ 1 w 53"/>
                    <a:gd name="T9" fmla="*/ 56 h 64"/>
                    <a:gd name="T10" fmla="*/ 2 w 53"/>
                    <a:gd name="T11" fmla="*/ 56 h 64"/>
                    <a:gd name="T12" fmla="*/ 4 w 53"/>
                    <a:gd name="T13" fmla="*/ 54 h 64"/>
                    <a:gd name="T14" fmla="*/ 7 w 53"/>
                    <a:gd name="T15" fmla="*/ 53 h 64"/>
                    <a:gd name="T16" fmla="*/ 9 w 53"/>
                    <a:gd name="T17" fmla="*/ 51 h 64"/>
                    <a:gd name="T18" fmla="*/ 13 w 53"/>
                    <a:gd name="T19" fmla="*/ 48 h 64"/>
                    <a:gd name="T20" fmla="*/ 17 w 53"/>
                    <a:gd name="T21" fmla="*/ 45 h 64"/>
                    <a:gd name="T22" fmla="*/ 21 w 53"/>
                    <a:gd name="T23" fmla="*/ 42 h 64"/>
                    <a:gd name="T24" fmla="*/ 26 w 53"/>
                    <a:gd name="T25" fmla="*/ 38 h 64"/>
                    <a:gd name="T26" fmla="*/ 29 w 53"/>
                    <a:gd name="T27" fmla="*/ 34 h 64"/>
                    <a:gd name="T28" fmla="*/ 34 w 53"/>
                    <a:gd name="T29" fmla="*/ 29 h 64"/>
                    <a:gd name="T30" fmla="*/ 38 w 53"/>
                    <a:gd name="T31" fmla="*/ 24 h 64"/>
                    <a:gd name="T32" fmla="*/ 42 w 53"/>
                    <a:gd name="T33" fmla="*/ 18 h 64"/>
                    <a:gd name="T34" fmla="*/ 46 w 53"/>
                    <a:gd name="T35" fmla="*/ 13 h 64"/>
                    <a:gd name="T36" fmla="*/ 49 w 53"/>
                    <a:gd name="T37" fmla="*/ 7 h 64"/>
                    <a:gd name="T38" fmla="*/ 52 w 53"/>
                    <a:gd name="T39" fmla="*/ 0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3"/>
                    <a:gd name="T61" fmla="*/ 0 h 64"/>
                    <a:gd name="T62" fmla="*/ 53 w 53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3" h="64">
                      <a:moveTo>
                        <a:pt x="52" y="0"/>
                      </a:moveTo>
                      <a:lnTo>
                        <a:pt x="37" y="50"/>
                      </a:lnTo>
                      <a:lnTo>
                        <a:pt x="0" y="63"/>
                      </a:lnTo>
                      <a:lnTo>
                        <a:pt x="0" y="57"/>
                      </a:lnTo>
                      <a:lnTo>
                        <a:pt x="1" y="56"/>
                      </a:lnTo>
                      <a:lnTo>
                        <a:pt x="2" y="56"/>
                      </a:lnTo>
                      <a:lnTo>
                        <a:pt x="4" y="54"/>
                      </a:lnTo>
                      <a:lnTo>
                        <a:pt x="7" y="53"/>
                      </a:lnTo>
                      <a:lnTo>
                        <a:pt x="9" y="51"/>
                      </a:lnTo>
                      <a:lnTo>
                        <a:pt x="13" y="48"/>
                      </a:lnTo>
                      <a:lnTo>
                        <a:pt x="17" y="45"/>
                      </a:lnTo>
                      <a:lnTo>
                        <a:pt x="21" y="42"/>
                      </a:lnTo>
                      <a:lnTo>
                        <a:pt x="26" y="38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2" y="18"/>
                      </a:lnTo>
                      <a:lnTo>
                        <a:pt x="46" y="13"/>
                      </a:lnTo>
                      <a:lnTo>
                        <a:pt x="49" y="7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Line 26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55" y="1288"/>
                  <a:ext cx="13" cy="5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Freeform 270"/>
                <p:cNvSpPr>
                  <a:spLocks noChangeAspect="1"/>
                </p:cNvSpPr>
                <p:nvPr/>
              </p:nvSpPr>
              <p:spPr bwMode="auto">
                <a:xfrm>
                  <a:off x="2698" y="1340"/>
                  <a:ext cx="56" cy="18"/>
                </a:xfrm>
                <a:custGeom>
                  <a:avLst/>
                  <a:gdLst>
                    <a:gd name="T0" fmla="*/ 55 w 56"/>
                    <a:gd name="T1" fmla="*/ 0 h 18"/>
                    <a:gd name="T2" fmla="*/ 54 w 56"/>
                    <a:gd name="T3" fmla="*/ 0 h 18"/>
                    <a:gd name="T4" fmla="*/ 52 w 56"/>
                    <a:gd name="T5" fmla="*/ 0 h 18"/>
                    <a:gd name="T6" fmla="*/ 50 w 56"/>
                    <a:gd name="T7" fmla="*/ 1 h 18"/>
                    <a:gd name="T8" fmla="*/ 47 w 56"/>
                    <a:gd name="T9" fmla="*/ 2 h 18"/>
                    <a:gd name="T10" fmla="*/ 44 w 56"/>
                    <a:gd name="T11" fmla="*/ 3 h 18"/>
                    <a:gd name="T12" fmla="*/ 40 w 56"/>
                    <a:gd name="T13" fmla="*/ 4 h 18"/>
                    <a:gd name="T14" fmla="*/ 36 w 56"/>
                    <a:gd name="T15" fmla="*/ 6 h 18"/>
                    <a:gd name="T16" fmla="*/ 31 w 56"/>
                    <a:gd name="T17" fmla="*/ 8 h 18"/>
                    <a:gd name="T18" fmla="*/ 26 w 56"/>
                    <a:gd name="T19" fmla="*/ 9 h 18"/>
                    <a:gd name="T20" fmla="*/ 22 w 56"/>
                    <a:gd name="T21" fmla="*/ 10 h 18"/>
                    <a:gd name="T22" fmla="*/ 17 w 56"/>
                    <a:gd name="T23" fmla="*/ 12 h 18"/>
                    <a:gd name="T24" fmla="*/ 13 w 56"/>
                    <a:gd name="T25" fmla="*/ 13 h 18"/>
                    <a:gd name="T26" fmla="*/ 9 w 56"/>
                    <a:gd name="T27" fmla="*/ 14 h 18"/>
                    <a:gd name="T28" fmla="*/ 5 w 56"/>
                    <a:gd name="T29" fmla="*/ 15 h 18"/>
                    <a:gd name="T30" fmla="*/ 2 w 56"/>
                    <a:gd name="T31" fmla="*/ 16 h 18"/>
                    <a:gd name="T32" fmla="*/ 0 w 56"/>
                    <a:gd name="T33" fmla="*/ 17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6"/>
                    <a:gd name="T52" fmla="*/ 0 h 18"/>
                    <a:gd name="T53" fmla="*/ 56 w 56"/>
                    <a:gd name="T54" fmla="*/ 18 h 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6" h="18">
                      <a:moveTo>
                        <a:pt x="55" y="0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50" y="1"/>
                      </a:lnTo>
                      <a:lnTo>
                        <a:pt x="47" y="2"/>
                      </a:lnTo>
                      <a:lnTo>
                        <a:pt x="44" y="3"/>
                      </a:lnTo>
                      <a:lnTo>
                        <a:pt x="40" y="4"/>
                      </a:lnTo>
                      <a:lnTo>
                        <a:pt x="36" y="6"/>
                      </a:lnTo>
                      <a:lnTo>
                        <a:pt x="31" y="8"/>
                      </a:lnTo>
                      <a:lnTo>
                        <a:pt x="26" y="9"/>
                      </a:lnTo>
                      <a:lnTo>
                        <a:pt x="22" y="10"/>
                      </a:lnTo>
                      <a:lnTo>
                        <a:pt x="17" y="12"/>
                      </a:lnTo>
                      <a:lnTo>
                        <a:pt x="13" y="13"/>
                      </a:lnTo>
                      <a:lnTo>
                        <a:pt x="9" y="14"/>
                      </a:lnTo>
                      <a:lnTo>
                        <a:pt x="5" y="15"/>
                      </a:lnTo>
                      <a:lnTo>
                        <a:pt x="2" y="16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Line 271"/>
                <p:cNvSpPr>
                  <a:spLocks noChangeAspect="1" noChangeShapeType="1"/>
                </p:cNvSpPr>
                <p:nvPr/>
              </p:nvSpPr>
              <p:spPr bwMode="auto">
                <a:xfrm>
                  <a:off x="2753" y="134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Line 27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98" y="1356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Freeform 273"/>
                <p:cNvSpPr>
                  <a:spLocks noChangeAspect="1"/>
                </p:cNvSpPr>
                <p:nvPr/>
              </p:nvSpPr>
              <p:spPr bwMode="auto">
                <a:xfrm>
                  <a:off x="2771" y="1282"/>
                  <a:ext cx="40" cy="17"/>
                </a:xfrm>
                <a:custGeom>
                  <a:avLst/>
                  <a:gdLst>
                    <a:gd name="T0" fmla="*/ 0 w 40"/>
                    <a:gd name="T1" fmla="*/ 10 h 17"/>
                    <a:gd name="T2" fmla="*/ 0 w 40"/>
                    <a:gd name="T3" fmla="*/ 10 h 17"/>
                    <a:gd name="T4" fmla="*/ 1 w 40"/>
                    <a:gd name="T5" fmla="*/ 8 h 17"/>
                    <a:gd name="T6" fmla="*/ 3 w 40"/>
                    <a:gd name="T7" fmla="*/ 8 h 17"/>
                    <a:gd name="T8" fmla="*/ 5 w 40"/>
                    <a:gd name="T9" fmla="*/ 7 h 17"/>
                    <a:gd name="T10" fmla="*/ 6 w 40"/>
                    <a:gd name="T11" fmla="*/ 7 h 17"/>
                    <a:gd name="T12" fmla="*/ 9 w 40"/>
                    <a:gd name="T13" fmla="*/ 5 h 17"/>
                    <a:gd name="T14" fmla="*/ 13 w 40"/>
                    <a:gd name="T15" fmla="*/ 5 h 17"/>
                    <a:gd name="T16" fmla="*/ 15 w 40"/>
                    <a:gd name="T17" fmla="*/ 4 h 17"/>
                    <a:gd name="T18" fmla="*/ 18 w 40"/>
                    <a:gd name="T19" fmla="*/ 2 h 17"/>
                    <a:gd name="T20" fmla="*/ 21 w 40"/>
                    <a:gd name="T21" fmla="*/ 2 h 17"/>
                    <a:gd name="T22" fmla="*/ 24 w 40"/>
                    <a:gd name="T23" fmla="*/ 1 h 17"/>
                    <a:gd name="T24" fmla="*/ 28 w 40"/>
                    <a:gd name="T25" fmla="*/ 1 h 17"/>
                    <a:gd name="T26" fmla="*/ 31 w 40"/>
                    <a:gd name="T27" fmla="*/ 0 h 17"/>
                    <a:gd name="T28" fmla="*/ 34 w 40"/>
                    <a:gd name="T29" fmla="*/ 0 h 17"/>
                    <a:gd name="T30" fmla="*/ 36 w 40"/>
                    <a:gd name="T31" fmla="*/ 0 h 17"/>
                    <a:gd name="T32" fmla="*/ 39 w 40"/>
                    <a:gd name="T33" fmla="*/ 0 h 17"/>
                    <a:gd name="T34" fmla="*/ 39 w 40"/>
                    <a:gd name="T35" fmla="*/ 0 h 17"/>
                    <a:gd name="T36" fmla="*/ 37 w 40"/>
                    <a:gd name="T37" fmla="*/ 0 h 17"/>
                    <a:gd name="T38" fmla="*/ 35 w 40"/>
                    <a:gd name="T39" fmla="*/ 1 h 17"/>
                    <a:gd name="T40" fmla="*/ 32 w 40"/>
                    <a:gd name="T41" fmla="*/ 1 h 17"/>
                    <a:gd name="T42" fmla="*/ 30 w 40"/>
                    <a:gd name="T43" fmla="*/ 2 h 17"/>
                    <a:gd name="T44" fmla="*/ 27 w 40"/>
                    <a:gd name="T45" fmla="*/ 4 h 17"/>
                    <a:gd name="T46" fmla="*/ 23 w 40"/>
                    <a:gd name="T47" fmla="*/ 4 h 17"/>
                    <a:gd name="T48" fmla="*/ 19 w 40"/>
                    <a:gd name="T49" fmla="*/ 5 h 17"/>
                    <a:gd name="T50" fmla="*/ 16 w 40"/>
                    <a:gd name="T51" fmla="*/ 7 h 17"/>
                    <a:gd name="T52" fmla="*/ 13 w 40"/>
                    <a:gd name="T53" fmla="*/ 8 h 17"/>
                    <a:gd name="T54" fmla="*/ 9 w 40"/>
                    <a:gd name="T55" fmla="*/ 10 h 17"/>
                    <a:gd name="T56" fmla="*/ 6 w 40"/>
                    <a:gd name="T57" fmla="*/ 11 h 17"/>
                    <a:gd name="T58" fmla="*/ 3 w 40"/>
                    <a:gd name="T59" fmla="*/ 11 h 17"/>
                    <a:gd name="T60" fmla="*/ 2 w 40"/>
                    <a:gd name="T61" fmla="*/ 13 h 17"/>
                    <a:gd name="T62" fmla="*/ 0 w 40"/>
                    <a:gd name="T63" fmla="*/ 13 h 17"/>
                    <a:gd name="T64" fmla="*/ 0 w 40"/>
                    <a:gd name="T65" fmla="*/ 16 h 17"/>
                    <a:gd name="T66" fmla="*/ 0 w 40"/>
                    <a:gd name="T67" fmla="*/ 16 h 17"/>
                    <a:gd name="T68" fmla="*/ 0 w 40"/>
                    <a:gd name="T69" fmla="*/ 16 h 17"/>
                    <a:gd name="T70" fmla="*/ 0 w 40"/>
                    <a:gd name="T71" fmla="*/ 16 h 17"/>
                    <a:gd name="T72" fmla="*/ 0 w 40"/>
                    <a:gd name="T73" fmla="*/ 16 h 17"/>
                    <a:gd name="T74" fmla="*/ 0 w 40"/>
                    <a:gd name="T75" fmla="*/ 13 h 17"/>
                    <a:gd name="T76" fmla="*/ 0 w 40"/>
                    <a:gd name="T77" fmla="*/ 13 h 17"/>
                    <a:gd name="T78" fmla="*/ 0 w 40"/>
                    <a:gd name="T79" fmla="*/ 13 h 17"/>
                    <a:gd name="T80" fmla="*/ 0 w 40"/>
                    <a:gd name="T81" fmla="*/ 13 h 17"/>
                    <a:gd name="T82" fmla="*/ 0 w 40"/>
                    <a:gd name="T83" fmla="*/ 11 h 17"/>
                    <a:gd name="T84" fmla="*/ 0 w 40"/>
                    <a:gd name="T85" fmla="*/ 11 h 17"/>
                    <a:gd name="T86" fmla="*/ 0 w 40"/>
                    <a:gd name="T87" fmla="*/ 10 h 17"/>
                    <a:gd name="T88" fmla="*/ 0 w 40"/>
                    <a:gd name="T89" fmla="*/ 10 h 17"/>
                    <a:gd name="T90" fmla="*/ 0 w 40"/>
                    <a:gd name="T91" fmla="*/ 10 h 17"/>
                    <a:gd name="T92" fmla="*/ 0 w 40"/>
                    <a:gd name="T93" fmla="*/ 10 h 17"/>
                    <a:gd name="T94" fmla="*/ 0 w 40"/>
                    <a:gd name="T95" fmla="*/ 10 h 17"/>
                    <a:gd name="T96" fmla="*/ 0 w 40"/>
                    <a:gd name="T97" fmla="*/ 10 h 1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0"/>
                    <a:gd name="T148" fmla="*/ 0 h 17"/>
                    <a:gd name="T149" fmla="*/ 40 w 40"/>
                    <a:gd name="T150" fmla="*/ 17 h 1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0" h="1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5" y="7"/>
                      </a:lnTo>
                      <a:lnTo>
                        <a:pt x="6" y="7"/>
                      </a:lnTo>
                      <a:lnTo>
                        <a:pt x="9" y="5"/>
                      </a:lnTo>
                      <a:lnTo>
                        <a:pt x="13" y="5"/>
                      </a:lnTo>
                      <a:lnTo>
                        <a:pt x="15" y="4"/>
                      </a:lnTo>
                      <a:lnTo>
                        <a:pt x="18" y="2"/>
                      </a:lnTo>
                      <a:lnTo>
                        <a:pt x="21" y="2"/>
                      </a:lnTo>
                      <a:lnTo>
                        <a:pt x="24" y="1"/>
                      </a:lnTo>
                      <a:lnTo>
                        <a:pt x="28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1"/>
                      </a:lnTo>
                      <a:lnTo>
                        <a:pt x="30" y="2"/>
                      </a:lnTo>
                      <a:lnTo>
                        <a:pt x="27" y="4"/>
                      </a:lnTo>
                      <a:lnTo>
                        <a:pt x="23" y="4"/>
                      </a:lnTo>
                      <a:lnTo>
                        <a:pt x="19" y="5"/>
                      </a:lnTo>
                      <a:lnTo>
                        <a:pt x="16" y="7"/>
                      </a:lnTo>
                      <a:lnTo>
                        <a:pt x="13" y="8"/>
                      </a:lnTo>
                      <a:lnTo>
                        <a:pt x="9" y="10"/>
                      </a:lnTo>
                      <a:lnTo>
                        <a:pt x="6" y="11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7F7F7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Freeform 274"/>
                <p:cNvSpPr>
                  <a:spLocks noChangeAspect="1"/>
                </p:cNvSpPr>
                <p:nvPr/>
              </p:nvSpPr>
              <p:spPr bwMode="auto">
                <a:xfrm>
                  <a:off x="3398" y="1324"/>
                  <a:ext cx="19" cy="17"/>
                </a:xfrm>
                <a:custGeom>
                  <a:avLst/>
                  <a:gdLst>
                    <a:gd name="T0" fmla="*/ 18 w 19"/>
                    <a:gd name="T1" fmla="*/ 2 h 17"/>
                    <a:gd name="T2" fmla="*/ 0 w 19"/>
                    <a:gd name="T3" fmla="*/ 0 h 17"/>
                    <a:gd name="T4" fmla="*/ 4 w 19"/>
                    <a:gd name="T5" fmla="*/ 16 h 17"/>
                    <a:gd name="T6" fmla="*/ 17 w 19"/>
                    <a:gd name="T7" fmla="*/ 2 h 17"/>
                    <a:gd name="T8" fmla="*/ 18 w 19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7"/>
                    <a:gd name="T17" fmla="*/ 19 w 19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7">
                      <a:moveTo>
                        <a:pt x="18" y="2"/>
                      </a:moveTo>
                      <a:lnTo>
                        <a:pt x="0" y="0"/>
                      </a:lnTo>
                      <a:lnTo>
                        <a:pt x="4" y="16"/>
                      </a:lnTo>
                      <a:lnTo>
                        <a:pt x="17" y="2"/>
                      </a:lnTo>
                      <a:lnTo>
                        <a:pt x="18" y="2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Freeform 275"/>
                <p:cNvSpPr>
                  <a:spLocks noChangeAspect="1"/>
                </p:cNvSpPr>
                <p:nvPr/>
              </p:nvSpPr>
              <p:spPr bwMode="auto">
                <a:xfrm>
                  <a:off x="3393" y="1323"/>
                  <a:ext cx="17" cy="47"/>
                </a:xfrm>
                <a:custGeom>
                  <a:avLst/>
                  <a:gdLst>
                    <a:gd name="T0" fmla="*/ 6 w 17"/>
                    <a:gd name="T1" fmla="*/ 45 h 47"/>
                    <a:gd name="T2" fmla="*/ 10 w 17"/>
                    <a:gd name="T3" fmla="*/ 36 h 47"/>
                    <a:gd name="T4" fmla="*/ 7 w 17"/>
                    <a:gd name="T5" fmla="*/ 29 h 47"/>
                    <a:gd name="T6" fmla="*/ 7 w 17"/>
                    <a:gd name="T7" fmla="*/ 26 h 47"/>
                    <a:gd name="T8" fmla="*/ 1 w 17"/>
                    <a:gd name="T9" fmla="*/ 16 h 47"/>
                    <a:gd name="T10" fmla="*/ 2 w 17"/>
                    <a:gd name="T11" fmla="*/ 11 h 47"/>
                    <a:gd name="T12" fmla="*/ 0 w 17"/>
                    <a:gd name="T13" fmla="*/ 0 h 47"/>
                    <a:gd name="T14" fmla="*/ 6 w 17"/>
                    <a:gd name="T15" fmla="*/ 6 h 47"/>
                    <a:gd name="T16" fmla="*/ 5 w 17"/>
                    <a:gd name="T17" fmla="*/ 15 h 47"/>
                    <a:gd name="T18" fmla="*/ 16 w 17"/>
                    <a:gd name="T19" fmla="*/ 28 h 47"/>
                    <a:gd name="T20" fmla="*/ 15 w 17"/>
                    <a:gd name="T21" fmla="*/ 41 h 47"/>
                    <a:gd name="T22" fmla="*/ 7 w 17"/>
                    <a:gd name="T23" fmla="*/ 46 h 47"/>
                    <a:gd name="T24" fmla="*/ 6 w 17"/>
                    <a:gd name="T25" fmla="*/ 45 h 4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"/>
                    <a:gd name="T40" fmla="*/ 0 h 47"/>
                    <a:gd name="T41" fmla="*/ 17 w 17"/>
                    <a:gd name="T42" fmla="*/ 47 h 4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" h="47">
                      <a:moveTo>
                        <a:pt x="6" y="45"/>
                      </a:moveTo>
                      <a:lnTo>
                        <a:pt x="10" y="36"/>
                      </a:lnTo>
                      <a:lnTo>
                        <a:pt x="7" y="29"/>
                      </a:lnTo>
                      <a:lnTo>
                        <a:pt x="7" y="26"/>
                      </a:lnTo>
                      <a:lnTo>
                        <a:pt x="1" y="16"/>
                      </a:lnTo>
                      <a:lnTo>
                        <a:pt x="2" y="11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5" y="15"/>
                      </a:lnTo>
                      <a:lnTo>
                        <a:pt x="16" y="28"/>
                      </a:lnTo>
                      <a:lnTo>
                        <a:pt x="15" y="41"/>
                      </a:lnTo>
                      <a:lnTo>
                        <a:pt x="7" y="46"/>
                      </a:lnTo>
                      <a:lnTo>
                        <a:pt x="6" y="45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Line 27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400" y="1349"/>
                  <a:ext cx="1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Line 27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94" y="1339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Line 27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8" y="1282"/>
                  <a:ext cx="59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Line 27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44" y="1324"/>
                  <a:ext cx="6" cy="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Freeform 280"/>
                <p:cNvSpPr>
                  <a:spLocks noChangeAspect="1"/>
                </p:cNvSpPr>
                <p:nvPr/>
              </p:nvSpPr>
              <p:spPr bwMode="auto">
                <a:xfrm>
                  <a:off x="2850" y="1324"/>
                  <a:ext cx="110" cy="17"/>
                </a:xfrm>
                <a:custGeom>
                  <a:avLst/>
                  <a:gdLst>
                    <a:gd name="T0" fmla="*/ 0 w 110"/>
                    <a:gd name="T1" fmla="*/ 0 h 17"/>
                    <a:gd name="T2" fmla="*/ 1 w 110"/>
                    <a:gd name="T3" fmla="*/ 0 h 17"/>
                    <a:gd name="T4" fmla="*/ 4 w 110"/>
                    <a:gd name="T5" fmla="*/ 0 h 17"/>
                    <a:gd name="T6" fmla="*/ 9 w 110"/>
                    <a:gd name="T7" fmla="*/ 1 h 17"/>
                    <a:gd name="T8" fmla="*/ 15 w 110"/>
                    <a:gd name="T9" fmla="*/ 1 h 17"/>
                    <a:gd name="T10" fmla="*/ 23 w 110"/>
                    <a:gd name="T11" fmla="*/ 2 h 17"/>
                    <a:gd name="T12" fmla="*/ 31 w 110"/>
                    <a:gd name="T13" fmla="*/ 3 h 17"/>
                    <a:gd name="T14" fmla="*/ 41 w 110"/>
                    <a:gd name="T15" fmla="*/ 4 h 17"/>
                    <a:gd name="T16" fmla="*/ 51 w 110"/>
                    <a:gd name="T17" fmla="*/ 7 h 17"/>
                    <a:gd name="T18" fmla="*/ 60 w 110"/>
                    <a:gd name="T19" fmla="*/ 8 h 17"/>
                    <a:gd name="T20" fmla="*/ 69 w 110"/>
                    <a:gd name="T21" fmla="*/ 9 h 17"/>
                    <a:gd name="T22" fmla="*/ 78 w 110"/>
                    <a:gd name="T23" fmla="*/ 11 h 17"/>
                    <a:gd name="T24" fmla="*/ 87 w 110"/>
                    <a:gd name="T25" fmla="*/ 12 h 17"/>
                    <a:gd name="T26" fmla="*/ 94 w 110"/>
                    <a:gd name="T27" fmla="*/ 13 h 17"/>
                    <a:gd name="T28" fmla="*/ 101 w 110"/>
                    <a:gd name="T29" fmla="*/ 14 h 17"/>
                    <a:gd name="T30" fmla="*/ 105 w 110"/>
                    <a:gd name="T31" fmla="*/ 14 h 17"/>
                    <a:gd name="T32" fmla="*/ 109 w 110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0"/>
                    <a:gd name="T52" fmla="*/ 0 h 17"/>
                    <a:gd name="T53" fmla="*/ 110 w 110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0" h="1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" y="0"/>
                      </a:lnTo>
                      <a:lnTo>
                        <a:pt x="9" y="1"/>
                      </a:lnTo>
                      <a:lnTo>
                        <a:pt x="15" y="1"/>
                      </a:lnTo>
                      <a:lnTo>
                        <a:pt x="23" y="2"/>
                      </a:lnTo>
                      <a:lnTo>
                        <a:pt x="31" y="3"/>
                      </a:lnTo>
                      <a:lnTo>
                        <a:pt x="41" y="4"/>
                      </a:lnTo>
                      <a:lnTo>
                        <a:pt x="51" y="7"/>
                      </a:lnTo>
                      <a:lnTo>
                        <a:pt x="60" y="8"/>
                      </a:lnTo>
                      <a:lnTo>
                        <a:pt x="69" y="9"/>
                      </a:lnTo>
                      <a:lnTo>
                        <a:pt x="78" y="11"/>
                      </a:lnTo>
                      <a:lnTo>
                        <a:pt x="87" y="12"/>
                      </a:lnTo>
                      <a:lnTo>
                        <a:pt x="94" y="13"/>
                      </a:lnTo>
                      <a:lnTo>
                        <a:pt x="101" y="14"/>
                      </a:lnTo>
                      <a:lnTo>
                        <a:pt x="105" y="14"/>
                      </a:lnTo>
                      <a:lnTo>
                        <a:pt x="109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Line 2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50" y="1323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Line 28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8" y="1332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" name="Freeform 283"/>
                <p:cNvSpPr>
                  <a:spLocks noChangeAspect="1"/>
                </p:cNvSpPr>
                <p:nvPr/>
              </p:nvSpPr>
              <p:spPr bwMode="auto">
                <a:xfrm>
                  <a:off x="2959" y="1333"/>
                  <a:ext cx="74" cy="17"/>
                </a:xfrm>
                <a:custGeom>
                  <a:avLst/>
                  <a:gdLst>
                    <a:gd name="T0" fmla="*/ 0 w 74"/>
                    <a:gd name="T1" fmla="*/ 0 h 17"/>
                    <a:gd name="T2" fmla="*/ 1 w 74"/>
                    <a:gd name="T3" fmla="*/ 0 h 17"/>
                    <a:gd name="T4" fmla="*/ 5 w 74"/>
                    <a:gd name="T5" fmla="*/ 1 h 17"/>
                    <a:gd name="T6" fmla="*/ 9 w 74"/>
                    <a:gd name="T7" fmla="*/ 2 h 17"/>
                    <a:gd name="T8" fmla="*/ 14 w 74"/>
                    <a:gd name="T9" fmla="*/ 2 h 17"/>
                    <a:gd name="T10" fmla="*/ 19 w 74"/>
                    <a:gd name="T11" fmla="*/ 4 h 17"/>
                    <a:gd name="T12" fmla="*/ 25 w 74"/>
                    <a:gd name="T13" fmla="*/ 5 h 17"/>
                    <a:gd name="T14" fmla="*/ 32 w 74"/>
                    <a:gd name="T15" fmla="*/ 6 h 17"/>
                    <a:gd name="T16" fmla="*/ 37 w 74"/>
                    <a:gd name="T17" fmla="*/ 7 h 17"/>
                    <a:gd name="T18" fmla="*/ 43 w 74"/>
                    <a:gd name="T19" fmla="*/ 9 h 17"/>
                    <a:gd name="T20" fmla="*/ 49 w 74"/>
                    <a:gd name="T21" fmla="*/ 9 h 17"/>
                    <a:gd name="T22" fmla="*/ 55 w 74"/>
                    <a:gd name="T23" fmla="*/ 11 h 17"/>
                    <a:gd name="T24" fmla="*/ 60 w 74"/>
                    <a:gd name="T25" fmla="*/ 12 h 17"/>
                    <a:gd name="T26" fmla="*/ 65 w 74"/>
                    <a:gd name="T27" fmla="*/ 13 h 17"/>
                    <a:gd name="T28" fmla="*/ 68 w 74"/>
                    <a:gd name="T29" fmla="*/ 14 h 17"/>
                    <a:gd name="T30" fmla="*/ 71 w 74"/>
                    <a:gd name="T31" fmla="*/ 15 h 17"/>
                    <a:gd name="T32" fmla="*/ 73 w 74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7"/>
                    <a:gd name="T53" fmla="*/ 74 w 74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1"/>
                      </a:lnTo>
                      <a:lnTo>
                        <a:pt x="9" y="2"/>
                      </a:lnTo>
                      <a:lnTo>
                        <a:pt x="14" y="2"/>
                      </a:lnTo>
                      <a:lnTo>
                        <a:pt x="19" y="4"/>
                      </a:lnTo>
                      <a:lnTo>
                        <a:pt x="25" y="5"/>
                      </a:lnTo>
                      <a:lnTo>
                        <a:pt x="32" y="6"/>
                      </a:lnTo>
                      <a:lnTo>
                        <a:pt x="37" y="7"/>
                      </a:lnTo>
                      <a:lnTo>
                        <a:pt x="43" y="9"/>
                      </a:lnTo>
                      <a:lnTo>
                        <a:pt x="49" y="9"/>
                      </a:lnTo>
                      <a:lnTo>
                        <a:pt x="55" y="11"/>
                      </a:lnTo>
                      <a:lnTo>
                        <a:pt x="60" y="12"/>
                      </a:lnTo>
                      <a:lnTo>
                        <a:pt x="65" y="13"/>
                      </a:lnTo>
                      <a:lnTo>
                        <a:pt x="68" y="14"/>
                      </a:lnTo>
                      <a:lnTo>
                        <a:pt x="71" y="15"/>
                      </a:lnTo>
                      <a:lnTo>
                        <a:pt x="73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Line 2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58" y="1332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Line 285"/>
                <p:cNvSpPr>
                  <a:spLocks noChangeAspect="1" noChangeShapeType="1"/>
                </p:cNvSpPr>
                <p:nvPr/>
              </p:nvSpPr>
              <p:spPr bwMode="auto">
                <a:xfrm>
                  <a:off x="3032" y="1349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Freeform 286"/>
                <p:cNvSpPr>
                  <a:spLocks noChangeAspect="1"/>
                </p:cNvSpPr>
                <p:nvPr/>
              </p:nvSpPr>
              <p:spPr bwMode="auto">
                <a:xfrm>
                  <a:off x="3032" y="1349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4 w 17"/>
                    <a:gd name="T3" fmla="*/ 1 h 17"/>
                    <a:gd name="T4" fmla="*/ 6 w 17"/>
                    <a:gd name="T5" fmla="*/ 3 h 17"/>
                    <a:gd name="T6" fmla="*/ 9 w 17"/>
                    <a:gd name="T7" fmla="*/ 4 h 17"/>
                    <a:gd name="T8" fmla="*/ 10 w 17"/>
                    <a:gd name="T9" fmla="*/ 6 h 17"/>
                    <a:gd name="T10" fmla="*/ 12 w 17"/>
                    <a:gd name="T11" fmla="*/ 6 h 17"/>
                    <a:gd name="T12" fmla="*/ 13 w 17"/>
                    <a:gd name="T13" fmla="*/ 8 h 17"/>
                    <a:gd name="T14" fmla="*/ 16 w 17"/>
                    <a:gd name="T15" fmla="*/ 9 h 17"/>
                    <a:gd name="T16" fmla="*/ 16 w 17"/>
                    <a:gd name="T17" fmla="*/ 11 h 17"/>
                    <a:gd name="T18" fmla="*/ 16 w 17"/>
                    <a:gd name="T19" fmla="*/ 12 h 17"/>
                    <a:gd name="T20" fmla="*/ 16 w 17"/>
                    <a:gd name="T21" fmla="*/ 12 h 17"/>
                    <a:gd name="T22" fmla="*/ 13 w 17"/>
                    <a:gd name="T23" fmla="*/ 14 h 17"/>
                    <a:gd name="T24" fmla="*/ 13 w 17"/>
                    <a:gd name="T25" fmla="*/ 14 h 17"/>
                    <a:gd name="T26" fmla="*/ 10 w 17"/>
                    <a:gd name="T27" fmla="*/ 16 h 17"/>
                    <a:gd name="T28" fmla="*/ 9 w 17"/>
                    <a:gd name="T29" fmla="*/ 16 h 17"/>
                    <a:gd name="T30" fmla="*/ 5 w 17"/>
                    <a:gd name="T31" fmla="*/ 16 h 17"/>
                    <a:gd name="T32" fmla="*/ 0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6" y="3"/>
                      </a:lnTo>
                      <a:lnTo>
                        <a:pt x="9" y="4"/>
                      </a:lnTo>
                      <a:lnTo>
                        <a:pt x="10" y="6"/>
                      </a:lnTo>
                      <a:lnTo>
                        <a:pt x="12" y="6"/>
                      </a:lnTo>
                      <a:lnTo>
                        <a:pt x="13" y="8"/>
                      </a:lnTo>
                      <a:lnTo>
                        <a:pt x="16" y="9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3" y="14"/>
                      </a:lnTo>
                      <a:lnTo>
                        <a:pt x="10" y="16"/>
                      </a:lnTo>
                      <a:lnTo>
                        <a:pt x="9" y="16"/>
                      </a:lnTo>
                      <a:lnTo>
                        <a:pt x="5" y="16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Line 2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32" y="1349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Line 28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32" y="1355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Freeform 289"/>
                <p:cNvSpPr>
                  <a:spLocks noChangeAspect="1"/>
                </p:cNvSpPr>
                <p:nvPr/>
              </p:nvSpPr>
              <p:spPr bwMode="auto">
                <a:xfrm>
                  <a:off x="2970" y="1354"/>
                  <a:ext cx="63" cy="17"/>
                </a:xfrm>
                <a:custGeom>
                  <a:avLst/>
                  <a:gdLst>
                    <a:gd name="T0" fmla="*/ 62 w 63"/>
                    <a:gd name="T1" fmla="*/ 16 h 17"/>
                    <a:gd name="T2" fmla="*/ 60 w 63"/>
                    <a:gd name="T3" fmla="*/ 16 h 17"/>
                    <a:gd name="T4" fmla="*/ 56 w 63"/>
                    <a:gd name="T5" fmla="*/ 16 h 17"/>
                    <a:gd name="T6" fmla="*/ 52 w 63"/>
                    <a:gd name="T7" fmla="*/ 16 h 17"/>
                    <a:gd name="T8" fmla="*/ 48 w 63"/>
                    <a:gd name="T9" fmla="*/ 16 h 17"/>
                    <a:gd name="T10" fmla="*/ 43 w 63"/>
                    <a:gd name="T11" fmla="*/ 10 h 17"/>
                    <a:gd name="T12" fmla="*/ 38 w 63"/>
                    <a:gd name="T13" fmla="*/ 10 h 17"/>
                    <a:gd name="T14" fmla="*/ 32 w 63"/>
                    <a:gd name="T15" fmla="*/ 10 h 17"/>
                    <a:gd name="T16" fmla="*/ 27 w 63"/>
                    <a:gd name="T17" fmla="*/ 5 h 17"/>
                    <a:gd name="T18" fmla="*/ 22 w 63"/>
                    <a:gd name="T19" fmla="*/ 5 h 17"/>
                    <a:gd name="T20" fmla="*/ 16 w 63"/>
                    <a:gd name="T21" fmla="*/ 5 h 17"/>
                    <a:gd name="T22" fmla="*/ 12 w 63"/>
                    <a:gd name="T23" fmla="*/ 0 h 17"/>
                    <a:gd name="T24" fmla="*/ 8 w 63"/>
                    <a:gd name="T25" fmla="*/ 0 h 17"/>
                    <a:gd name="T26" fmla="*/ 4 w 63"/>
                    <a:gd name="T27" fmla="*/ 0 h 17"/>
                    <a:gd name="T28" fmla="*/ 2 w 63"/>
                    <a:gd name="T29" fmla="*/ 0 h 17"/>
                    <a:gd name="T30" fmla="*/ 0 w 63"/>
                    <a:gd name="T31" fmla="*/ 0 h 17"/>
                    <a:gd name="T32" fmla="*/ 0 w 63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7"/>
                    <a:gd name="T53" fmla="*/ 63 w 63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7">
                      <a:moveTo>
                        <a:pt x="62" y="16"/>
                      </a:moveTo>
                      <a:lnTo>
                        <a:pt x="60" y="16"/>
                      </a:lnTo>
                      <a:lnTo>
                        <a:pt x="56" y="16"/>
                      </a:lnTo>
                      <a:lnTo>
                        <a:pt x="52" y="16"/>
                      </a:lnTo>
                      <a:lnTo>
                        <a:pt x="48" y="16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2" y="10"/>
                      </a:lnTo>
                      <a:lnTo>
                        <a:pt x="27" y="5"/>
                      </a:lnTo>
                      <a:lnTo>
                        <a:pt x="22" y="5"/>
                      </a:lnTo>
                      <a:lnTo>
                        <a:pt x="16" y="5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Line 290"/>
                <p:cNvSpPr>
                  <a:spLocks noChangeAspect="1" noChangeShapeType="1"/>
                </p:cNvSpPr>
                <p:nvPr/>
              </p:nvSpPr>
              <p:spPr bwMode="auto">
                <a:xfrm>
                  <a:off x="3032" y="1355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Line 2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70" y="1353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0" name="Freeform 292"/>
                <p:cNvSpPr>
                  <a:spLocks noChangeAspect="1"/>
                </p:cNvSpPr>
                <p:nvPr/>
              </p:nvSpPr>
              <p:spPr bwMode="auto">
                <a:xfrm>
                  <a:off x="2861" y="1346"/>
                  <a:ext cx="110" cy="17"/>
                </a:xfrm>
                <a:custGeom>
                  <a:avLst/>
                  <a:gdLst>
                    <a:gd name="T0" fmla="*/ 109 w 110"/>
                    <a:gd name="T1" fmla="*/ 16 h 17"/>
                    <a:gd name="T2" fmla="*/ 107 w 110"/>
                    <a:gd name="T3" fmla="*/ 16 h 17"/>
                    <a:gd name="T4" fmla="*/ 104 w 110"/>
                    <a:gd name="T5" fmla="*/ 14 h 17"/>
                    <a:gd name="T6" fmla="*/ 99 w 110"/>
                    <a:gd name="T7" fmla="*/ 14 h 17"/>
                    <a:gd name="T8" fmla="*/ 92 w 110"/>
                    <a:gd name="T9" fmla="*/ 13 h 17"/>
                    <a:gd name="T10" fmla="*/ 83 w 110"/>
                    <a:gd name="T11" fmla="*/ 13 h 17"/>
                    <a:gd name="T12" fmla="*/ 74 w 110"/>
                    <a:gd name="T13" fmla="*/ 11 h 17"/>
                    <a:gd name="T14" fmla="*/ 64 w 110"/>
                    <a:gd name="T15" fmla="*/ 10 h 17"/>
                    <a:gd name="T16" fmla="*/ 55 w 110"/>
                    <a:gd name="T17" fmla="*/ 8 h 17"/>
                    <a:gd name="T18" fmla="*/ 45 w 110"/>
                    <a:gd name="T19" fmla="*/ 8 h 17"/>
                    <a:gd name="T20" fmla="*/ 35 w 110"/>
                    <a:gd name="T21" fmla="*/ 7 h 17"/>
                    <a:gd name="T22" fmla="*/ 25 w 110"/>
                    <a:gd name="T23" fmla="*/ 5 h 17"/>
                    <a:gd name="T24" fmla="*/ 17 w 110"/>
                    <a:gd name="T25" fmla="*/ 4 h 17"/>
                    <a:gd name="T26" fmla="*/ 10 w 110"/>
                    <a:gd name="T27" fmla="*/ 2 h 17"/>
                    <a:gd name="T28" fmla="*/ 5 w 110"/>
                    <a:gd name="T29" fmla="*/ 2 h 17"/>
                    <a:gd name="T30" fmla="*/ 1 w 110"/>
                    <a:gd name="T31" fmla="*/ 2 h 17"/>
                    <a:gd name="T32" fmla="*/ 0 w 110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0"/>
                    <a:gd name="T52" fmla="*/ 0 h 17"/>
                    <a:gd name="T53" fmla="*/ 110 w 110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0" h="17">
                      <a:moveTo>
                        <a:pt x="109" y="16"/>
                      </a:moveTo>
                      <a:lnTo>
                        <a:pt x="107" y="16"/>
                      </a:lnTo>
                      <a:lnTo>
                        <a:pt x="104" y="14"/>
                      </a:lnTo>
                      <a:lnTo>
                        <a:pt x="99" y="14"/>
                      </a:lnTo>
                      <a:lnTo>
                        <a:pt x="92" y="13"/>
                      </a:lnTo>
                      <a:lnTo>
                        <a:pt x="83" y="13"/>
                      </a:lnTo>
                      <a:lnTo>
                        <a:pt x="74" y="11"/>
                      </a:lnTo>
                      <a:lnTo>
                        <a:pt x="64" y="10"/>
                      </a:lnTo>
                      <a:lnTo>
                        <a:pt x="55" y="8"/>
                      </a:lnTo>
                      <a:lnTo>
                        <a:pt x="45" y="8"/>
                      </a:lnTo>
                      <a:lnTo>
                        <a:pt x="35" y="7"/>
                      </a:lnTo>
                      <a:lnTo>
                        <a:pt x="25" y="5"/>
                      </a:lnTo>
                      <a:lnTo>
                        <a:pt x="17" y="4"/>
                      </a:lnTo>
                      <a:lnTo>
                        <a:pt x="10" y="2"/>
                      </a:lnTo>
                      <a:lnTo>
                        <a:pt x="5" y="2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1" name="Line 293"/>
                <p:cNvSpPr>
                  <a:spLocks noChangeAspect="1" noChangeShapeType="1"/>
                </p:cNvSpPr>
                <p:nvPr/>
              </p:nvSpPr>
              <p:spPr bwMode="auto">
                <a:xfrm>
                  <a:off x="2970" y="1353"/>
                  <a:ext cx="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2" name="Line 29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61" y="1346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3" name="Freeform 295"/>
                <p:cNvSpPr>
                  <a:spLocks noChangeAspect="1"/>
                </p:cNvSpPr>
                <p:nvPr/>
              </p:nvSpPr>
              <p:spPr bwMode="auto">
                <a:xfrm>
                  <a:off x="2860" y="1346"/>
                  <a:ext cx="17" cy="17"/>
                </a:xfrm>
                <a:custGeom>
                  <a:avLst/>
                  <a:gdLst>
                    <a:gd name="T0" fmla="*/ 8 w 17"/>
                    <a:gd name="T1" fmla="*/ 0 h 17"/>
                    <a:gd name="T2" fmla="*/ 4 w 17"/>
                    <a:gd name="T3" fmla="*/ 0 h 17"/>
                    <a:gd name="T4" fmla="*/ 4 w 17"/>
                    <a:gd name="T5" fmla="*/ 0 h 17"/>
                    <a:gd name="T6" fmla="*/ 0 w 17"/>
                    <a:gd name="T7" fmla="*/ 0 h 17"/>
                    <a:gd name="T8" fmla="*/ 4 w 17"/>
                    <a:gd name="T9" fmla="*/ 0 h 17"/>
                    <a:gd name="T10" fmla="*/ 4 w 17"/>
                    <a:gd name="T11" fmla="*/ 0 h 17"/>
                    <a:gd name="T12" fmla="*/ 4 w 17"/>
                    <a:gd name="T13" fmla="*/ 0 h 17"/>
                    <a:gd name="T14" fmla="*/ 4 w 17"/>
                    <a:gd name="T15" fmla="*/ 0 h 17"/>
                    <a:gd name="T16" fmla="*/ 8 w 17"/>
                    <a:gd name="T17" fmla="*/ 0 h 17"/>
                    <a:gd name="T18" fmla="*/ 8 w 17"/>
                    <a:gd name="T19" fmla="*/ 0 h 17"/>
                    <a:gd name="T20" fmla="*/ 8 w 17"/>
                    <a:gd name="T21" fmla="*/ 16 h 17"/>
                    <a:gd name="T22" fmla="*/ 8 w 17"/>
                    <a:gd name="T23" fmla="*/ 16 h 17"/>
                    <a:gd name="T24" fmla="*/ 16 w 17"/>
                    <a:gd name="T25" fmla="*/ 16 h 17"/>
                    <a:gd name="T26" fmla="*/ 16 w 17"/>
                    <a:gd name="T27" fmla="*/ 16 h 17"/>
                    <a:gd name="T28" fmla="*/ 16 w 17"/>
                    <a:gd name="T29" fmla="*/ 16 h 1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7"/>
                    <a:gd name="T46" fmla="*/ 0 h 17"/>
                    <a:gd name="T47" fmla="*/ 17 w 17"/>
                    <a:gd name="T48" fmla="*/ 17 h 1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7" h="17"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Line 296"/>
                <p:cNvSpPr>
                  <a:spLocks noChangeAspect="1" noChangeShapeType="1"/>
                </p:cNvSpPr>
                <p:nvPr/>
              </p:nvSpPr>
              <p:spPr bwMode="auto">
                <a:xfrm>
                  <a:off x="2861" y="1346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Line 297"/>
                <p:cNvSpPr>
                  <a:spLocks noChangeAspect="1" noChangeShapeType="1"/>
                </p:cNvSpPr>
                <p:nvPr/>
              </p:nvSpPr>
              <p:spPr bwMode="auto">
                <a:xfrm>
                  <a:off x="2862" y="1346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Line 29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844" y="1335"/>
                  <a:ext cx="18" cy="1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Freeform 299"/>
                <p:cNvSpPr>
                  <a:spLocks noChangeAspect="1"/>
                </p:cNvSpPr>
                <p:nvPr/>
              </p:nvSpPr>
              <p:spPr bwMode="auto">
                <a:xfrm>
                  <a:off x="2918" y="1329"/>
                  <a:ext cx="17" cy="22"/>
                </a:xfrm>
                <a:custGeom>
                  <a:avLst/>
                  <a:gdLst>
                    <a:gd name="T0" fmla="*/ 0 w 17"/>
                    <a:gd name="T1" fmla="*/ 0 h 22"/>
                    <a:gd name="T2" fmla="*/ 0 w 17"/>
                    <a:gd name="T3" fmla="*/ 0 h 22"/>
                    <a:gd name="T4" fmla="*/ 0 w 17"/>
                    <a:gd name="T5" fmla="*/ 0 h 22"/>
                    <a:gd name="T6" fmla="*/ 1 w 17"/>
                    <a:gd name="T7" fmla="*/ 0 h 22"/>
                    <a:gd name="T8" fmla="*/ 2 w 17"/>
                    <a:gd name="T9" fmla="*/ 1 h 22"/>
                    <a:gd name="T10" fmla="*/ 3 w 17"/>
                    <a:gd name="T11" fmla="*/ 2 h 22"/>
                    <a:gd name="T12" fmla="*/ 6 w 17"/>
                    <a:gd name="T13" fmla="*/ 3 h 22"/>
                    <a:gd name="T14" fmla="*/ 6 w 17"/>
                    <a:gd name="T15" fmla="*/ 4 h 22"/>
                    <a:gd name="T16" fmla="*/ 8 w 17"/>
                    <a:gd name="T17" fmla="*/ 6 h 22"/>
                    <a:gd name="T18" fmla="*/ 9 w 17"/>
                    <a:gd name="T19" fmla="*/ 7 h 22"/>
                    <a:gd name="T20" fmla="*/ 12 w 17"/>
                    <a:gd name="T21" fmla="*/ 9 h 22"/>
                    <a:gd name="T22" fmla="*/ 13 w 17"/>
                    <a:gd name="T23" fmla="*/ 10 h 22"/>
                    <a:gd name="T24" fmla="*/ 13 w 17"/>
                    <a:gd name="T25" fmla="*/ 12 h 22"/>
                    <a:gd name="T26" fmla="*/ 14 w 17"/>
                    <a:gd name="T27" fmla="*/ 14 h 22"/>
                    <a:gd name="T28" fmla="*/ 16 w 17"/>
                    <a:gd name="T29" fmla="*/ 16 h 22"/>
                    <a:gd name="T30" fmla="*/ 16 w 17"/>
                    <a:gd name="T31" fmla="*/ 18 h 22"/>
                    <a:gd name="T32" fmla="*/ 16 w 17"/>
                    <a:gd name="T33" fmla="*/ 21 h 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22"/>
                    <a:gd name="T53" fmla="*/ 17 w 17"/>
                    <a:gd name="T54" fmla="*/ 22 h 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8" y="6"/>
                      </a:lnTo>
                      <a:lnTo>
                        <a:pt x="9" y="7"/>
                      </a:lnTo>
                      <a:lnTo>
                        <a:pt x="12" y="9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14" y="14"/>
                      </a:lnTo>
                      <a:lnTo>
                        <a:pt x="16" y="16"/>
                      </a:lnTo>
                      <a:lnTo>
                        <a:pt x="16" y="18"/>
                      </a:lnTo>
                      <a:lnTo>
                        <a:pt x="16" y="2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Line 30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16" y="1329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Line 30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23" y="1350"/>
                  <a:ext cx="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Freeform 302"/>
                <p:cNvSpPr>
                  <a:spLocks noChangeAspect="1"/>
                </p:cNvSpPr>
                <p:nvPr/>
              </p:nvSpPr>
              <p:spPr bwMode="auto">
                <a:xfrm>
                  <a:off x="2962" y="1334"/>
                  <a:ext cx="17" cy="21"/>
                </a:xfrm>
                <a:custGeom>
                  <a:avLst/>
                  <a:gdLst>
                    <a:gd name="T0" fmla="*/ 0 w 17"/>
                    <a:gd name="T1" fmla="*/ 0 h 21"/>
                    <a:gd name="T2" fmla="*/ 0 w 17"/>
                    <a:gd name="T3" fmla="*/ 0 h 21"/>
                    <a:gd name="T4" fmla="*/ 0 w 17"/>
                    <a:gd name="T5" fmla="*/ 0 h 21"/>
                    <a:gd name="T6" fmla="*/ 1 w 17"/>
                    <a:gd name="T7" fmla="*/ 1 h 21"/>
                    <a:gd name="T8" fmla="*/ 2 w 17"/>
                    <a:gd name="T9" fmla="*/ 2 h 21"/>
                    <a:gd name="T10" fmla="*/ 4 w 17"/>
                    <a:gd name="T11" fmla="*/ 2 h 21"/>
                    <a:gd name="T12" fmla="*/ 6 w 17"/>
                    <a:gd name="T13" fmla="*/ 4 h 21"/>
                    <a:gd name="T14" fmla="*/ 7 w 17"/>
                    <a:gd name="T15" fmla="*/ 5 h 21"/>
                    <a:gd name="T16" fmla="*/ 9 w 17"/>
                    <a:gd name="T17" fmla="*/ 6 h 21"/>
                    <a:gd name="T18" fmla="*/ 10 w 17"/>
                    <a:gd name="T19" fmla="*/ 8 h 21"/>
                    <a:gd name="T20" fmla="*/ 13 w 17"/>
                    <a:gd name="T21" fmla="*/ 9 h 21"/>
                    <a:gd name="T22" fmla="*/ 14 w 17"/>
                    <a:gd name="T23" fmla="*/ 11 h 21"/>
                    <a:gd name="T24" fmla="*/ 15 w 17"/>
                    <a:gd name="T25" fmla="*/ 13 h 21"/>
                    <a:gd name="T26" fmla="*/ 15 w 17"/>
                    <a:gd name="T27" fmla="*/ 15 h 21"/>
                    <a:gd name="T28" fmla="*/ 16 w 17"/>
                    <a:gd name="T29" fmla="*/ 17 h 21"/>
                    <a:gd name="T30" fmla="*/ 15 w 17"/>
                    <a:gd name="T31" fmla="*/ 18 h 21"/>
                    <a:gd name="T32" fmla="*/ 15 w 17"/>
                    <a:gd name="T33" fmla="*/ 20 h 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21"/>
                    <a:gd name="T53" fmla="*/ 17 w 17"/>
                    <a:gd name="T54" fmla="*/ 21 h 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2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6" y="4"/>
                      </a:lnTo>
                      <a:lnTo>
                        <a:pt x="7" y="5"/>
                      </a:lnTo>
                      <a:lnTo>
                        <a:pt x="9" y="6"/>
                      </a:lnTo>
                      <a:lnTo>
                        <a:pt x="10" y="8"/>
                      </a:lnTo>
                      <a:lnTo>
                        <a:pt x="13" y="9"/>
                      </a:lnTo>
                      <a:lnTo>
                        <a:pt x="14" y="11"/>
                      </a:lnTo>
                      <a:lnTo>
                        <a:pt x="15" y="13"/>
                      </a:lnTo>
                      <a:lnTo>
                        <a:pt x="15" y="15"/>
                      </a:lnTo>
                      <a:lnTo>
                        <a:pt x="16" y="17"/>
                      </a:lnTo>
                      <a:lnTo>
                        <a:pt x="15" y="18"/>
                      </a:lnTo>
                      <a:lnTo>
                        <a:pt x="15" y="2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Line 303"/>
                <p:cNvSpPr>
                  <a:spLocks noChangeAspect="1" noChangeShapeType="1"/>
                </p:cNvSpPr>
                <p:nvPr/>
              </p:nvSpPr>
              <p:spPr bwMode="auto">
                <a:xfrm>
                  <a:off x="2962" y="1334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2" name="Line 30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970" y="1353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Freeform 305"/>
                <p:cNvSpPr>
                  <a:spLocks noChangeAspect="1"/>
                </p:cNvSpPr>
                <p:nvPr/>
              </p:nvSpPr>
              <p:spPr bwMode="auto">
                <a:xfrm>
                  <a:off x="3016" y="1344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2 w 17"/>
                    <a:gd name="T7" fmla="*/ 1 h 17"/>
                    <a:gd name="T8" fmla="*/ 3 w 17"/>
                    <a:gd name="T9" fmla="*/ 1 h 17"/>
                    <a:gd name="T10" fmla="*/ 4 w 17"/>
                    <a:gd name="T11" fmla="*/ 2 h 17"/>
                    <a:gd name="T12" fmla="*/ 5 w 17"/>
                    <a:gd name="T13" fmla="*/ 3 h 17"/>
                    <a:gd name="T14" fmla="*/ 8 w 17"/>
                    <a:gd name="T15" fmla="*/ 5 h 17"/>
                    <a:gd name="T16" fmla="*/ 9 w 17"/>
                    <a:gd name="T17" fmla="*/ 6 h 17"/>
                    <a:gd name="T18" fmla="*/ 10 w 17"/>
                    <a:gd name="T19" fmla="*/ 7 h 17"/>
                    <a:gd name="T20" fmla="*/ 11 w 17"/>
                    <a:gd name="T21" fmla="*/ 8 h 17"/>
                    <a:gd name="T22" fmla="*/ 13 w 17"/>
                    <a:gd name="T23" fmla="*/ 10 h 17"/>
                    <a:gd name="T24" fmla="*/ 14 w 17"/>
                    <a:gd name="T25" fmla="*/ 11 h 17"/>
                    <a:gd name="T26" fmla="*/ 16 w 17"/>
                    <a:gd name="T27" fmla="*/ 12 h 17"/>
                    <a:gd name="T28" fmla="*/ 16 w 17"/>
                    <a:gd name="T29" fmla="*/ 14 h 17"/>
                    <a:gd name="T30" fmla="*/ 16 w 17"/>
                    <a:gd name="T31" fmla="*/ 15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5" y="3"/>
                      </a:lnTo>
                      <a:lnTo>
                        <a:pt x="8" y="5"/>
                      </a:lnTo>
                      <a:lnTo>
                        <a:pt x="9" y="6"/>
                      </a:lnTo>
                      <a:lnTo>
                        <a:pt x="10" y="7"/>
                      </a:lnTo>
                      <a:lnTo>
                        <a:pt x="11" y="8"/>
                      </a:lnTo>
                      <a:lnTo>
                        <a:pt x="13" y="10"/>
                      </a:lnTo>
                      <a:lnTo>
                        <a:pt x="14" y="11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6" y="15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Line 30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16" y="1343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Line 30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23" y="1355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Freeform 308"/>
                <p:cNvSpPr>
                  <a:spLocks noChangeAspect="1"/>
                </p:cNvSpPr>
                <p:nvPr/>
              </p:nvSpPr>
              <p:spPr bwMode="auto">
                <a:xfrm>
                  <a:off x="2887" y="1326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1 w 17"/>
                    <a:gd name="T5" fmla="*/ 1 h 17"/>
                    <a:gd name="T6" fmla="*/ 1 w 17"/>
                    <a:gd name="T7" fmla="*/ 1 h 17"/>
                    <a:gd name="T8" fmla="*/ 2 w 17"/>
                    <a:gd name="T9" fmla="*/ 2 h 17"/>
                    <a:gd name="T10" fmla="*/ 2 w 17"/>
                    <a:gd name="T11" fmla="*/ 3 h 17"/>
                    <a:gd name="T12" fmla="*/ 4 w 17"/>
                    <a:gd name="T13" fmla="*/ 4 h 17"/>
                    <a:gd name="T14" fmla="*/ 5 w 17"/>
                    <a:gd name="T15" fmla="*/ 6 h 17"/>
                    <a:gd name="T16" fmla="*/ 7 w 17"/>
                    <a:gd name="T17" fmla="*/ 6 h 17"/>
                    <a:gd name="T18" fmla="*/ 8 w 17"/>
                    <a:gd name="T19" fmla="*/ 8 h 17"/>
                    <a:gd name="T20" fmla="*/ 10 w 17"/>
                    <a:gd name="T21" fmla="*/ 9 h 17"/>
                    <a:gd name="T22" fmla="*/ 11 w 17"/>
                    <a:gd name="T23" fmla="*/ 10 h 17"/>
                    <a:gd name="T24" fmla="*/ 13 w 17"/>
                    <a:gd name="T25" fmla="*/ 12 h 17"/>
                    <a:gd name="T26" fmla="*/ 13 w 17"/>
                    <a:gd name="T27" fmla="*/ 13 h 17"/>
                    <a:gd name="T28" fmla="*/ 14 w 17"/>
                    <a:gd name="T29" fmla="*/ 14 h 17"/>
                    <a:gd name="T30" fmla="*/ 14 w 17"/>
                    <a:gd name="T31" fmla="*/ 15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4" y="4"/>
                      </a:lnTo>
                      <a:lnTo>
                        <a:pt x="5" y="6"/>
                      </a:lnTo>
                      <a:lnTo>
                        <a:pt x="7" y="6"/>
                      </a:lnTo>
                      <a:lnTo>
                        <a:pt x="8" y="8"/>
                      </a:lnTo>
                      <a:lnTo>
                        <a:pt x="10" y="9"/>
                      </a:lnTo>
                      <a:lnTo>
                        <a:pt x="11" y="10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Line 30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87" y="1326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Line 3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01" y="1341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Freeform 311"/>
                <p:cNvSpPr>
                  <a:spLocks noChangeAspect="1"/>
                </p:cNvSpPr>
                <p:nvPr/>
              </p:nvSpPr>
              <p:spPr bwMode="auto">
                <a:xfrm>
                  <a:off x="2895" y="1341"/>
                  <a:ext cx="17" cy="17"/>
                </a:xfrm>
                <a:custGeom>
                  <a:avLst/>
                  <a:gdLst>
                    <a:gd name="T0" fmla="*/ 16 w 17"/>
                    <a:gd name="T1" fmla="*/ 0 h 17"/>
                    <a:gd name="T2" fmla="*/ 16 w 17"/>
                    <a:gd name="T3" fmla="*/ 0 h 17"/>
                    <a:gd name="T4" fmla="*/ 16 w 17"/>
                    <a:gd name="T5" fmla="*/ 1 h 17"/>
                    <a:gd name="T6" fmla="*/ 16 w 17"/>
                    <a:gd name="T7" fmla="*/ 1 h 17"/>
                    <a:gd name="T8" fmla="*/ 13 w 17"/>
                    <a:gd name="T9" fmla="*/ 1 h 17"/>
                    <a:gd name="T10" fmla="*/ 13 w 17"/>
                    <a:gd name="T11" fmla="*/ 3 h 17"/>
                    <a:gd name="T12" fmla="*/ 13 w 17"/>
                    <a:gd name="T13" fmla="*/ 3 h 17"/>
                    <a:gd name="T14" fmla="*/ 12 w 17"/>
                    <a:gd name="T15" fmla="*/ 4 h 17"/>
                    <a:gd name="T16" fmla="*/ 10 w 17"/>
                    <a:gd name="T17" fmla="*/ 6 h 17"/>
                    <a:gd name="T18" fmla="*/ 10 w 17"/>
                    <a:gd name="T19" fmla="*/ 6 h 17"/>
                    <a:gd name="T20" fmla="*/ 9 w 17"/>
                    <a:gd name="T21" fmla="*/ 8 h 17"/>
                    <a:gd name="T22" fmla="*/ 6 w 17"/>
                    <a:gd name="T23" fmla="*/ 9 h 17"/>
                    <a:gd name="T24" fmla="*/ 6 w 17"/>
                    <a:gd name="T25" fmla="*/ 11 h 17"/>
                    <a:gd name="T26" fmla="*/ 5 w 17"/>
                    <a:gd name="T27" fmla="*/ 11 h 17"/>
                    <a:gd name="T28" fmla="*/ 4 w 17"/>
                    <a:gd name="T29" fmla="*/ 14 h 17"/>
                    <a:gd name="T30" fmla="*/ 2 w 17"/>
                    <a:gd name="T31" fmla="*/ 16 h 17"/>
                    <a:gd name="T32" fmla="*/ 0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2" y="4"/>
                      </a:lnTo>
                      <a:lnTo>
                        <a:pt x="10" y="6"/>
                      </a:lnTo>
                      <a:lnTo>
                        <a:pt x="9" y="8"/>
                      </a:lnTo>
                      <a:lnTo>
                        <a:pt x="6" y="9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4" y="14"/>
                      </a:lnTo>
                      <a:lnTo>
                        <a:pt x="2" y="16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Line 312"/>
                <p:cNvSpPr>
                  <a:spLocks noChangeAspect="1" noChangeShapeType="1"/>
                </p:cNvSpPr>
                <p:nvPr/>
              </p:nvSpPr>
              <p:spPr bwMode="auto">
                <a:xfrm>
                  <a:off x="2901" y="1341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1" name="Line 313"/>
                <p:cNvSpPr>
                  <a:spLocks noChangeAspect="1" noChangeShapeType="1"/>
                </p:cNvSpPr>
                <p:nvPr/>
              </p:nvSpPr>
              <p:spPr bwMode="auto">
                <a:xfrm>
                  <a:off x="2895" y="1349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Freeform 314"/>
                <p:cNvSpPr>
                  <a:spLocks noChangeAspect="1"/>
                </p:cNvSpPr>
                <p:nvPr/>
              </p:nvSpPr>
              <p:spPr bwMode="auto">
                <a:xfrm>
                  <a:off x="2987" y="1226"/>
                  <a:ext cx="54" cy="40"/>
                </a:xfrm>
                <a:custGeom>
                  <a:avLst/>
                  <a:gdLst>
                    <a:gd name="T0" fmla="*/ 2 w 54"/>
                    <a:gd name="T1" fmla="*/ 10 h 40"/>
                    <a:gd name="T2" fmla="*/ 0 w 54"/>
                    <a:gd name="T3" fmla="*/ 0 h 40"/>
                    <a:gd name="T4" fmla="*/ 37 w 54"/>
                    <a:gd name="T5" fmla="*/ 11 h 40"/>
                    <a:gd name="T6" fmla="*/ 53 w 54"/>
                    <a:gd name="T7" fmla="*/ 24 h 40"/>
                    <a:gd name="T8" fmla="*/ 53 w 54"/>
                    <a:gd name="T9" fmla="*/ 39 h 40"/>
                    <a:gd name="T10" fmla="*/ 15 w 54"/>
                    <a:gd name="T11" fmla="*/ 27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"/>
                    <a:gd name="T19" fmla="*/ 0 h 40"/>
                    <a:gd name="T20" fmla="*/ 54 w 54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" h="40">
                      <a:moveTo>
                        <a:pt x="2" y="10"/>
                      </a:moveTo>
                      <a:lnTo>
                        <a:pt x="0" y="0"/>
                      </a:lnTo>
                      <a:lnTo>
                        <a:pt x="37" y="11"/>
                      </a:lnTo>
                      <a:lnTo>
                        <a:pt x="53" y="24"/>
                      </a:lnTo>
                      <a:lnTo>
                        <a:pt x="53" y="39"/>
                      </a:lnTo>
                      <a:lnTo>
                        <a:pt x="15" y="2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Freeform 315"/>
                <p:cNvSpPr>
                  <a:spLocks noChangeAspect="1"/>
                </p:cNvSpPr>
                <p:nvPr/>
              </p:nvSpPr>
              <p:spPr bwMode="auto">
                <a:xfrm>
                  <a:off x="2990" y="1236"/>
                  <a:ext cx="17" cy="18"/>
                </a:xfrm>
                <a:custGeom>
                  <a:avLst/>
                  <a:gdLst>
                    <a:gd name="T0" fmla="*/ 16 w 17"/>
                    <a:gd name="T1" fmla="*/ 17 h 18"/>
                    <a:gd name="T2" fmla="*/ 16 w 17"/>
                    <a:gd name="T3" fmla="*/ 17 h 18"/>
                    <a:gd name="T4" fmla="*/ 15 w 17"/>
                    <a:gd name="T5" fmla="*/ 16 h 18"/>
                    <a:gd name="T6" fmla="*/ 14 w 17"/>
                    <a:gd name="T7" fmla="*/ 15 h 18"/>
                    <a:gd name="T8" fmla="*/ 14 w 17"/>
                    <a:gd name="T9" fmla="*/ 15 h 18"/>
                    <a:gd name="T10" fmla="*/ 12 w 17"/>
                    <a:gd name="T11" fmla="*/ 13 h 18"/>
                    <a:gd name="T12" fmla="*/ 11 w 17"/>
                    <a:gd name="T13" fmla="*/ 12 h 18"/>
                    <a:gd name="T14" fmla="*/ 10 w 17"/>
                    <a:gd name="T15" fmla="*/ 10 h 18"/>
                    <a:gd name="T16" fmla="*/ 8 w 17"/>
                    <a:gd name="T17" fmla="*/ 9 h 18"/>
                    <a:gd name="T18" fmla="*/ 7 w 17"/>
                    <a:gd name="T19" fmla="*/ 7 h 18"/>
                    <a:gd name="T20" fmla="*/ 5 w 17"/>
                    <a:gd name="T21" fmla="*/ 6 h 18"/>
                    <a:gd name="T22" fmla="*/ 5 w 17"/>
                    <a:gd name="T23" fmla="*/ 5 h 18"/>
                    <a:gd name="T24" fmla="*/ 3 w 17"/>
                    <a:gd name="T25" fmla="*/ 3 h 18"/>
                    <a:gd name="T26" fmla="*/ 2 w 17"/>
                    <a:gd name="T27" fmla="*/ 2 h 18"/>
                    <a:gd name="T28" fmla="*/ 1 w 17"/>
                    <a:gd name="T29" fmla="*/ 1 h 18"/>
                    <a:gd name="T30" fmla="*/ 1 w 17"/>
                    <a:gd name="T31" fmla="*/ 0 h 18"/>
                    <a:gd name="T32" fmla="*/ 0 w 17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8"/>
                    <a:gd name="T53" fmla="*/ 17 w 17"/>
                    <a:gd name="T54" fmla="*/ 18 h 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8">
                      <a:moveTo>
                        <a:pt x="16" y="17"/>
                      </a:moveTo>
                      <a:lnTo>
                        <a:pt x="16" y="17"/>
                      </a:lnTo>
                      <a:lnTo>
                        <a:pt x="15" y="16"/>
                      </a:lnTo>
                      <a:lnTo>
                        <a:pt x="14" y="15"/>
                      </a:lnTo>
                      <a:lnTo>
                        <a:pt x="12" y="13"/>
                      </a:lnTo>
                      <a:lnTo>
                        <a:pt x="11" y="12"/>
                      </a:lnTo>
                      <a:lnTo>
                        <a:pt x="10" y="10"/>
                      </a:lnTo>
                      <a:lnTo>
                        <a:pt x="8" y="9"/>
                      </a:lnTo>
                      <a:lnTo>
                        <a:pt x="7" y="7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Line 31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03" y="1253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Line 317"/>
                <p:cNvSpPr>
                  <a:spLocks noChangeAspect="1" noChangeShapeType="1"/>
                </p:cNvSpPr>
                <p:nvPr/>
              </p:nvSpPr>
              <p:spPr bwMode="auto">
                <a:xfrm>
                  <a:off x="2990" y="1236"/>
                  <a:ext cx="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Freeform 318"/>
                <p:cNvSpPr>
                  <a:spLocks noChangeAspect="1"/>
                </p:cNvSpPr>
                <p:nvPr/>
              </p:nvSpPr>
              <p:spPr bwMode="auto">
                <a:xfrm>
                  <a:off x="2992" y="1236"/>
                  <a:ext cx="49" cy="17"/>
                </a:xfrm>
                <a:custGeom>
                  <a:avLst/>
                  <a:gdLst>
                    <a:gd name="T0" fmla="*/ 0 w 49"/>
                    <a:gd name="T1" fmla="*/ 0 h 17"/>
                    <a:gd name="T2" fmla="*/ 0 w 49"/>
                    <a:gd name="T3" fmla="*/ 0 h 17"/>
                    <a:gd name="T4" fmla="*/ 1 w 49"/>
                    <a:gd name="T5" fmla="*/ 0 h 17"/>
                    <a:gd name="T6" fmla="*/ 3 w 49"/>
                    <a:gd name="T7" fmla="*/ 0 h 17"/>
                    <a:gd name="T8" fmla="*/ 5 w 49"/>
                    <a:gd name="T9" fmla="*/ 1 h 17"/>
                    <a:gd name="T10" fmla="*/ 7 w 49"/>
                    <a:gd name="T11" fmla="*/ 2 h 17"/>
                    <a:gd name="T12" fmla="*/ 10 w 49"/>
                    <a:gd name="T13" fmla="*/ 3 h 17"/>
                    <a:gd name="T14" fmla="*/ 13 w 49"/>
                    <a:gd name="T15" fmla="*/ 4 h 17"/>
                    <a:gd name="T16" fmla="*/ 17 w 49"/>
                    <a:gd name="T17" fmla="*/ 5 h 17"/>
                    <a:gd name="T18" fmla="*/ 20 w 49"/>
                    <a:gd name="T19" fmla="*/ 6 h 17"/>
                    <a:gd name="T20" fmla="*/ 25 w 49"/>
                    <a:gd name="T21" fmla="*/ 8 h 17"/>
                    <a:gd name="T22" fmla="*/ 28 w 49"/>
                    <a:gd name="T23" fmla="*/ 9 h 17"/>
                    <a:gd name="T24" fmla="*/ 32 w 49"/>
                    <a:gd name="T25" fmla="*/ 10 h 17"/>
                    <a:gd name="T26" fmla="*/ 36 w 49"/>
                    <a:gd name="T27" fmla="*/ 11 h 17"/>
                    <a:gd name="T28" fmla="*/ 40 w 49"/>
                    <a:gd name="T29" fmla="*/ 13 h 17"/>
                    <a:gd name="T30" fmla="*/ 43 w 49"/>
                    <a:gd name="T31" fmla="*/ 13 h 17"/>
                    <a:gd name="T32" fmla="*/ 48 w 49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7"/>
                    <a:gd name="T53" fmla="*/ 49 w 49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7" y="2"/>
                      </a:lnTo>
                      <a:lnTo>
                        <a:pt x="10" y="3"/>
                      </a:lnTo>
                      <a:lnTo>
                        <a:pt x="13" y="4"/>
                      </a:lnTo>
                      <a:lnTo>
                        <a:pt x="17" y="5"/>
                      </a:lnTo>
                      <a:lnTo>
                        <a:pt x="20" y="6"/>
                      </a:lnTo>
                      <a:lnTo>
                        <a:pt x="25" y="8"/>
                      </a:lnTo>
                      <a:lnTo>
                        <a:pt x="28" y="9"/>
                      </a:lnTo>
                      <a:lnTo>
                        <a:pt x="32" y="10"/>
                      </a:lnTo>
                      <a:lnTo>
                        <a:pt x="36" y="11"/>
                      </a:lnTo>
                      <a:lnTo>
                        <a:pt x="40" y="13"/>
                      </a:lnTo>
                      <a:lnTo>
                        <a:pt x="43" y="13"/>
                      </a:lnTo>
                      <a:lnTo>
                        <a:pt x="48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Line 3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92" y="1235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Line 320"/>
                <p:cNvSpPr>
                  <a:spLocks noChangeAspect="1" noChangeShapeType="1"/>
                </p:cNvSpPr>
                <p:nvPr/>
              </p:nvSpPr>
              <p:spPr bwMode="auto">
                <a:xfrm>
                  <a:off x="3040" y="1249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Freeform 321"/>
                <p:cNvSpPr>
                  <a:spLocks noChangeAspect="1"/>
                </p:cNvSpPr>
                <p:nvPr/>
              </p:nvSpPr>
              <p:spPr bwMode="auto">
                <a:xfrm>
                  <a:off x="2535" y="1120"/>
                  <a:ext cx="256" cy="98"/>
                </a:xfrm>
                <a:custGeom>
                  <a:avLst/>
                  <a:gdLst>
                    <a:gd name="T0" fmla="*/ 4 w 256"/>
                    <a:gd name="T1" fmla="*/ 35 h 98"/>
                    <a:gd name="T2" fmla="*/ 23 w 256"/>
                    <a:gd name="T3" fmla="*/ 26 h 98"/>
                    <a:gd name="T4" fmla="*/ 53 w 256"/>
                    <a:gd name="T5" fmla="*/ 16 h 98"/>
                    <a:gd name="T6" fmla="*/ 86 w 256"/>
                    <a:gd name="T7" fmla="*/ 6 h 98"/>
                    <a:gd name="T8" fmla="*/ 117 w 256"/>
                    <a:gd name="T9" fmla="*/ 0 h 98"/>
                    <a:gd name="T10" fmla="*/ 140 w 256"/>
                    <a:gd name="T11" fmla="*/ 1 h 98"/>
                    <a:gd name="T12" fmla="*/ 159 w 256"/>
                    <a:gd name="T13" fmla="*/ 4 h 98"/>
                    <a:gd name="T14" fmla="*/ 176 w 256"/>
                    <a:gd name="T15" fmla="*/ 7 h 98"/>
                    <a:gd name="T16" fmla="*/ 193 w 256"/>
                    <a:gd name="T17" fmla="*/ 11 h 98"/>
                    <a:gd name="T18" fmla="*/ 208 w 256"/>
                    <a:gd name="T19" fmla="*/ 15 h 98"/>
                    <a:gd name="T20" fmla="*/ 222 w 256"/>
                    <a:gd name="T21" fmla="*/ 18 h 98"/>
                    <a:gd name="T22" fmla="*/ 234 w 256"/>
                    <a:gd name="T23" fmla="*/ 22 h 98"/>
                    <a:gd name="T24" fmla="*/ 243 w 256"/>
                    <a:gd name="T25" fmla="*/ 25 h 98"/>
                    <a:gd name="T26" fmla="*/ 249 w 256"/>
                    <a:gd name="T27" fmla="*/ 28 h 98"/>
                    <a:gd name="T28" fmla="*/ 252 w 256"/>
                    <a:gd name="T29" fmla="*/ 30 h 98"/>
                    <a:gd name="T30" fmla="*/ 255 w 256"/>
                    <a:gd name="T31" fmla="*/ 30 h 98"/>
                    <a:gd name="T32" fmla="*/ 228 w 256"/>
                    <a:gd name="T33" fmla="*/ 37 h 98"/>
                    <a:gd name="T34" fmla="*/ 227 w 256"/>
                    <a:gd name="T35" fmla="*/ 41 h 98"/>
                    <a:gd name="T36" fmla="*/ 226 w 256"/>
                    <a:gd name="T37" fmla="*/ 48 h 98"/>
                    <a:gd name="T38" fmla="*/ 223 w 256"/>
                    <a:gd name="T39" fmla="*/ 57 h 98"/>
                    <a:gd name="T40" fmla="*/ 219 w 256"/>
                    <a:gd name="T41" fmla="*/ 66 h 98"/>
                    <a:gd name="T42" fmla="*/ 213 w 256"/>
                    <a:gd name="T43" fmla="*/ 72 h 98"/>
                    <a:gd name="T44" fmla="*/ 208 w 256"/>
                    <a:gd name="T45" fmla="*/ 77 h 98"/>
                    <a:gd name="T46" fmla="*/ 202 w 256"/>
                    <a:gd name="T47" fmla="*/ 81 h 98"/>
                    <a:gd name="T48" fmla="*/ 192 w 256"/>
                    <a:gd name="T49" fmla="*/ 84 h 98"/>
                    <a:gd name="T50" fmla="*/ 173 w 256"/>
                    <a:gd name="T51" fmla="*/ 88 h 98"/>
                    <a:gd name="T52" fmla="*/ 143 w 256"/>
                    <a:gd name="T53" fmla="*/ 94 h 98"/>
                    <a:gd name="T54" fmla="*/ 128 w 256"/>
                    <a:gd name="T55" fmla="*/ 97 h 98"/>
                    <a:gd name="T56" fmla="*/ 125 w 256"/>
                    <a:gd name="T57" fmla="*/ 97 h 98"/>
                    <a:gd name="T58" fmla="*/ 118 w 256"/>
                    <a:gd name="T59" fmla="*/ 96 h 98"/>
                    <a:gd name="T60" fmla="*/ 112 w 256"/>
                    <a:gd name="T61" fmla="*/ 95 h 98"/>
                    <a:gd name="T62" fmla="*/ 105 w 256"/>
                    <a:gd name="T63" fmla="*/ 94 h 98"/>
                    <a:gd name="T64" fmla="*/ 99 w 256"/>
                    <a:gd name="T65" fmla="*/ 92 h 98"/>
                    <a:gd name="T66" fmla="*/ 88 w 256"/>
                    <a:gd name="T67" fmla="*/ 88 h 98"/>
                    <a:gd name="T68" fmla="*/ 73 w 256"/>
                    <a:gd name="T69" fmla="*/ 83 h 98"/>
                    <a:gd name="T70" fmla="*/ 57 w 256"/>
                    <a:gd name="T71" fmla="*/ 79 h 98"/>
                    <a:gd name="T72" fmla="*/ 45 w 256"/>
                    <a:gd name="T73" fmla="*/ 75 h 98"/>
                    <a:gd name="T74" fmla="*/ 40 w 256"/>
                    <a:gd name="T75" fmla="*/ 74 h 98"/>
                    <a:gd name="T76" fmla="*/ 38 w 256"/>
                    <a:gd name="T77" fmla="*/ 72 h 98"/>
                    <a:gd name="T78" fmla="*/ 31 w 256"/>
                    <a:gd name="T79" fmla="*/ 68 h 98"/>
                    <a:gd name="T80" fmla="*/ 23 w 256"/>
                    <a:gd name="T81" fmla="*/ 63 h 98"/>
                    <a:gd name="T82" fmla="*/ 14 w 256"/>
                    <a:gd name="T83" fmla="*/ 57 h 98"/>
                    <a:gd name="T84" fmla="*/ 7 w 256"/>
                    <a:gd name="T85" fmla="*/ 49 h 98"/>
                    <a:gd name="T86" fmla="*/ 0 w 256"/>
                    <a:gd name="T87" fmla="*/ 37 h 9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56"/>
                    <a:gd name="T133" fmla="*/ 0 h 98"/>
                    <a:gd name="T134" fmla="*/ 256 w 256"/>
                    <a:gd name="T135" fmla="*/ 98 h 9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56" h="98">
                      <a:moveTo>
                        <a:pt x="0" y="37"/>
                      </a:moveTo>
                      <a:lnTo>
                        <a:pt x="0" y="36"/>
                      </a:lnTo>
                      <a:lnTo>
                        <a:pt x="4" y="35"/>
                      </a:lnTo>
                      <a:lnTo>
                        <a:pt x="9" y="32"/>
                      </a:lnTo>
                      <a:lnTo>
                        <a:pt x="15" y="30"/>
                      </a:lnTo>
                      <a:lnTo>
                        <a:pt x="23" y="26"/>
                      </a:lnTo>
                      <a:lnTo>
                        <a:pt x="32" y="24"/>
                      </a:lnTo>
                      <a:lnTo>
                        <a:pt x="42" y="19"/>
                      </a:lnTo>
                      <a:lnTo>
                        <a:pt x="53" y="16"/>
                      </a:lnTo>
                      <a:lnTo>
                        <a:pt x="64" y="12"/>
                      </a:lnTo>
                      <a:lnTo>
                        <a:pt x="75" y="8"/>
                      </a:lnTo>
                      <a:lnTo>
                        <a:pt x="86" y="6"/>
                      </a:lnTo>
                      <a:lnTo>
                        <a:pt x="97" y="3"/>
                      </a:lnTo>
                      <a:lnTo>
                        <a:pt x="107" y="1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4" y="0"/>
                      </a:lnTo>
                      <a:lnTo>
                        <a:pt x="140" y="1"/>
                      </a:lnTo>
                      <a:lnTo>
                        <a:pt x="147" y="2"/>
                      </a:lnTo>
                      <a:lnTo>
                        <a:pt x="153" y="2"/>
                      </a:lnTo>
                      <a:lnTo>
                        <a:pt x="159" y="4"/>
                      </a:lnTo>
                      <a:lnTo>
                        <a:pt x="165" y="5"/>
                      </a:lnTo>
                      <a:lnTo>
                        <a:pt x="171" y="6"/>
                      </a:lnTo>
                      <a:lnTo>
                        <a:pt x="176" y="7"/>
                      </a:lnTo>
                      <a:lnTo>
                        <a:pt x="183" y="8"/>
                      </a:lnTo>
                      <a:lnTo>
                        <a:pt x="188" y="9"/>
                      </a:lnTo>
                      <a:lnTo>
                        <a:pt x="193" y="11"/>
                      </a:lnTo>
                      <a:lnTo>
                        <a:pt x="198" y="12"/>
                      </a:lnTo>
                      <a:lnTo>
                        <a:pt x="202" y="13"/>
                      </a:lnTo>
                      <a:lnTo>
                        <a:pt x="208" y="15"/>
                      </a:lnTo>
                      <a:lnTo>
                        <a:pt x="212" y="16"/>
                      </a:lnTo>
                      <a:lnTo>
                        <a:pt x="217" y="17"/>
                      </a:lnTo>
                      <a:lnTo>
                        <a:pt x="222" y="18"/>
                      </a:lnTo>
                      <a:lnTo>
                        <a:pt x="226" y="19"/>
                      </a:lnTo>
                      <a:lnTo>
                        <a:pt x="230" y="21"/>
                      </a:lnTo>
                      <a:lnTo>
                        <a:pt x="234" y="22"/>
                      </a:lnTo>
                      <a:lnTo>
                        <a:pt x="237" y="23"/>
                      </a:lnTo>
                      <a:lnTo>
                        <a:pt x="240" y="24"/>
                      </a:lnTo>
                      <a:lnTo>
                        <a:pt x="243" y="25"/>
                      </a:lnTo>
                      <a:lnTo>
                        <a:pt x="245" y="26"/>
                      </a:lnTo>
                      <a:lnTo>
                        <a:pt x="247" y="27"/>
                      </a:lnTo>
                      <a:lnTo>
                        <a:pt x="249" y="28"/>
                      </a:lnTo>
                      <a:lnTo>
                        <a:pt x="251" y="28"/>
                      </a:lnTo>
                      <a:lnTo>
                        <a:pt x="252" y="29"/>
                      </a:lnTo>
                      <a:lnTo>
                        <a:pt x="252" y="30"/>
                      </a:lnTo>
                      <a:lnTo>
                        <a:pt x="253" y="30"/>
                      </a:lnTo>
                      <a:lnTo>
                        <a:pt x="254" y="30"/>
                      </a:lnTo>
                      <a:lnTo>
                        <a:pt x="255" y="30"/>
                      </a:lnTo>
                      <a:lnTo>
                        <a:pt x="255" y="31"/>
                      </a:lnTo>
                      <a:lnTo>
                        <a:pt x="228" y="37"/>
                      </a:lnTo>
                      <a:lnTo>
                        <a:pt x="227" y="39"/>
                      </a:lnTo>
                      <a:lnTo>
                        <a:pt x="227" y="41"/>
                      </a:lnTo>
                      <a:lnTo>
                        <a:pt x="227" y="43"/>
                      </a:lnTo>
                      <a:lnTo>
                        <a:pt x="227" y="45"/>
                      </a:lnTo>
                      <a:lnTo>
                        <a:pt x="226" y="48"/>
                      </a:lnTo>
                      <a:lnTo>
                        <a:pt x="225" y="50"/>
                      </a:lnTo>
                      <a:lnTo>
                        <a:pt x="224" y="55"/>
                      </a:lnTo>
                      <a:lnTo>
                        <a:pt x="223" y="57"/>
                      </a:lnTo>
                      <a:lnTo>
                        <a:pt x="222" y="60"/>
                      </a:lnTo>
                      <a:lnTo>
                        <a:pt x="220" y="63"/>
                      </a:lnTo>
                      <a:lnTo>
                        <a:pt x="219" y="66"/>
                      </a:lnTo>
                      <a:lnTo>
                        <a:pt x="217" y="68"/>
                      </a:lnTo>
                      <a:lnTo>
                        <a:pt x="215" y="70"/>
                      </a:lnTo>
                      <a:lnTo>
                        <a:pt x="213" y="72"/>
                      </a:lnTo>
                      <a:lnTo>
                        <a:pt x="211" y="74"/>
                      </a:lnTo>
                      <a:lnTo>
                        <a:pt x="209" y="75"/>
                      </a:lnTo>
                      <a:lnTo>
                        <a:pt x="208" y="77"/>
                      </a:lnTo>
                      <a:lnTo>
                        <a:pt x="206" y="78"/>
                      </a:lnTo>
                      <a:lnTo>
                        <a:pt x="204" y="79"/>
                      </a:lnTo>
                      <a:lnTo>
                        <a:pt x="202" y="81"/>
                      </a:lnTo>
                      <a:lnTo>
                        <a:pt x="199" y="81"/>
                      </a:lnTo>
                      <a:lnTo>
                        <a:pt x="196" y="83"/>
                      </a:lnTo>
                      <a:lnTo>
                        <a:pt x="192" y="84"/>
                      </a:lnTo>
                      <a:lnTo>
                        <a:pt x="187" y="85"/>
                      </a:lnTo>
                      <a:lnTo>
                        <a:pt x="181" y="87"/>
                      </a:lnTo>
                      <a:lnTo>
                        <a:pt x="173" y="88"/>
                      </a:lnTo>
                      <a:lnTo>
                        <a:pt x="165" y="90"/>
                      </a:lnTo>
                      <a:lnTo>
                        <a:pt x="154" y="92"/>
                      </a:lnTo>
                      <a:lnTo>
                        <a:pt x="143" y="94"/>
                      </a:lnTo>
                      <a:lnTo>
                        <a:pt x="128" y="97"/>
                      </a:lnTo>
                      <a:lnTo>
                        <a:pt x="127" y="97"/>
                      </a:lnTo>
                      <a:lnTo>
                        <a:pt x="126" y="97"/>
                      </a:lnTo>
                      <a:lnTo>
                        <a:pt x="125" y="97"/>
                      </a:lnTo>
                      <a:lnTo>
                        <a:pt x="123" y="97"/>
                      </a:lnTo>
                      <a:lnTo>
                        <a:pt x="120" y="96"/>
                      </a:lnTo>
                      <a:lnTo>
                        <a:pt x="118" y="96"/>
                      </a:lnTo>
                      <a:lnTo>
                        <a:pt x="116" y="96"/>
                      </a:lnTo>
                      <a:lnTo>
                        <a:pt x="114" y="95"/>
                      </a:lnTo>
                      <a:lnTo>
                        <a:pt x="112" y="95"/>
                      </a:lnTo>
                      <a:lnTo>
                        <a:pt x="110" y="94"/>
                      </a:lnTo>
                      <a:lnTo>
                        <a:pt x="107" y="94"/>
                      </a:lnTo>
                      <a:lnTo>
                        <a:pt x="105" y="94"/>
                      </a:lnTo>
                      <a:lnTo>
                        <a:pt x="103" y="93"/>
                      </a:lnTo>
                      <a:lnTo>
                        <a:pt x="101" y="92"/>
                      </a:lnTo>
                      <a:lnTo>
                        <a:pt x="99" y="92"/>
                      </a:lnTo>
                      <a:lnTo>
                        <a:pt x="96" y="90"/>
                      </a:lnTo>
                      <a:lnTo>
                        <a:pt x="92" y="89"/>
                      </a:lnTo>
                      <a:lnTo>
                        <a:pt x="88" y="88"/>
                      </a:lnTo>
                      <a:lnTo>
                        <a:pt x="83" y="86"/>
                      </a:lnTo>
                      <a:lnTo>
                        <a:pt x="78" y="85"/>
                      </a:lnTo>
                      <a:lnTo>
                        <a:pt x="73" y="83"/>
                      </a:lnTo>
                      <a:lnTo>
                        <a:pt x="67" y="82"/>
                      </a:lnTo>
                      <a:lnTo>
                        <a:pt x="62" y="80"/>
                      </a:lnTo>
                      <a:lnTo>
                        <a:pt x="57" y="79"/>
                      </a:lnTo>
                      <a:lnTo>
                        <a:pt x="52" y="77"/>
                      </a:lnTo>
                      <a:lnTo>
                        <a:pt x="49" y="77"/>
                      </a:lnTo>
                      <a:lnTo>
                        <a:pt x="45" y="75"/>
                      </a:lnTo>
                      <a:lnTo>
                        <a:pt x="42" y="74"/>
                      </a:lnTo>
                      <a:lnTo>
                        <a:pt x="41" y="74"/>
                      </a:lnTo>
                      <a:lnTo>
                        <a:pt x="40" y="74"/>
                      </a:lnTo>
                      <a:lnTo>
                        <a:pt x="39" y="73"/>
                      </a:lnTo>
                      <a:lnTo>
                        <a:pt x="38" y="72"/>
                      </a:lnTo>
                      <a:lnTo>
                        <a:pt x="35" y="71"/>
                      </a:lnTo>
                      <a:lnTo>
                        <a:pt x="33" y="70"/>
                      </a:lnTo>
                      <a:lnTo>
                        <a:pt x="31" y="68"/>
                      </a:lnTo>
                      <a:lnTo>
                        <a:pt x="28" y="67"/>
                      </a:lnTo>
                      <a:lnTo>
                        <a:pt x="26" y="66"/>
                      </a:lnTo>
                      <a:lnTo>
                        <a:pt x="23" y="63"/>
                      </a:lnTo>
                      <a:lnTo>
                        <a:pt x="20" y="61"/>
                      </a:lnTo>
                      <a:lnTo>
                        <a:pt x="17" y="59"/>
                      </a:lnTo>
                      <a:lnTo>
                        <a:pt x="14" y="57"/>
                      </a:lnTo>
                      <a:lnTo>
                        <a:pt x="12" y="55"/>
                      </a:lnTo>
                      <a:lnTo>
                        <a:pt x="9" y="52"/>
                      </a:lnTo>
                      <a:lnTo>
                        <a:pt x="7" y="49"/>
                      </a:lnTo>
                      <a:lnTo>
                        <a:pt x="6" y="47"/>
                      </a:lnTo>
                      <a:lnTo>
                        <a:pt x="19" y="4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80CFE2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0" name="Freeform 322"/>
                <p:cNvSpPr>
                  <a:spLocks noChangeAspect="1"/>
                </p:cNvSpPr>
                <p:nvPr/>
              </p:nvSpPr>
              <p:spPr bwMode="auto">
                <a:xfrm>
                  <a:off x="2676" y="1150"/>
                  <a:ext cx="42" cy="65"/>
                </a:xfrm>
                <a:custGeom>
                  <a:avLst/>
                  <a:gdLst>
                    <a:gd name="T0" fmla="*/ 26 w 42"/>
                    <a:gd name="T1" fmla="*/ 2 h 65"/>
                    <a:gd name="T2" fmla="*/ 33 w 42"/>
                    <a:gd name="T3" fmla="*/ 0 h 65"/>
                    <a:gd name="T4" fmla="*/ 41 w 42"/>
                    <a:gd name="T5" fmla="*/ 11 h 65"/>
                    <a:gd name="T6" fmla="*/ 33 w 42"/>
                    <a:gd name="T7" fmla="*/ 24 h 65"/>
                    <a:gd name="T8" fmla="*/ 28 w 42"/>
                    <a:gd name="T9" fmla="*/ 29 h 65"/>
                    <a:gd name="T10" fmla="*/ 23 w 42"/>
                    <a:gd name="T11" fmla="*/ 51 h 65"/>
                    <a:gd name="T12" fmla="*/ 20 w 42"/>
                    <a:gd name="T13" fmla="*/ 59 h 65"/>
                    <a:gd name="T14" fmla="*/ 3 w 42"/>
                    <a:gd name="T15" fmla="*/ 64 h 65"/>
                    <a:gd name="T16" fmla="*/ 0 w 42"/>
                    <a:gd name="T17" fmla="*/ 63 h 65"/>
                    <a:gd name="T18" fmla="*/ 0 w 42"/>
                    <a:gd name="T19" fmla="*/ 62 h 65"/>
                    <a:gd name="T20" fmla="*/ 0 w 42"/>
                    <a:gd name="T21" fmla="*/ 62 h 65"/>
                    <a:gd name="T22" fmla="*/ 0 w 42"/>
                    <a:gd name="T23" fmla="*/ 61 h 65"/>
                    <a:gd name="T24" fmla="*/ 0 w 42"/>
                    <a:gd name="T25" fmla="*/ 61 h 65"/>
                    <a:gd name="T26" fmla="*/ 1 w 42"/>
                    <a:gd name="T27" fmla="*/ 61 h 65"/>
                    <a:gd name="T28" fmla="*/ 1 w 42"/>
                    <a:gd name="T29" fmla="*/ 59 h 65"/>
                    <a:gd name="T30" fmla="*/ 2 w 42"/>
                    <a:gd name="T31" fmla="*/ 58 h 65"/>
                    <a:gd name="T32" fmla="*/ 2 w 42"/>
                    <a:gd name="T33" fmla="*/ 57 h 65"/>
                    <a:gd name="T34" fmla="*/ 2 w 42"/>
                    <a:gd name="T35" fmla="*/ 56 h 65"/>
                    <a:gd name="T36" fmla="*/ 3 w 42"/>
                    <a:gd name="T37" fmla="*/ 55 h 65"/>
                    <a:gd name="T38" fmla="*/ 3 w 42"/>
                    <a:gd name="T39" fmla="*/ 53 h 65"/>
                    <a:gd name="T40" fmla="*/ 3 w 42"/>
                    <a:gd name="T41" fmla="*/ 52 h 65"/>
                    <a:gd name="T42" fmla="*/ 4 w 42"/>
                    <a:gd name="T43" fmla="*/ 51 h 65"/>
                    <a:gd name="T44" fmla="*/ 4 w 42"/>
                    <a:gd name="T45" fmla="*/ 49 h 65"/>
                    <a:gd name="T46" fmla="*/ 5 w 42"/>
                    <a:gd name="T47" fmla="*/ 48 h 65"/>
                    <a:gd name="T48" fmla="*/ 5 w 42"/>
                    <a:gd name="T49" fmla="*/ 47 h 65"/>
                    <a:gd name="T50" fmla="*/ 5 w 42"/>
                    <a:gd name="T51" fmla="*/ 45 h 65"/>
                    <a:gd name="T52" fmla="*/ 5 w 42"/>
                    <a:gd name="T53" fmla="*/ 43 h 65"/>
                    <a:gd name="T54" fmla="*/ 5 w 42"/>
                    <a:gd name="T55" fmla="*/ 42 h 65"/>
                    <a:gd name="T56" fmla="*/ 5 w 42"/>
                    <a:gd name="T57" fmla="*/ 39 h 65"/>
                    <a:gd name="T58" fmla="*/ 5 w 42"/>
                    <a:gd name="T59" fmla="*/ 38 h 65"/>
                    <a:gd name="T60" fmla="*/ 5 w 42"/>
                    <a:gd name="T61" fmla="*/ 37 h 65"/>
                    <a:gd name="T62" fmla="*/ 5 w 42"/>
                    <a:gd name="T63" fmla="*/ 35 h 65"/>
                    <a:gd name="T64" fmla="*/ 5 w 42"/>
                    <a:gd name="T65" fmla="*/ 33 h 65"/>
                    <a:gd name="T66" fmla="*/ 5 w 42"/>
                    <a:gd name="T67" fmla="*/ 32 h 65"/>
                    <a:gd name="T68" fmla="*/ 5 w 42"/>
                    <a:gd name="T69" fmla="*/ 30 h 65"/>
                    <a:gd name="T70" fmla="*/ 5 w 42"/>
                    <a:gd name="T71" fmla="*/ 29 h 65"/>
                    <a:gd name="T72" fmla="*/ 5 w 42"/>
                    <a:gd name="T73" fmla="*/ 28 h 65"/>
                    <a:gd name="T74" fmla="*/ 5 w 42"/>
                    <a:gd name="T75" fmla="*/ 27 h 65"/>
                    <a:gd name="T76" fmla="*/ 5 w 42"/>
                    <a:gd name="T77" fmla="*/ 26 h 65"/>
                    <a:gd name="T78" fmla="*/ 5 w 42"/>
                    <a:gd name="T79" fmla="*/ 26 h 65"/>
                    <a:gd name="T80" fmla="*/ 5 w 42"/>
                    <a:gd name="T81" fmla="*/ 26 h 65"/>
                    <a:gd name="T82" fmla="*/ 15 w 42"/>
                    <a:gd name="T83" fmla="*/ 25 h 65"/>
                    <a:gd name="T84" fmla="*/ 15 w 42"/>
                    <a:gd name="T85" fmla="*/ 24 h 65"/>
                    <a:gd name="T86" fmla="*/ 16 w 42"/>
                    <a:gd name="T87" fmla="*/ 24 h 65"/>
                    <a:gd name="T88" fmla="*/ 16 w 42"/>
                    <a:gd name="T89" fmla="*/ 24 h 65"/>
                    <a:gd name="T90" fmla="*/ 18 w 42"/>
                    <a:gd name="T91" fmla="*/ 23 h 65"/>
                    <a:gd name="T92" fmla="*/ 18 w 42"/>
                    <a:gd name="T93" fmla="*/ 22 h 65"/>
                    <a:gd name="T94" fmla="*/ 20 w 42"/>
                    <a:gd name="T95" fmla="*/ 21 h 65"/>
                    <a:gd name="T96" fmla="*/ 21 w 42"/>
                    <a:gd name="T97" fmla="*/ 20 h 65"/>
                    <a:gd name="T98" fmla="*/ 23 w 42"/>
                    <a:gd name="T99" fmla="*/ 18 h 65"/>
                    <a:gd name="T100" fmla="*/ 24 w 42"/>
                    <a:gd name="T101" fmla="*/ 17 h 65"/>
                    <a:gd name="T102" fmla="*/ 24 w 42"/>
                    <a:gd name="T103" fmla="*/ 16 h 65"/>
                    <a:gd name="T104" fmla="*/ 26 w 42"/>
                    <a:gd name="T105" fmla="*/ 14 h 65"/>
                    <a:gd name="T106" fmla="*/ 26 w 42"/>
                    <a:gd name="T107" fmla="*/ 12 h 65"/>
                    <a:gd name="T108" fmla="*/ 26 w 42"/>
                    <a:gd name="T109" fmla="*/ 10 h 65"/>
                    <a:gd name="T110" fmla="*/ 27 w 42"/>
                    <a:gd name="T111" fmla="*/ 8 h 65"/>
                    <a:gd name="T112" fmla="*/ 26 w 42"/>
                    <a:gd name="T113" fmla="*/ 6 h 65"/>
                    <a:gd name="T114" fmla="*/ 26 w 42"/>
                    <a:gd name="T115" fmla="*/ 2 h 6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2"/>
                    <a:gd name="T175" fmla="*/ 0 h 65"/>
                    <a:gd name="T176" fmla="*/ 42 w 42"/>
                    <a:gd name="T177" fmla="*/ 65 h 6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2" h="65">
                      <a:moveTo>
                        <a:pt x="26" y="2"/>
                      </a:moveTo>
                      <a:lnTo>
                        <a:pt x="33" y="0"/>
                      </a:lnTo>
                      <a:lnTo>
                        <a:pt x="41" y="11"/>
                      </a:lnTo>
                      <a:lnTo>
                        <a:pt x="33" y="24"/>
                      </a:lnTo>
                      <a:lnTo>
                        <a:pt x="28" y="29"/>
                      </a:lnTo>
                      <a:lnTo>
                        <a:pt x="23" y="51"/>
                      </a:lnTo>
                      <a:lnTo>
                        <a:pt x="20" y="59"/>
                      </a:lnTo>
                      <a:lnTo>
                        <a:pt x="3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1" y="61"/>
                      </a:lnTo>
                      <a:lnTo>
                        <a:pt x="1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2" y="56"/>
                      </a:lnTo>
                      <a:lnTo>
                        <a:pt x="3" y="55"/>
                      </a:lnTo>
                      <a:lnTo>
                        <a:pt x="3" y="53"/>
                      </a:lnTo>
                      <a:lnTo>
                        <a:pt x="3" y="52"/>
                      </a:lnTo>
                      <a:lnTo>
                        <a:pt x="4" y="51"/>
                      </a:lnTo>
                      <a:lnTo>
                        <a:pt x="4" y="49"/>
                      </a:lnTo>
                      <a:lnTo>
                        <a:pt x="5" y="48"/>
                      </a:lnTo>
                      <a:lnTo>
                        <a:pt x="5" y="47"/>
                      </a:lnTo>
                      <a:lnTo>
                        <a:pt x="5" y="45"/>
                      </a:lnTo>
                      <a:lnTo>
                        <a:pt x="5" y="43"/>
                      </a:lnTo>
                      <a:lnTo>
                        <a:pt x="5" y="42"/>
                      </a:lnTo>
                      <a:lnTo>
                        <a:pt x="5" y="39"/>
                      </a:lnTo>
                      <a:lnTo>
                        <a:pt x="5" y="38"/>
                      </a:lnTo>
                      <a:lnTo>
                        <a:pt x="5" y="37"/>
                      </a:lnTo>
                      <a:lnTo>
                        <a:pt x="5" y="35"/>
                      </a:lnTo>
                      <a:lnTo>
                        <a:pt x="5" y="33"/>
                      </a:lnTo>
                      <a:lnTo>
                        <a:pt x="5" y="32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5" y="28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15" y="25"/>
                      </a:lnTo>
                      <a:lnTo>
                        <a:pt x="15" y="24"/>
                      </a:lnTo>
                      <a:lnTo>
                        <a:pt x="16" y="24"/>
                      </a:lnTo>
                      <a:lnTo>
                        <a:pt x="18" y="23"/>
                      </a:lnTo>
                      <a:lnTo>
                        <a:pt x="18" y="22"/>
                      </a:lnTo>
                      <a:lnTo>
                        <a:pt x="20" y="21"/>
                      </a:lnTo>
                      <a:lnTo>
                        <a:pt x="21" y="20"/>
                      </a:lnTo>
                      <a:lnTo>
                        <a:pt x="23" y="18"/>
                      </a:lnTo>
                      <a:lnTo>
                        <a:pt x="24" y="17"/>
                      </a:lnTo>
                      <a:lnTo>
                        <a:pt x="24" y="16"/>
                      </a:lnTo>
                      <a:lnTo>
                        <a:pt x="26" y="14"/>
                      </a:lnTo>
                      <a:lnTo>
                        <a:pt x="26" y="12"/>
                      </a:lnTo>
                      <a:lnTo>
                        <a:pt x="26" y="10"/>
                      </a:lnTo>
                      <a:lnTo>
                        <a:pt x="27" y="8"/>
                      </a:lnTo>
                      <a:lnTo>
                        <a:pt x="26" y="6"/>
                      </a:lnTo>
                      <a:lnTo>
                        <a:pt x="26" y="2"/>
                      </a:lnTo>
                    </a:path>
                  </a:pathLst>
                </a:custGeom>
                <a:solidFill>
                  <a:srgbClr val="7F7F7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" name="Freeform 323"/>
                <p:cNvSpPr>
                  <a:spLocks noChangeAspect="1"/>
                </p:cNvSpPr>
                <p:nvPr/>
              </p:nvSpPr>
              <p:spPr bwMode="auto">
                <a:xfrm>
                  <a:off x="2697" y="1150"/>
                  <a:ext cx="35" cy="60"/>
                </a:xfrm>
                <a:custGeom>
                  <a:avLst/>
                  <a:gdLst>
                    <a:gd name="T0" fmla="*/ 12 w 35"/>
                    <a:gd name="T1" fmla="*/ 0 h 60"/>
                    <a:gd name="T2" fmla="*/ 22 w 35"/>
                    <a:gd name="T3" fmla="*/ 2 h 60"/>
                    <a:gd name="T4" fmla="*/ 34 w 35"/>
                    <a:gd name="T5" fmla="*/ 18 h 60"/>
                    <a:gd name="T6" fmla="*/ 24 w 35"/>
                    <a:gd name="T7" fmla="*/ 36 h 60"/>
                    <a:gd name="T8" fmla="*/ 19 w 35"/>
                    <a:gd name="T9" fmla="*/ 38 h 60"/>
                    <a:gd name="T10" fmla="*/ 18 w 35"/>
                    <a:gd name="T11" fmla="*/ 55 h 60"/>
                    <a:gd name="T12" fmla="*/ 0 w 35"/>
                    <a:gd name="T13" fmla="*/ 59 h 60"/>
                    <a:gd name="T14" fmla="*/ 3 w 35"/>
                    <a:gd name="T15" fmla="*/ 50 h 60"/>
                    <a:gd name="T16" fmla="*/ 7 w 35"/>
                    <a:gd name="T17" fmla="*/ 30 h 60"/>
                    <a:gd name="T18" fmla="*/ 12 w 35"/>
                    <a:gd name="T19" fmla="*/ 24 h 60"/>
                    <a:gd name="T20" fmla="*/ 20 w 35"/>
                    <a:gd name="T21" fmla="*/ 11 h 60"/>
                    <a:gd name="T22" fmla="*/ 12 w 35"/>
                    <a:gd name="T23" fmla="*/ 0 h 6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60"/>
                    <a:gd name="T38" fmla="*/ 35 w 35"/>
                    <a:gd name="T39" fmla="*/ 60 h 6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60">
                      <a:moveTo>
                        <a:pt x="12" y="0"/>
                      </a:moveTo>
                      <a:lnTo>
                        <a:pt x="22" y="2"/>
                      </a:lnTo>
                      <a:lnTo>
                        <a:pt x="34" y="18"/>
                      </a:lnTo>
                      <a:lnTo>
                        <a:pt x="24" y="36"/>
                      </a:lnTo>
                      <a:lnTo>
                        <a:pt x="19" y="38"/>
                      </a:lnTo>
                      <a:lnTo>
                        <a:pt x="18" y="55"/>
                      </a:lnTo>
                      <a:lnTo>
                        <a:pt x="0" y="59"/>
                      </a:lnTo>
                      <a:lnTo>
                        <a:pt x="3" y="50"/>
                      </a:lnTo>
                      <a:lnTo>
                        <a:pt x="7" y="30"/>
                      </a:lnTo>
                      <a:lnTo>
                        <a:pt x="12" y="24"/>
                      </a:lnTo>
                      <a:lnTo>
                        <a:pt x="20" y="11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F3F3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" name="Freeform 324"/>
                <p:cNvSpPr>
                  <a:spLocks noChangeAspect="1"/>
                </p:cNvSpPr>
                <p:nvPr/>
              </p:nvSpPr>
              <p:spPr bwMode="auto">
                <a:xfrm>
                  <a:off x="2628" y="1165"/>
                  <a:ext cx="56" cy="53"/>
                </a:xfrm>
                <a:custGeom>
                  <a:avLst/>
                  <a:gdLst>
                    <a:gd name="T0" fmla="*/ 2 w 56"/>
                    <a:gd name="T1" fmla="*/ 13 h 53"/>
                    <a:gd name="T2" fmla="*/ 7 w 56"/>
                    <a:gd name="T3" fmla="*/ 13 h 53"/>
                    <a:gd name="T4" fmla="*/ 27 w 56"/>
                    <a:gd name="T5" fmla="*/ 0 h 53"/>
                    <a:gd name="T6" fmla="*/ 40 w 56"/>
                    <a:gd name="T7" fmla="*/ 2 h 53"/>
                    <a:gd name="T8" fmla="*/ 41 w 56"/>
                    <a:gd name="T9" fmla="*/ 9 h 53"/>
                    <a:gd name="T10" fmla="*/ 53 w 56"/>
                    <a:gd name="T11" fmla="*/ 11 h 53"/>
                    <a:gd name="T12" fmla="*/ 53 w 56"/>
                    <a:gd name="T13" fmla="*/ 16 h 53"/>
                    <a:gd name="T14" fmla="*/ 53 w 56"/>
                    <a:gd name="T15" fmla="*/ 16 h 53"/>
                    <a:gd name="T16" fmla="*/ 53 w 56"/>
                    <a:gd name="T17" fmla="*/ 17 h 53"/>
                    <a:gd name="T18" fmla="*/ 53 w 56"/>
                    <a:gd name="T19" fmla="*/ 17 h 53"/>
                    <a:gd name="T20" fmla="*/ 53 w 56"/>
                    <a:gd name="T21" fmla="*/ 18 h 53"/>
                    <a:gd name="T22" fmla="*/ 53 w 56"/>
                    <a:gd name="T23" fmla="*/ 19 h 53"/>
                    <a:gd name="T24" fmla="*/ 53 w 56"/>
                    <a:gd name="T25" fmla="*/ 20 h 53"/>
                    <a:gd name="T26" fmla="*/ 53 w 56"/>
                    <a:gd name="T27" fmla="*/ 20 h 53"/>
                    <a:gd name="T28" fmla="*/ 53 w 56"/>
                    <a:gd name="T29" fmla="*/ 22 h 53"/>
                    <a:gd name="T30" fmla="*/ 53 w 56"/>
                    <a:gd name="T31" fmla="*/ 22 h 53"/>
                    <a:gd name="T32" fmla="*/ 53 w 56"/>
                    <a:gd name="T33" fmla="*/ 24 h 53"/>
                    <a:gd name="T34" fmla="*/ 53 w 56"/>
                    <a:gd name="T35" fmla="*/ 25 h 53"/>
                    <a:gd name="T36" fmla="*/ 53 w 56"/>
                    <a:gd name="T37" fmla="*/ 26 h 53"/>
                    <a:gd name="T38" fmla="*/ 53 w 56"/>
                    <a:gd name="T39" fmla="*/ 28 h 53"/>
                    <a:gd name="T40" fmla="*/ 54 w 56"/>
                    <a:gd name="T41" fmla="*/ 29 h 53"/>
                    <a:gd name="T42" fmla="*/ 54 w 56"/>
                    <a:gd name="T43" fmla="*/ 29 h 53"/>
                    <a:gd name="T44" fmla="*/ 54 w 56"/>
                    <a:gd name="T45" fmla="*/ 30 h 53"/>
                    <a:gd name="T46" fmla="*/ 55 w 56"/>
                    <a:gd name="T47" fmla="*/ 31 h 53"/>
                    <a:gd name="T48" fmla="*/ 55 w 56"/>
                    <a:gd name="T49" fmla="*/ 32 h 53"/>
                    <a:gd name="T50" fmla="*/ 55 w 56"/>
                    <a:gd name="T51" fmla="*/ 33 h 53"/>
                    <a:gd name="T52" fmla="*/ 55 w 56"/>
                    <a:gd name="T53" fmla="*/ 34 h 53"/>
                    <a:gd name="T54" fmla="*/ 55 w 56"/>
                    <a:gd name="T55" fmla="*/ 36 h 53"/>
                    <a:gd name="T56" fmla="*/ 55 w 56"/>
                    <a:gd name="T57" fmla="*/ 37 h 53"/>
                    <a:gd name="T58" fmla="*/ 54 w 56"/>
                    <a:gd name="T59" fmla="*/ 38 h 53"/>
                    <a:gd name="T60" fmla="*/ 54 w 56"/>
                    <a:gd name="T61" fmla="*/ 40 h 53"/>
                    <a:gd name="T62" fmla="*/ 54 w 56"/>
                    <a:gd name="T63" fmla="*/ 41 h 53"/>
                    <a:gd name="T64" fmla="*/ 53 w 56"/>
                    <a:gd name="T65" fmla="*/ 42 h 53"/>
                    <a:gd name="T66" fmla="*/ 53 w 56"/>
                    <a:gd name="T67" fmla="*/ 44 h 53"/>
                    <a:gd name="T68" fmla="*/ 52 w 56"/>
                    <a:gd name="T69" fmla="*/ 45 h 53"/>
                    <a:gd name="T70" fmla="*/ 51 w 56"/>
                    <a:gd name="T71" fmla="*/ 47 h 53"/>
                    <a:gd name="T72" fmla="*/ 51 w 56"/>
                    <a:gd name="T73" fmla="*/ 47 h 53"/>
                    <a:gd name="T74" fmla="*/ 51 w 56"/>
                    <a:gd name="T75" fmla="*/ 49 h 53"/>
                    <a:gd name="T76" fmla="*/ 49 w 56"/>
                    <a:gd name="T77" fmla="*/ 49 h 53"/>
                    <a:gd name="T78" fmla="*/ 31 w 56"/>
                    <a:gd name="T79" fmla="*/ 52 h 53"/>
                    <a:gd name="T80" fmla="*/ 1 w 56"/>
                    <a:gd name="T81" fmla="*/ 45 h 53"/>
                    <a:gd name="T82" fmla="*/ 5 w 56"/>
                    <a:gd name="T83" fmla="*/ 38 h 53"/>
                    <a:gd name="T84" fmla="*/ 2 w 56"/>
                    <a:gd name="T85" fmla="*/ 18 h 53"/>
                    <a:gd name="T86" fmla="*/ 0 w 56"/>
                    <a:gd name="T87" fmla="*/ 13 h 53"/>
                    <a:gd name="T88" fmla="*/ 2 w 56"/>
                    <a:gd name="T89" fmla="*/ 13 h 5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56"/>
                    <a:gd name="T136" fmla="*/ 0 h 53"/>
                    <a:gd name="T137" fmla="*/ 56 w 56"/>
                    <a:gd name="T138" fmla="*/ 53 h 5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56" h="53">
                      <a:moveTo>
                        <a:pt x="2" y="13"/>
                      </a:moveTo>
                      <a:lnTo>
                        <a:pt x="7" y="13"/>
                      </a:lnTo>
                      <a:lnTo>
                        <a:pt x="27" y="0"/>
                      </a:lnTo>
                      <a:lnTo>
                        <a:pt x="40" y="2"/>
                      </a:lnTo>
                      <a:lnTo>
                        <a:pt x="41" y="9"/>
                      </a:lnTo>
                      <a:lnTo>
                        <a:pt x="53" y="11"/>
                      </a:lnTo>
                      <a:lnTo>
                        <a:pt x="53" y="16"/>
                      </a:lnTo>
                      <a:lnTo>
                        <a:pt x="53" y="17"/>
                      </a:lnTo>
                      <a:lnTo>
                        <a:pt x="53" y="18"/>
                      </a:lnTo>
                      <a:lnTo>
                        <a:pt x="53" y="19"/>
                      </a:lnTo>
                      <a:lnTo>
                        <a:pt x="53" y="20"/>
                      </a:lnTo>
                      <a:lnTo>
                        <a:pt x="53" y="22"/>
                      </a:lnTo>
                      <a:lnTo>
                        <a:pt x="53" y="24"/>
                      </a:lnTo>
                      <a:lnTo>
                        <a:pt x="53" y="25"/>
                      </a:lnTo>
                      <a:lnTo>
                        <a:pt x="53" y="26"/>
                      </a:lnTo>
                      <a:lnTo>
                        <a:pt x="53" y="28"/>
                      </a:lnTo>
                      <a:lnTo>
                        <a:pt x="54" y="29"/>
                      </a:lnTo>
                      <a:lnTo>
                        <a:pt x="54" y="30"/>
                      </a:lnTo>
                      <a:lnTo>
                        <a:pt x="55" y="31"/>
                      </a:lnTo>
                      <a:lnTo>
                        <a:pt x="55" y="32"/>
                      </a:lnTo>
                      <a:lnTo>
                        <a:pt x="55" y="33"/>
                      </a:lnTo>
                      <a:lnTo>
                        <a:pt x="55" y="34"/>
                      </a:lnTo>
                      <a:lnTo>
                        <a:pt x="55" y="36"/>
                      </a:lnTo>
                      <a:lnTo>
                        <a:pt x="55" y="37"/>
                      </a:lnTo>
                      <a:lnTo>
                        <a:pt x="54" y="38"/>
                      </a:lnTo>
                      <a:lnTo>
                        <a:pt x="54" y="40"/>
                      </a:lnTo>
                      <a:lnTo>
                        <a:pt x="54" y="41"/>
                      </a:lnTo>
                      <a:lnTo>
                        <a:pt x="53" y="42"/>
                      </a:lnTo>
                      <a:lnTo>
                        <a:pt x="53" y="44"/>
                      </a:lnTo>
                      <a:lnTo>
                        <a:pt x="52" y="45"/>
                      </a:lnTo>
                      <a:lnTo>
                        <a:pt x="51" y="47"/>
                      </a:lnTo>
                      <a:lnTo>
                        <a:pt x="51" y="49"/>
                      </a:lnTo>
                      <a:lnTo>
                        <a:pt x="49" y="49"/>
                      </a:lnTo>
                      <a:lnTo>
                        <a:pt x="31" y="52"/>
                      </a:lnTo>
                      <a:lnTo>
                        <a:pt x="1" y="45"/>
                      </a:lnTo>
                      <a:lnTo>
                        <a:pt x="5" y="38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13"/>
                      </a:lnTo>
                    </a:path>
                  </a:pathLst>
                </a:custGeom>
                <a:solidFill>
                  <a:srgbClr val="8A914E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" name="Freeform 325"/>
                <p:cNvSpPr>
                  <a:spLocks noChangeAspect="1"/>
                </p:cNvSpPr>
                <p:nvPr/>
              </p:nvSpPr>
              <p:spPr bwMode="auto">
                <a:xfrm>
                  <a:off x="2543" y="1149"/>
                  <a:ext cx="93" cy="63"/>
                </a:xfrm>
                <a:custGeom>
                  <a:avLst/>
                  <a:gdLst>
                    <a:gd name="T0" fmla="*/ 0 w 93"/>
                    <a:gd name="T1" fmla="*/ 17 h 63"/>
                    <a:gd name="T2" fmla="*/ 0 w 93"/>
                    <a:gd name="T3" fmla="*/ 17 h 63"/>
                    <a:gd name="T4" fmla="*/ 1 w 93"/>
                    <a:gd name="T5" fmla="*/ 17 h 63"/>
                    <a:gd name="T6" fmla="*/ 3 w 93"/>
                    <a:gd name="T7" fmla="*/ 16 h 63"/>
                    <a:gd name="T8" fmla="*/ 5 w 93"/>
                    <a:gd name="T9" fmla="*/ 15 h 63"/>
                    <a:gd name="T10" fmla="*/ 9 w 93"/>
                    <a:gd name="T11" fmla="*/ 13 h 63"/>
                    <a:gd name="T12" fmla="*/ 13 w 93"/>
                    <a:gd name="T13" fmla="*/ 12 h 63"/>
                    <a:gd name="T14" fmla="*/ 17 w 93"/>
                    <a:gd name="T15" fmla="*/ 10 h 63"/>
                    <a:gd name="T16" fmla="*/ 21 w 93"/>
                    <a:gd name="T17" fmla="*/ 8 h 63"/>
                    <a:gd name="T18" fmla="*/ 26 w 93"/>
                    <a:gd name="T19" fmla="*/ 6 h 63"/>
                    <a:gd name="T20" fmla="*/ 32 w 93"/>
                    <a:gd name="T21" fmla="*/ 5 h 63"/>
                    <a:gd name="T22" fmla="*/ 37 w 93"/>
                    <a:gd name="T23" fmla="*/ 3 h 63"/>
                    <a:gd name="T24" fmla="*/ 42 w 93"/>
                    <a:gd name="T25" fmla="*/ 2 h 63"/>
                    <a:gd name="T26" fmla="*/ 48 w 93"/>
                    <a:gd name="T27" fmla="*/ 0 h 63"/>
                    <a:gd name="T28" fmla="*/ 53 w 93"/>
                    <a:gd name="T29" fmla="*/ 0 h 63"/>
                    <a:gd name="T30" fmla="*/ 58 w 93"/>
                    <a:gd name="T31" fmla="*/ 0 h 63"/>
                    <a:gd name="T32" fmla="*/ 64 w 93"/>
                    <a:gd name="T33" fmla="*/ 0 h 63"/>
                    <a:gd name="T34" fmla="*/ 92 w 93"/>
                    <a:gd name="T35" fmla="*/ 36 h 63"/>
                    <a:gd name="T36" fmla="*/ 92 w 93"/>
                    <a:gd name="T37" fmla="*/ 53 h 63"/>
                    <a:gd name="T38" fmla="*/ 86 w 93"/>
                    <a:gd name="T39" fmla="*/ 62 h 63"/>
                    <a:gd name="T40" fmla="*/ 26 w 93"/>
                    <a:gd name="T41" fmla="*/ 44 h 63"/>
                    <a:gd name="T42" fmla="*/ 26 w 93"/>
                    <a:gd name="T43" fmla="*/ 44 h 63"/>
                    <a:gd name="T44" fmla="*/ 25 w 93"/>
                    <a:gd name="T45" fmla="*/ 42 h 63"/>
                    <a:gd name="T46" fmla="*/ 24 w 93"/>
                    <a:gd name="T47" fmla="*/ 42 h 63"/>
                    <a:gd name="T48" fmla="*/ 22 w 93"/>
                    <a:gd name="T49" fmla="*/ 40 h 63"/>
                    <a:gd name="T50" fmla="*/ 20 w 93"/>
                    <a:gd name="T51" fmla="*/ 38 h 63"/>
                    <a:gd name="T52" fmla="*/ 18 w 93"/>
                    <a:gd name="T53" fmla="*/ 37 h 63"/>
                    <a:gd name="T54" fmla="*/ 15 w 93"/>
                    <a:gd name="T55" fmla="*/ 35 h 63"/>
                    <a:gd name="T56" fmla="*/ 13 w 93"/>
                    <a:gd name="T57" fmla="*/ 33 h 63"/>
                    <a:gd name="T58" fmla="*/ 11 w 93"/>
                    <a:gd name="T59" fmla="*/ 31 h 63"/>
                    <a:gd name="T60" fmla="*/ 8 w 93"/>
                    <a:gd name="T61" fmla="*/ 28 h 63"/>
                    <a:gd name="T62" fmla="*/ 6 w 93"/>
                    <a:gd name="T63" fmla="*/ 26 h 63"/>
                    <a:gd name="T64" fmla="*/ 4 w 93"/>
                    <a:gd name="T65" fmla="*/ 24 h 63"/>
                    <a:gd name="T66" fmla="*/ 2 w 93"/>
                    <a:gd name="T67" fmla="*/ 22 h 63"/>
                    <a:gd name="T68" fmla="*/ 1 w 93"/>
                    <a:gd name="T69" fmla="*/ 20 h 63"/>
                    <a:gd name="T70" fmla="*/ 0 w 93"/>
                    <a:gd name="T71" fmla="*/ 19 h 63"/>
                    <a:gd name="T72" fmla="*/ 0 w 93"/>
                    <a:gd name="T73" fmla="*/ 17 h 6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93"/>
                    <a:gd name="T112" fmla="*/ 0 h 63"/>
                    <a:gd name="T113" fmla="*/ 93 w 93"/>
                    <a:gd name="T114" fmla="*/ 63 h 6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93" h="63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3" y="16"/>
                      </a:lnTo>
                      <a:lnTo>
                        <a:pt x="5" y="15"/>
                      </a:lnTo>
                      <a:lnTo>
                        <a:pt x="9" y="13"/>
                      </a:lnTo>
                      <a:lnTo>
                        <a:pt x="13" y="12"/>
                      </a:lnTo>
                      <a:lnTo>
                        <a:pt x="17" y="10"/>
                      </a:lnTo>
                      <a:lnTo>
                        <a:pt x="21" y="8"/>
                      </a:lnTo>
                      <a:lnTo>
                        <a:pt x="26" y="6"/>
                      </a:lnTo>
                      <a:lnTo>
                        <a:pt x="32" y="5"/>
                      </a:lnTo>
                      <a:lnTo>
                        <a:pt x="37" y="3"/>
                      </a:lnTo>
                      <a:lnTo>
                        <a:pt x="42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4" y="0"/>
                      </a:lnTo>
                      <a:lnTo>
                        <a:pt x="92" y="36"/>
                      </a:lnTo>
                      <a:lnTo>
                        <a:pt x="92" y="53"/>
                      </a:lnTo>
                      <a:lnTo>
                        <a:pt x="86" y="62"/>
                      </a:lnTo>
                      <a:lnTo>
                        <a:pt x="26" y="44"/>
                      </a:lnTo>
                      <a:lnTo>
                        <a:pt x="25" y="42"/>
                      </a:lnTo>
                      <a:lnTo>
                        <a:pt x="24" y="42"/>
                      </a:lnTo>
                      <a:lnTo>
                        <a:pt x="22" y="40"/>
                      </a:lnTo>
                      <a:lnTo>
                        <a:pt x="20" y="38"/>
                      </a:lnTo>
                      <a:lnTo>
                        <a:pt x="18" y="37"/>
                      </a:lnTo>
                      <a:lnTo>
                        <a:pt x="15" y="35"/>
                      </a:lnTo>
                      <a:lnTo>
                        <a:pt x="13" y="33"/>
                      </a:lnTo>
                      <a:lnTo>
                        <a:pt x="11" y="31"/>
                      </a:lnTo>
                      <a:lnTo>
                        <a:pt x="8" y="28"/>
                      </a:lnTo>
                      <a:lnTo>
                        <a:pt x="6" y="26"/>
                      </a:lnTo>
                      <a:lnTo>
                        <a:pt x="4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0" y="19"/>
                      </a:lnTo>
                      <a:lnTo>
                        <a:pt x="0" y="17"/>
                      </a:lnTo>
                    </a:path>
                  </a:pathLst>
                </a:custGeom>
                <a:solidFill>
                  <a:srgbClr val="989898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" name="Freeform 326"/>
                <p:cNvSpPr>
                  <a:spLocks noChangeAspect="1"/>
                </p:cNvSpPr>
                <p:nvPr/>
              </p:nvSpPr>
              <p:spPr bwMode="auto">
                <a:xfrm>
                  <a:off x="2551" y="1177"/>
                  <a:ext cx="113" cy="26"/>
                </a:xfrm>
                <a:custGeom>
                  <a:avLst/>
                  <a:gdLst>
                    <a:gd name="T0" fmla="*/ 0 w 113"/>
                    <a:gd name="T1" fmla="*/ 0 h 26"/>
                    <a:gd name="T2" fmla="*/ 0 w 113"/>
                    <a:gd name="T3" fmla="*/ 0 h 26"/>
                    <a:gd name="T4" fmla="*/ 3 w 113"/>
                    <a:gd name="T5" fmla="*/ 2 h 26"/>
                    <a:gd name="T6" fmla="*/ 8 w 113"/>
                    <a:gd name="T7" fmla="*/ 3 h 26"/>
                    <a:gd name="T8" fmla="*/ 16 w 113"/>
                    <a:gd name="T9" fmla="*/ 5 h 26"/>
                    <a:gd name="T10" fmla="*/ 29 w 113"/>
                    <a:gd name="T11" fmla="*/ 6 h 26"/>
                    <a:gd name="T12" fmla="*/ 45 w 113"/>
                    <a:gd name="T13" fmla="*/ 7 h 26"/>
                    <a:gd name="T14" fmla="*/ 66 w 113"/>
                    <a:gd name="T15" fmla="*/ 7 h 26"/>
                    <a:gd name="T16" fmla="*/ 91 w 113"/>
                    <a:gd name="T17" fmla="*/ 6 h 26"/>
                    <a:gd name="T18" fmla="*/ 106 w 113"/>
                    <a:gd name="T19" fmla="*/ 6 h 26"/>
                    <a:gd name="T20" fmla="*/ 112 w 113"/>
                    <a:gd name="T21" fmla="*/ 6 h 26"/>
                    <a:gd name="T22" fmla="*/ 110 w 113"/>
                    <a:gd name="T23" fmla="*/ 6 h 26"/>
                    <a:gd name="T24" fmla="*/ 104 w 113"/>
                    <a:gd name="T25" fmla="*/ 6 h 26"/>
                    <a:gd name="T26" fmla="*/ 95 w 113"/>
                    <a:gd name="T27" fmla="*/ 6 h 26"/>
                    <a:gd name="T28" fmla="*/ 87 w 113"/>
                    <a:gd name="T29" fmla="*/ 7 h 26"/>
                    <a:gd name="T30" fmla="*/ 81 w 113"/>
                    <a:gd name="T31" fmla="*/ 7 h 26"/>
                    <a:gd name="T32" fmla="*/ 81 w 113"/>
                    <a:gd name="T33" fmla="*/ 25 h 26"/>
                    <a:gd name="T34" fmla="*/ 51 w 113"/>
                    <a:gd name="T35" fmla="*/ 25 h 26"/>
                    <a:gd name="T36" fmla="*/ 49 w 113"/>
                    <a:gd name="T37" fmla="*/ 24 h 26"/>
                    <a:gd name="T38" fmla="*/ 44 w 113"/>
                    <a:gd name="T39" fmla="*/ 22 h 26"/>
                    <a:gd name="T40" fmla="*/ 39 w 113"/>
                    <a:gd name="T41" fmla="*/ 21 h 26"/>
                    <a:gd name="T42" fmla="*/ 32 w 113"/>
                    <a:gd name="T43" fmla="*/ 19 h 26"/>
                    <a:gd name="T44" fmla="*/ 26 w 113"/>
                    <a:gd name="T45" fmla="*/ 17 h 26"/>
                    <a:gd name="T46" fmla="*/ 21 w 113"/>
                    <a:gd name="T47" fmla="*/ 14 h 26"/>
                    <a:gd name="T48" fmla="*/ 16 w 113"/>
                    <a:gd name="T49" fmla="*/ 12 h 26"/>
                    <a:gd name="T50" fmla="*/ 13 w 113"/>
                    <a:gd name="T51" fmla="*/ 11 h 26"/>
                    <a:gd name="T52" fmla="*/ 10 w 113"/>
                    <a:gd name="T53" fmla="*/ 9 h 26"/>
                    <a:gd name="T54" fmla="*/ 8 w 113"/>
                    <a:gd name="T55" fmla="*/ 6 h 26"/>
                    <a:gd name="T56" fmla="*/ 5 w 113"/>
                    <a:gd name="T57" fmla="*/ 4 h 26"/>
                    <a:gd name="T58" fmla="*/ 3 w 113"/>
                    <a:gd name="T59" fmla="*/ 3 h 26"/>
                    <a:gd name="T60" fmla="*/ 2 w 113"/>
                    <a:gd name="T61" fmla="*/ 2 h 26"/>
                    <a:gd name="T62" fmla="*/ 0 w 113"/>
                    <a:gd name="T63" fmla="*/ 0 h 26"/>
                    <a:gd name="T64" fmla="*/ 0 w 113"/>
                    <a:gd name="T65" fmla="*/ 0 h 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3"/>
                    <a:gd name="T100" fmla="*/ 0 h 26"/>
                    <a:gd name="T101" fmla="*/ 113 w 113"/>
                    <a:gd name="T102" fmla="*/ 26 h 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3" h="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8" y="3"/>
                      </a:lnTo>
                      <a:lnTo>
                        <a:pt x="12" y="4"/>
                      </a:lnTo>
                      <a:lnTo>
                        <a:pt x="16" y="5"/>
                      </a:lnTo>
                      <a:lnTo>
                        <a:pt x="22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5" y="7"/>
                      </a:lnTo>
                      <a:lnTo>
                        <a:pt x="54" y="7"/>
                      </a:lnTo>
                      <a:lnTo>
                        <a:pt x="66" y="7"/>
                      </a:lnTo>
                      <a:lnTo>
                        <a:pt x="79" y="6"/>
                      </a:lnTo>
                      <a:lnTo>
                        <a:pt x="91" y="6"/>
                      </a:lnTo>
                      <a:lnTo>
                        <a:pt x="100" y="6"/>
                      </a:lnTo>
                      <a:lnTo>
                        <a:pt x="106" y="6"/>
                      </a:lnTo>
                      <a:lnTo>
                        <a:pt x="110" y="6"/>
                      </a:lnTo>
                      <a:lnTo>
                        <a:pt x="112" y="6"/>
                      </a:lnTo>
                      <a:lnTo>
                        <a:pt x="110" y="6"/>
                      </a:lnTo>
                      <a:lnTo>
                        <a:pt x="107" y="6"/>
                      </a:lnTo>
                      <a:lnTo>
                        <a:pt x="104" y="6"/>
                      </a:lnTo>
                      <a:lnTo>
                        <a:pt x="99" y="6"/>
                      </a:lnTo>
                      <a:lnTo>
                        <a:pt x="95" y="6"/>
                      </a:lnTo>
                      <a:lnTo>
                        <a:pt x="91" y="6"/>
                      </a:lnTo>
                      <a:lnTo>
                        <a:pt x="87" y="7"/>
                      </a:lnTo>
                      <a:lnTo>
                        <a:pt x="84" y="7"/>
                      </a:lnTo>
                      <a:lnTo>
                        <a:pt x="81" y="7"/>
                      </a:lnTo>
                      <a:lnTo>
                        <a:pt x="81" y="25"/>
                      </a:lnTo>
                      <a:lnTo>
                        <a:pt x="51" y="25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7" y="23"/>
                      </a:lnTo>
                      <a:lnTo>
                        <a:pt x="44" y="22"/>
                      </a:lnTo>
                      <a:lnTo>
                        <a:pt x="42" y="22"/>
                      </a:lnTo>
                      <a:lnTo>
                        <a:pt x="39" y="21"/>
                      </a:lnTo>
                      <a:lnTo>
                        <a:pt x="36" y="20"/>
                      </a:lnTo>
                      <a:lnTo>
                        <a:pt x="32" y="19"/>
                      </a:lnTo>
                      <a:lnTo>
                        <a:pt x="29" y="18"/>
                      </a:lnTo>
                      <a:lnTo>
                        <a:pt x="26" y="17"/>
                      </a:lnTo>
                      <a:lnTo>
                        <a:pt x="23" y="16"/>
                      </a:lnTo>
                      <a:lnTo>
                        <a:pt x="21" y="14"/>
                      </a:lnTo>
                      <a:lnTo>
                        <a:pt x="18" y="13"/>
                      </a:lnTo>
                      <a:lnTo>
                        <a:pt x="16" y="12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12" y="9"/>
                      </a:lnTo>
                      <a:lnTo>
                        <a:pt x="10" y="9"/>
                      </a:lnTo>
                      <a:lnTo>
                        <a:pt x="9" y="7"/>
                      </a:lnTo>
                      <a:lnTo>
                        <a:pt x="8" y="6"/>
                      </a:lnTo>
                      <a:lnTo>
                        <a:pt x="7" y="5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" name="Freeform 327"/>
                <p:cNvSpPr>
                  <a:spLocks noChangeAspect="1"/>
                </p:cNvSpPr>
                <p:nvPr/>
              </p:nvSpPr>
              <p:spPr bwMode="auto">
                <a:xfrm>
                  <a:off x="2601" y="1202"/>
                  <a:ext cx="32" cy="17"/>
                </a:xfrm>
                <a:custGeom>
                  <a:avLst/>
                  <a:gdLst>
                    <a:gd name="T0" fmla="*/ 31 w 32"/>
                    <a:gd name="T1" fmla="*/ 0 h 17"/>
                    <a:gd name="T2" fmla="*/ 25 w 32"/>
                    <a:gd name="T3" fmla="*/ 16 h 17"/>
                    <a:gd name="T4" fmla="*/ 0 w 32"/>
                    <a:gd name="T5" fmla="*/ 0 h 17"/>
                    <a:gd name="T6" fmla="*/ 31 w 32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"/>
                    <a:gd name="T13" fmla="*/ 0 h 17"/>
                    <a:gd name="T14" fmla="*/ 32 w 32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" h="17">
                      <a:moveTo>
                        <a:pt x="31" y="0"/>
                      </a:moveTo>
                      <a:lnTo>
                        <a:pt x="25" y="16"/>
                      </a:lnTo>
                      <a:lnTo>
                        <a:pt x="0" y="0"/>
                      </a:lnTo>
                      <a:lnTo>
                        <a:pt x="31" y="0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6" name="Freeform 328"/>
                <p:cNvSpPr>
                  <a:spLocks noChangeAspect="1"/>
                </p:cNvSpPr>
                <p:nvPr/>
              </p:nvSpPr>
              <p:spPr bwMode="auto">
                <a:xfrm>
                  <a:off x="2608" y="1127"/>
                  <a:ext cx="39" cy="52"/>
                </a:xfrm>
                <a:custGeom>
                  <a:avLst/>
                  <a:gdLst>
                    <a:gd name="T0" fmla="*/ 0 w 39"/>
                    <a:gd name="T1" fmla="*/ 23 h 52"/>
                    <a:gd name="T2" fmla="*/ 0 w 39"/>
                    <a:gd name="T3" fmla="*/ 22 h 52"/>
                    <a:gd name="T4" fmla="*/ 1 w 39"/>
                    <a:gd name="T5" fmla="*/ 19 h 52"/>
                    <a:gd name="T6" fmla="*/ 3 w 39"/>
                    <a:gd name="T7" fmla="*/ 15 h 52"/>
                    <a:gd name="T8" fmla="*/ 5 w 39"/>
                    <a:gd name="T9" fmla="*/ 11 h 52"/>
                    <a:gd name="T10" fmla="*/ 7 w 39"/>
                    <a:gd name="T11" fmla="*/ 7 h 52"/>
                    <a:gd name="T12" fmla="*/ 10 w 39"/>
                    <a:gd name="T13" fmla="*/ 3 h 52"/>
                    <a:gd name="T14" fmla="*/ 13 w 39"/>
                    <a:gd name="T15" fmla="*/ 0 h 52"/>
                    <a:gd name="T16" fmla="*/ 14 w 39"/>
                    <a:gd name="T17" fmla="*/ 0 h 52"/>
                    <a:gd name="T18" fmla="*/ 14 w 39"/>
                    <a:gd name="T19" fmla="*/ 1 h 52"/>
                    <a:gd name="T20" fmla="*/ 14 w 39"/>
                    <a:gd name="T21" fmla="*/ 3 h 52"/>
                    <a:gd name="T22" fmla="*/ 14 w 39"/>
                    <a:gd name="T23" fmla="*/ 5 h 52"/>
                    <a:gd name="T24" fmla="*/ 14 w 39"/>
                    <a:gd name="T25" fmla="*/ 9 h 52"/>
                    <a:gd name="T26" fmla="*/ 13 w 39"/>
                    <a:gd name="T27" fmla="*/ 12 h 52"/>
                    <a:gd name="T28" fmla="*/ 13 w 39"/>
                    <a:gd name="T29" fmla="*/ 16 h 52"/>
                    <a:gd name="T30" fmla="*/ 11 w 39"/>
                    <a:gd name="T31" fmla="*/ 19 h 52"/>
                    <a:gd name="T32" fmla="*/ 11 w 39"/>
                    <a:gd name="T33" fmla="*/ 23 h 52"/>
                    <a:gd name="T34" fmla="*/ 13 w 39"/>
                    <a:gd name="T35" fmla="*/ 24 h 52"/>
                    <a:gd name="T36" fmla="*/ 16 w 39"/>
                    <a:gd name="T37" fmla="*/ 24 h 52"/>
                    <a:gd name="T38" fmla="*/ 19 w 39"/>
                    <a:gd name="T39" fmla="*/ 23 h 52"/>
                    <a:gd name="T40" fmla="*/ 22 w 39"/>
                    <a:gd name="T41" fmla="*/ 23 h 52"/>
                    <a:gd name="T42" fmla="*/ 26 w 39"/>
                    <a:gd name="T43" fmla="*/ 21 h 52"/>
                    <a:gd name="T44" fmla="*/ 29 w 39"/>
                    <a:gd name="T45" fmla="*/ 20 h 52"/>
                    <a:gd name="T46" fmla="*/ 30 w 39"/>
                    <a:gd name="T47" fmla="*/ 19 h 52"/>
                    <a:gd name="T48" fmla="*/ 31 w 39"/>
                    <a:gd name="T49" fmla="*/ 19 h 52"/>
                    <a:gd name="T50" fmla="*/ 31 w 39"/>
                    <a:gd name="T51" fmla="*/ 20 h 52"/>
                    <a:gd name="T52" fmla="*/ 32 w 39"/>
                    <a:gd name="T53" fmla="*/ 22 h 52"/>
                    <a:gd name="T54" fmla="*/ 33 w 39"/>
                    <a:gd name="T55" fmla="*/ 25 h 52"/>
                    <a:gd name="T56" fmla="*/ 34 w 39"/>
                    <a:gd name="T57" fmla="*/ 29 h 52"/>
                    <a:gd name="T58" fmla="*/ 35 w 39"/>
                    <a:gd name="T59" fmla="*/ 32 h 52"/>
                    <a:gd name="T60" fmla="*/ 36 w 39"/>
                    <a:gd name="T61" fmla="*/ 35 h 52"/>
                    <a:gd name="T62" fmla="*/ 37 w 39"/>
                    <a:gd name="T63" fmla="*/ 38 h 52"/>
                    <a:gd name="T64" fmla="*/ 37 w 39"/>
                    <a:gd name="T65" fmla="*/ 39 h 52"/>
                    <a:gd name="T66" fmla="*/ 37 w 39"/>
                    <a:gd name="T67" fmla="*/ 40 h 52"/>
                    <a:gd name="T68" fmla="*/ 36 w 39"/>
                    <a:gd name="T69" fmla="*/ 40 h 52"/>
                    <a:gd name="T70" fmla="*/ 35 w 39"/>
                    <a:gd name="T71" fmla="*/ 42 h 52"/>
                    <a:gd name="T72" fmla="*/ 35 w 39"/>
                    <a:gd name="T73" fmla="*/ 43 h 52"/>
                    <a:gd name="T74" fmla="*/ 34 w 39"/>
                    <a:gd name="T75" fmla="*/ 45 h 52"/>
                    <a:gd name="T76" fmla="*/ 34 w 39"/>
                    <a:gd name="T77" fmla="*/ 46 h 52"/>
                    <a:gd name="T78" fmla="*/ 33 w 39"/>
                    <a:gd name="T79" fmla="*/ 47 h 52"/>
                    <a:gd name="T80" fmla="*/ 32 w 39"/>
                    <a:gd name="T81" fmla="*/ 48 h 52"/>
                    <a:gd name="T82" fmla="*/ 32 w 39"/>
                    <a:gd name="T83" fmla="*/ 49 h 52"/>
                    <a:gd name="T84" fmla="*/ 31 w 39"/>
                    <a:gd name="T85" fmla="*/ 49 h 52"/>
                    <a:gd name="T86" fmla="*/ 30 w 39"/>
                    <a:gd name="T87" fmla="*/ 50 h 52"/>
                    <a:gd name="T88" fmla="*/ 29 w 39"/>
                    <a:gd name="T89" fmla="*/ 50 h 52"/>
                    <a:gd name="T90" fmla="*/ 27 w 39"/>
                    <a:gd name="T91" fmla="*/ 50 h 52"/>
                    <a:gd name="T92" fmla="*/ 27 w 39"/>
                    <a:gd name="T93" fmla="*/ 50 h 52"/>
                    <a:gd name="T94" fmla="*/ 26 w 39"/>
                    <a:gd name="T95" fmla="*/ 50 h 52"/>
                    <a:gd name="T96" fmla="*/ 19 w 39"/>
                    <a:gd name="T97" fmla="*/ 51 h 5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9"/>
                    <a:gd name="T148" fmla="*/ 0 h 52"/>
                    <a:gd name="T149" fmla="*/ 39 w 39"/>
                    <a:gd name="T150" fmla="*/ 52 h 5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9" h="52">
                      <a:moveTo>
                        <a:pt x="0" y="24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" y="21"/>
                      </a:lnTo>
                      <a:lnTo>
                        <a:pt x="1" y="19"/>
                      </a:lnTo>
                      <a:lnTo>
                        <a:pt x="2" y="17"/>
                      </a:lnTo>
                      <a:lnTo>
                        <a:pt x="3" y="15"/>
                      </a:lnTo>
                      <a:lnTo>
                        <a:pt x="4" y="13"/>
                      </a:lnTo>
                      <a:lnTo>
                        <a:pt x="5" y="11"/>
                      </a:lnTo>
                      <a:lnTo>
                        <a:pt x="6" y="9"/>
                      </a:lnTo>
                      <a:lnTo>
                        <a:pt x="7" y="7"/>
                      </a:lnTo>
                      <a:lnTo>
                        <a:pt x="8" y="4"/>
                      </a:lnTo>
                      <a:lnTo>
                        <a:pt x="10" y="3"/>
                      </a:lnTo>
                      <a:lnTo>
                        <a:pt x="11" y="2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14" y="9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13" y="14"/>
                      </a:lnTo>
                      <a:lnTo>
                        <a:pt x="13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11" y="21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14" y="24"/>
                      </a:lnTo>
                      <a:lnTo>
                        <a:pt x="16" y="24"/>
                      </a:lnTo>
                      <a:lnTo>
                        <a:pt x="17" y="24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2" y="23"/>
                      </a:lnTo>
                      <a:lnTo>
                        <a:pt x="24" y="22"/>
                      </a:lnTo>
                      <a:lnTo>
                        <a:pt x="26" y="21"/>
                      </a:lnTo>
                      <a:lnTo>
                        <a:pt x="27" y="21"/>
                      </a:lnTo>
                      <a:lnTo>
                        <a:pt x="29" y="20"/>
                      </a:lnTo>
                      <a:lnTo>
                        <a:pt x="29" y="19"/>
                      </a:lnTo>
                      <a:lnTo>
                        <a:pt x="30" y="19"/>
                      </a:lnTo>
                      <a:lnTo>
                        <a:pt x="31" y="19"/>
                      </a:lnTo>
                      <a:lnTo>
                        <a:pt x="31" y="20"/>
                      </a:lnTo>
                      <a:lnTo>
                        <a:pt x="31" y="21"/>
                      </a:lnTo>
                      <a:lnTo>
                        <a:pt x="32" y="22"/>
                      </a:lnTo>
                      <a:lnTo>
                        <a:pt x="32" y="23"/>
                      </a:lnTo>
                      <a:lnTo>
                        <a:pt x="33" y="25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5" y="30"/>
                      </a:lnTo>
                      <a:lnTo>
                        <a:pt x="35" y="32"/>
                      </a:lnTo>
                      <a:lnTo>
                        <a:pt x="36" y="34"/>
                      </a:lnTo>
                      <a:lnTo>
                        <a:pt x="36" y="35"/>
                      </a:lnTo>
                      <a:lnTo>
                        <a:pt x="37" y="36"/>
                      </a:lnTo>
                      <a:lnTo>
                        <a:pt x="37" y="38"/>
                      </a:lnTo>
                      <a:lnTo>
                        <a:pt x="38" y="39"/>
                      </a:lnTo>
                      <a:lnTo>
                        <a:pt x="37" y="39"/>
                      </a:lnTo>
                      <a:lnTo>
                        <a:pt x="37" y="40"/>
                      </a:lnTo>
                      <a:lnTo>
                        <a:pt x="36" y="40"/>
                      </a:lnTo>
                      <a:lnTo>
                        <a:pt x="36" y="41"/>
                      </a:lnTo>
                      <a:lnTo>
                        <a:pt x="35" y="42"/>
                      </a:lnTo>
                      <a:lnTo>
                        <a:pt x="35" y="43"/>
                      </a:lnTo>
                      <a:lnTo>
                        <a:pt x="35" y="44"/>
                      </a:lnTo>
                      <a:lnTo>
                        <a:pt x="34" y="45"/>
                      </a:lnTo>
                      <a:lnTo>
                        <a:pt x="34" y="46"/>
                      </a:lnTo>
                      <a:lnTo>
                        <a:pt x="34" y="47"/>
                      </a:lnTo>
                      <a:lnTo>
                        <a:pt x="33" y="47"/>
                      </a:lnTo>
                      <a:lnTo>
                        <a:pt x="33" y="48"/>
                      </a:lnTo>
                      <a:lnTo>
                        <a:pt x="32" y="48"/>
                      </a:lnTo>
                      <a:lnTo>
                        <a:pt x="32" y="49"/>
                      </a:lnTo>
                      <a:lnTo>
                        <a:pt x="31" y="49"/>
                      </a:lnTo>
                      <a:lnTo>
                        <a:pt x="30" y="50"/>
                      </a:lnTo>
                      <a:lnTo>
                        <a:pt x="29" y="50"/>
                      </a:lnTo>
                      <a:lnTo>
                        <a:pt x="28" y="50"/>
                      </a:lnTo>
                      <a:lnTo>
                        <a:pt x="27" y="50"/>
                      </a:lnTo>
                      <a:lnTo>
                        <a:pt x="26" y="50"/>
                      </a:lnTo>
                      <a:lnTo>
                        <a:pt x="19" y="51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7" name="Freeform 329"/>
                <p:cNvSpPr>
                  <a:spLocks noChangeAspect="1"/>
                </p:cNvSpPr>
                <p:nvPr/>
              </p:nvSpPr>
              <p:spPr bwMode="auto">
                <a:xfrm>
                  <a:off x="2664" y="1182"/>
                  <a:ext cx="30" cy="17"/>
                </a:xfrm>
                <a:custGeom>
                  <a:avLst/>
                  <a:gdLst>
                    <a:gd name="T0" fmla="*/ 24 w 30"/>
                    <a:gd name="T1" fmla="*/ 0 h 17"/>
                    <a:gd name="T2" fmla="*/ 23 w 30"/>
                    <a:gd name="T3" fmla="*/ 0 h 17"/>
                    <a:gd name="T4" fmla="*/ 21 w 30"/>
                    <a:gd name="T5" fmla="*/ 0 h 17"/>
                    <a:gd name="T6" fmla="*/ 19 w 30"/>
                    <a:gd name="T7" fmla="*/ 0 h 17"/>
                    <a:gd name="T8" fmla="*/ 17 w 30"/>
                    <a:gd name="T9" fmla="*/ 0 h 17"/>
                    <a:gd name="T10" fmla="*/ 16 w 30"/>
                    <a:gd name="T11" fmla="*/ 0 h 17"/>
                    <a:gd name="T12" fmla="*/ 14 w 30"/>
                    <a:gd name="T13" fmla="*/ 0 h 17"/>
                    <a:gd name="T14" fmla="*/ 12 w 30"/>
                    <a:gd name="T15" fmla="*/ 1 h 17"/>
                    <a:gd name="T16" fmla="*/ 10 w 30"/>
                    <a:gd name="T17" fmla="*/ 2 h 17"/>
                    <a:gd name="T18" fmla="*/ 10 w 30"/>
                    <a:gd name="T19" fmla="*/ 2 h 17"/>
                    <a:gd name="T20" fmla="*/ 9 w 30"/>
                    <a:gd name="T21" fmla="*/ 2 h 17"/>
                    <a:gd name="T22" fmla="*/ 9 w 30"/>
                    <a:gd name="T23" fmla="*/ 3 h 17"/>
                    <a:gd name="T24" fmla="*/ 8 w 30"/>
                    <a:gd name="T25" fmla="*/ 3 h 17"/>
                    <a:gd name="T26" fmla="*/ 7 w 30"/>
                    <a:gd name="T27" fmla="*/ 3 h 17"/>
                    <a:gd name="T28" fmla="*/ 7 w 30"/>
                    <a:gd name="T29" fmla="*/ 3 h 17"/>
                    <a:gd name="T30" fmla="*/ 6 w 30"/>
                    <a:gd name="T31" fmla="*/ 3 h 17"/>
                    <a:gd name="T32" fmla="*/ 5 w 30"/>
                    <a:gd name="T33" fmla="*/ 4 h 17"/>
                    <a:gd name="T34" fmla="*/ 4 w 30"/>
                    <a:gd name="T35" fmla="*/ 5 h 17"/>
                    <a:gd name="T36" fmla="*/ 3 w 30"/>
                    <a:gd name="T37" fmla="*/ 6 h 17"/>
                    <a:gd name="T38" fmla="*/ 2 w 30"/>
                    <a:gd name="T39" fmla="*/ 7 h 17"/>
                    <a:gd name="T40" fmla="*/ 1 w 30"/>
                    <a:gd name="T41" fmla="*/ 9 h 17"/>
                    <a:gd name="T42" fmla="*/ 0 w 30"/>
                    <a:gd name="T43" fmla="*/ 11 h 17"/>
                    <a:gd name="T44" fmla="*/ 0 w 30"/>
                    <a:gd name="T45" fmla="*/ 12 h 17"/>
                    <a:gd name="T46" fmla="*/ 0 w 30"/>
                    <a:gd name="T47" fmla="*/ 15 h 17"/>
                    <a:gd name="T48" fmla="*/ 0 w 30"/>
                    <a:gd name="T49" fmla="*/ 16 h 17"/>
                    <a:gd name="T50" fmla="*/ 0 w 30"/>
                    <a:gd name="T51" fmla="*/ 16 h 17"/>
                    <a:gd name="T52" fmla="*/ 0 w 30"/>
                    <a:gd name="T53" fmla="*/ 16 h 17"/>
                    <a:gd name="T54" fmla="*/ 1 w 30"/>
                    <a:gd name="T55" fmla="*/ 16 h 17"/>
                    <a:gd name="T56" fmla="*/ 2 w 30"/>
                    <a:gd name="T57" fmla="*/ 16 h 17"/>
                    <a:gd name="T58" fmla="*/ 2 w 30"/>
                    <a:gd name="T59" fmla="*/ 16 h 17"/>
                    <a:gd name="T60" fmla="*/ 2 w 30"/>
                    <a:gd name="T61" fmla="*/ 16 h 17"/>
                    <a:gd name="T62" fmla="*/ 4 w 30"/>
                    <a:gd name="T63" fmla="*/ 14 h 17"/>
                    <a:gd name="T64" fmla="*/ 7 w 30"/>
                    <a:gd name="T65" fmla="*/ 12 h 17"/>
                    <a:gd name="T66" fmla="*/ 9 w 30"/>
                    <a:gd name="T67" fmla="*/ 9 h 17"/>
                    <a:gd name="T68" fmla="*/ 12 w 30"/>
                    <a:gd name="T69" fmla="*/ 9 h 17"/>
                    <a:gd name="T70" fmla="*/ 17 w 30"/>
                    <a:gd name="T71" fmla="*/ 8 h 17"/>
                    <a:gd name="T72" fmla="*/ 20 w 30"/>
                    <a:gd name="T73" fmla="*/ 8 h 17"/>
                    <a:gd name="T74" fmla="*/ 23 w 30"/>
                    <a:gd name="T75" fmla="*/ 7 h 17"/>
                    <a:gd name="T76" fmla="*/ 27 w 30"/>
                    <a:gd name="T77" fmla="*/ 6 h 17"/>
                    <a:gd name="T78" fmla="*/ 28 w 30"/>
                    <a:gd name="T79" fmla="*/ 6 h 17"/>
                    <a:gd name="T80" fmla="*/ 29 w 30"/>
                    <a:gd name="T81" fmla="*/ 6 h 17"/>
                    <a:gd name="T82" fmla="*/ 29 w 30"/>
                    <a:gd name="T83" fmla="*/ 5 h 17"/>
                    <a:gd name="T84" fmla="*/ 28 w 30"/>
                    <a:gd name="T85" fmla="*/ 4 h 17"/>
                    <a:gd name="T86" fmla="*/ 28 w 30"/>
                    <a:gd name="T87" fmla="*/ 3 h 17"/>
                    <a:gd name="T88" fmla="*/ 27 w 30"/>
                    <a:gd name="T89" fmla="*/ 3 h 17"/>
                    <a:gd name="T90" fmla="*/ 27 w 30"/>
                    <a:gd name="T91" fmla="*/ 2 h 17"/>
                    <a:gd name="T92" fmla="*/ 27 w 30"/>
                    <a:gd name="T93" fmla="*/ 1 h 17"/>
                    <a:gd name="T94" fmla="*/ 25 w 30"/>
                    <a:gd name="T95" fmla="*/ 0 h 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0"/>
                    <a:gd name="T145" fmla="*/ 0 h 17"/>
                    <a:gd name="T146" fmla="*/ 30 w 30"/>
                    <a:gd name="T147" fmla="*/ 17 h 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0" h="17">
                      <a:moveTo>
                        <a:pt x="25" y="0"/>
                      </a:moveTo>
                      <a:lnTo>
                        <a:pt x="24" y="0"/>
                      </a:lnTo>
                      <a:lnTo>
                        <a:pt x="23" y="0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2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8" y="3"/>
                      </a:lnTo>
                      <a:lnTo>
                        <a:pt x="7" y="3"/>
                      </a:lnTo>
                      <a:lnTo>
                        <a:pt x="6" y="3"/>
                      </a:lnTo>
                      <a:lnTo>
                        <a:pt x="5" y="4"/>
                      </a:lnTo>
                      <a:lnTo>
                        <a:pt x="4" y="5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7"/>
                      </a:lnTo>
                      <a:lnTo>
                        <a:pt x="2" y="8"/>
                      </a:lnTo>
                      <a:lnTo>
                        <a:pt x="1" y="9"/>
                      </a:lnTo>
                      <a:lnTo>
                        <a:pt x="0" y="11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5"/>
                      </a:ln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4" y="14"/>
                      </a:lnTo>
                      <a:lnTo>
                        <a:pt x="5" y="12"/>
                      </a:lnTo>
                      <a:lnTo>
                        <a:pt x="7" y="12"/>
                      </a:lnTo>
                      <a:lnTo>
                        <a:pt x="8" y="11"/>
                      </a:lnTo>
                      <a:lnTo>
                        <a:pt x="9" y="9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5" y="8"/>
                      </a:lnTo>
                      <a:lnTo>
                        <a:pt x="17" y="8"/>
                      </a:lnTo>
                      <a:lnTo>
                        <a:pt x="18" y="8"/>
                      </a:lnTo>
                      <a:lnTo>
                        <a:pt x="20" y="8"/>
                      </a:lnTo>
                      <a:lnTo>
                        <a:pt x="22" y="7"/>
                      </a:lnTo>
                      <a:lnTo>
                        <a:pt x="23" y="7"/>
                      </a:lnTo>
                      <a:lnTo>
                        <a:pt x="25" y="7"/>
                      </a:lnTo>
                      <a:lnTo>
                        <a:pt x="27" y="6"/>
                      </a:lnTo>
                      <a:lnTo>
                        <a:pt x="28" y="6"/>
                      </a:lnTo>
                      <a:lnTo>
                        <a:pt x="29" y="6"/>
                      </a:lnTo>
                      <a:lnTo>
                        <a:pt x="29" y="5"/>
                      </a:lnTo>
                      <a:lnTo>
                        <a:pt x="28" y="5"/>
                      </a:lnTo>
                      <a:lnTo>
                        <a:pt x="28" y="4"/>
                      </a:lnTo>
                      <a:lnTo>
                        <a:pt x="28" y="3"/>
                      </a:lnTo>
                      <a:lnTo>
                        <a:pt x="27" y="3"/>
                      </a:lnTo>
                      <a:lnTo>
                        <a:pt x="27" y="2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8" name="Freeform 330"/>
                <p:cNvSpPr>
                  <a:spLocks noChangeAspect="1"/>
                </p:cNvSpPr>
                <p:nvPr/>
              </p:nvSpPr>
              <p:spPr bwMode="auto">
                <a:xfrm>
                  <a:off x="2675" y="1140"/>
                  <a:ext cx="31" cy="37"/>
                </a:xfrm>
                <a:custGeom>
                  <a:avLst/>
                  <a:gdLst>
                    <a:gd name="T0" fmla="*/ 0 w 31"/>
                    <a:gd name="T1" fmla="*/ 6 h 37"/>
                    <a:gd name="T2" fmla="*/ 0 w 31"/>
                    <a:gd name="T3" fmla="*/ 5 h 37"/>
                    <a:gd name="T4" fmla="*/ 2 w 31"/>
                    <a:gd name="T5" fmla="*/ 4 h 37"/>
                    <a:gd name="T6" fmla="*/ 5 w 31"/>
                    <a:gd name="T7" fmla="*/ 2 h 37"/>
                    <a:gd name="T8" fmla="*/ 8 w 31"/>
                    <a:gd name="T9" fmla="*/ 1 h 37"/>
                    <a:gd name="T10" fmla="*/ 11 w 31"/>
                    <a:gd name="T11" fmla="*/ 0 h 37"/>
                    <a:gd name="T12" fmla="*/ 15 w 31"/>
                    <a:gd name="T13" fmla="*/ 0 h 37"/>
                    <a:gd name="T14" fmla="*/ 18 w 31"/>
                    <a:gd name="T15" fmla="*/ 0 h 37"/>
                    <a:gd name="T16" fmla="*/ 20 w 31"/>
                    <a:gd name="T17" fmla="*/ 2 h 37"/>
                    <a:gd name="T18" fmla="*/ 21 w 31"/>
                    <a:gd name="T19" fmla="*/ 2 h 37"/>
                    <a:gd name="T20" fmla="*/ 23 w 31"/>
                    <a:gd name="T21" fmla="*/ 4 h 37"/>
                    <a:gd name="T22" fmla="*/ 25 w 31"/>
                    <a:gd name="T23" fmla="*/ 6 h 37"/>
                    <a:gd name="T24" fmla="*/ 27 w 31"/>
                    <a:gd name="T25" fmla="*/ 9 h 37"/>
                    <a:gd name="T26" fmla="*/ 28 w 31"/>
                    <a:gd name="T27" fmla="*/ 13 h 37"/>
                    <a:gd name="T28" fmla="*/ 30 w 31"/>
                    <a:gd name="T29" fmla="*/ 18 h 37"/>
                    <a:gd name="T30" fmla="*/ 28 w 31"/>
                    <a:gd name="T31" fmla="*/ 21 h 37"/>
                    <a:gd name="T32" fmla="*/ 26 w 31"/>
                    <a:gd name="T33" fmla="*/ 25 h 37"/>
                    <a:gd name="T34" fmla="*/ 24 w 31"/>
                    <a:gd name="T35" fmla="*/ 28 h 37"/>
                    <a:gd name="T36" fmla="*/ 22 w 31"/>
                    <a:gd name="T37" fmla="*/ 30 h 37"/>
                    <a:gd name="T38" fmla="*/ 20 w 31"/>
                    <a:gd name="T39" fmla="*/ 33 h 37"/>
                    <a:gd name="T40" fmla="*/ 19 w 31"/>
                    <a:gd name="T41" fmla="*/ 34 h 37"/>
                    <a:gd name="T42" fmla="*/ 18 w 31"/>
                    <a:gd name="T43" fmla="*/ 35 h 37"/>
                    <a:gd name="T44" fmla="*/ 18 w 31"/>
                    <a:gd name="T45" fmla="*/ 35 h 37"/>
                    <a:gd name="T46" fmla="*/ 17 w 31"/>
                    <a:gd name="T47" fmla="*/ 36 h 37"/>
                    <a:gd name="T48" fmla="*/ 7 w 31"/>
                    <a:gd name="T49" fmla="*/ 33 h 37"/>
                    <a:gd name="T50" fmla="*/ 7 w 31"/>
                    <a:gd name="T51" fmla="*/ 33 h 37"/>
                    <a:gd name="T52" fmla="*/ 7 w 31"/>
                    <a:gd name="T53" fmla="*/ 33 h 37"/>
                    <a:gd name="T54" fmla="*/ 6 w 31"/>
                    <a:gd name="T55" fmla="*/ 31 h 37"/>
                    <a:gd name="T56" fmla="*/ 5 w 31"/>
                    <a:gd name="T57" fmla="*/ 31 h 37"/>
                    <a:gd name="T58" fmla="*/ 5 w 31"/>
                    <a:gd name="T59" fmla="*/ 29 h 37"/>
                    <a:gd name="T60" fmla="*/ 5 w 31"/>
                    <a:gd name="T61" fmla="*/ 28 h 37"/>
                    <a:gd name="T62" fmla="*/ 7 w 31"/>
                    <a:gd name="T63" fmla="*/ 27 h 37"/>
                    <a:gd name="T64" fmla="*/ 8 w 31"/>
                    <a:gd name="T65" fmla="*/ 26 h 37"/>
                    <a:gd name="T66" fmla="*/ 10 w 31"/>
                    <a:gd name="T67" fmla="*/ 24 h 37"/>
                    <a:gd name="T68" fmla="*/ 11 w 31"/>
                    <a:gd name="T69" fmla="*/ 23 h 37"/>
                    <a:gd name="T70" fmla="*/ 11 w 31"/>
                    <a:gd name="T71" fmla="*/ 22 h 37"/>
                    <a:gd name="T72" fmla="*/ 12 w 31"/>
                    <a:gd name="T73" fmla="*/ 22 h 37"/>
                    <a:gd name="T74" fmla="*/ 12 w 31"/>
                    <a:gd name="T75" fmla="*/ 21 h 37"/>
                    <a:gd name="T76" fmla="*/ 11 w 31"/>
                    <a:gd name="T77" fmla="*/ 20 h 37"/>
                    <a:gd name="T78" fmla="*/ 11 w 31"/>
                    <a:gd name="T79" fmla="*/ 20 h 37"/>
                    <a:gd name="T80" fmla="*/ 11 w 31"/>
                    <a:gd name="T81" fmla="*/ 20 h 37"/>
                    <a:gd name="T82" fmla="*/ 10 w 31"/>
                    <a:gd name="T83" fmla="*/ 20 h 37"/>
                    <a:gd name="T84" fmla="*/ 9 w 31"/>
                    <a:gd name="T85" fmla="*/ 18 h 37"/>
                    <a:gd name="T86" fmla="*/ 8 w 31"/>
                    <a:gd name="T87" fmla="*/ 16 h 37"/>
                    <a:gd name="T88" fmla="*/ 6 w 31"/>
                    <a:gd name="T89" fmla="*/ 14 h 37"/>
                    <a:gd name="T90" fmla="*/ 5 w 31"/>
                    <a:gd name="T91" fmla="*/ 11 h 37"/>
                    <a:gd name="T92" fmla="*/ 4 w 31"/>
                    <a:gd name="T93" fmla="*/ 9 h 37"/>
                    <a:gd name="T94" fmla="*/ 2 w 31"/>
                    <a:gd name="T95" fmla="*/ 7 h 37"/>
                    <a:gd name="T96" fmla="*/ 0 w 31"/>
                    <a:gd name="T97" fmla="*/ 6 h 3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1"/>
                    <a:gd name="T148" fmla="*/ 0 h 37"/>
                    <a:gd name="T149" fmla="*/ 31 w 31"/>
                    <a:gd name="T150" fmla="*/ 37 h 3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1" h="37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4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1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3"/>
                      </a:lnTo>
                      <a:lnTo>
                        <a:pt x="23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6" y="8"/>
                      </a:lnTo>
                      <a:lnTo>
                        <a:pt x="27" y="9"/>
                      </a:lnTo>
                      <a:lnTo>
                        <a:pt x="28" y="11"/>
                      </a:lnTo>
                      <a:lnTo>
                        <a:pt x="28" y="13"/>
                      </a:lnTo>
                      <a:lnTo>
                        <a:pt x="28" y="15"/>
                      </a:lnTo>
                      <a:lnTo>
                        <a:pt x="30" y="18"/>
                      </a:lnTo>
                      <a:lnTo>
                        <a:pt x="28" y="19"/>
                      </a:lnTo>
                      <a:lnTo>
                        <a:pt x="28" y="21"/>
                      </a:lnTo>
                      <a:lnTo>
                        <a:pt x="27" y="23"/>
                      </a:lnTo>
                      <a:lnTo>
                        <a:pt x="26" y="25"/>
                      </a:lnTo>
                      <a:lnTo>
                        <a:pt x="25" y="27"/>
                      </a:lnTo>
                      <a:lnTo>
                        <a:pt x="24" y="28"/>
                      </a:lnTo>
                      <a:lnTo>
                        <a:pt x="23" y="29"/>
                      </a:lnTo>
                      <a:lnTo>
                        <a:pt x="22" y="30"/>
                      </a:lnTo>
                      <a:lnTo>
                        <a:pt x="21" y="31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7" y="36"/>
                      </a:lnTo>
                      <a:lnTo>
                        <a:pt x="7" y="33"/>
                      </a:lnTo>
                      <a:lnTo>
                        <a:pt x="6" y="33"/>
                      </a:ln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5" y="28"/>
                      </a:lnTo>
                      <a:lnTo>
                        <a:pt x="6" y="27"/>
                      </a:lnTo>
                      <a:lnTo>
                        <a:pt x="7" y="27"/>
                      </a:lnTo>
                      <a:lnTo>
                        <a:pt x="8" y="26"/>
                      </a:lnTo>
                      <a:lnTo>
                        <a:pt x="9" y="25"/>
                      </a:lnTo>
                      <a:lnTo>
                        <a:pt x="10" y="24"/>
                      </a:lnTo>
                      <a:lnTo>
                        <a:pt x="11" y="23"/>
                      </a:lnTo>
                      <a:lnTo>
                        <a:pt x="11" y="22"/>
                      </a:lnTo>
                      <a:lnTo>
                        <a:pt x="12" y="22"/>
                      </a:lnTo>
                      <a:lnTo>
                        <a:pt x="12" y="21"/>
                      </a:lnTo>
                      <a:lnTo>
                        <a:pt x="12" y="20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10" y="19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8" y="16"/>
                      </a:lnTo>
                      <a:lnTo>
                        <a:pt x="7" y="15"/>
                      </a:lnTo>
                      <a:lnTo>
                        <a:pt x="6" y="14"/>
                      </a:lnTo>
                      <a:lnTo>
                        <a:pt x="5" y="13"/>
                      </a:lnTo>
                      <a:lnTo>
                        <a:pt x="5" y="11"/>
                      </a:lnTo>
                      <a:lnTo>
                        <a:pt x="4" y="10"/>
                      </a:lnTo>
                      <a:lnTo>
                        <a:pt x="4" y="9"/>
                      </a:lnTo>
                      <a:lnTo>
                        <a:pt x="3" y="8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9" name="Freeform 331"/>
                <p:cNvSpPr>
                  <a:spLocks noChangeAspect="1"/>
                </p:cNvSpPr>
                <p:nvPr/>
              </p:nvSpPr>
              <p:spPr bwMode="auto">
                <a:xfrm>
                  <a:off x="2672" y="1146"/>
                  <a:ext cx="17" cy="23"/>
                </a:xfrm>
                <a:custGeom>
                  <a:avLst/>
                  <a:gdLst>
                    <a:gd name="T0" fmla="*/ 5 w 17"/>
                    <a:gd name="T1" fmla="*/ 0 h 23"/>
                    <a:gd name="T2" fmla="*/ 5 w 17"/>
                    <a:gd name="T3" fmla="*/ 1 h 23"/>
                    <a:gd name="T4" fmla="*/ 6 w 17"/>
                    <a:gd name="T5" fmla="*/ 2 h 23"/>
                    <a:gd name="T6" fmla="*/ 7 w 17"/>
                    <a:gd name="T7" fmla="*/ 3 h 23"/>
                    <a:gd name="T8" fmla="*/ 8 w 17"/>
                    <a:gd name="T9" fmla="*/ 4 h 23"/>
                    <a:gd name="T10" fmla="*/ 8 w 17"/>
                    <a:gd name="T11" fmla="*/ 5 h 23"/>
                    <a:gd name="T12" fmla="*/ 10 w 17"/>
                    <a:gd name="T13" fmla="*/ 6 h 23"/>
                    <a:gd name="T14" fmla="*/ 10 w 17"/>
                    <a:gd name="T15" fmla="*/ 8 h 23"/>
                    <a:gd name="T16" fmla="*/ 12 w 17"/>
                    <a:gd name="T17" fmla="*/ 8 h 23"/>
                    <a:gd name="T18" fmla="*/ 12 w 17"/>
                    <a:gd name="T19" fmla="*/ 9 h 23"/>
                    <a:gd name="T20" fmla="*/ 13 w 17"/>
                    <a:gd name="T21" fmla="*/ 10 h 23"/>
                    <a:gd name="T22" fmla="*/ 14 w 17"/>
                    <a:gd name="T23" fmla="*/ 11 h 23"/>
                    <a:gd name="T24" fmla="*/ 15 w 17"/>
                    <a:gd name="T25" fmla="*/ 13 h 23"/>
                    <a:gd name="T26" fmla="*/ 16 w 17"/>
                    <a:gd name="T27" fmla="*/ 14 h 23"/>
                    <a:gd name="T28" fmla="*/ 16 w 17"/>
                    <a:gd name="T29" fmla="*/ 15 h 23"/>
                    <a:gd name="T30" fmla="*/ 15 w 17"/>
                    <a:gd name="T31" fmla="*/ 16 h 23"/>
                    <a:gd name="T32" fmla="*/ 13 w 17"/>
                    <a:gd name="T33" fmla="*/ 17 h 23"/>
                    <a:gd name="T34" fmla="*/ 13 w 17"/>
                    <a:gd name="T35" fmla="*/ 19 h 23"/>
                    <a:gd name="T36" fmla="*/ 12 w 17"/>
                    <a:gd name="T37" fmla="*/ 21 h 23"/>
                    <a:gd name="T38" fmla="*/ 10 w 17"/>
                    <a:gd name="T39" fmla="*/ 22 h 23"/>
                    <a:gd name="T40" fmla="*/ 8 w 17"/>
                    <a:gd name="T41" fmla="*/ 21 h 23"/>
                    <a:gd name="T42" fmla="*/ 8 w 17"/>
                    <a:gd name="T43" fmla="*/ 20 h 23"/>
                    <a:gd name="T44" fmla="*/ 7 w 17"/>
                    <a:gd name="T45" fmla="*/ 19 h 23"/>
                    <a:gd name="T46" fmla="*/ 7 w 17"/>
                    <a:gd name="T47" fmla="*/ 17 h 23"/>
                    <a:gd name="T48" fmla="*/ 7 w 17"/>
                    <a:gd name="T49" fmla="*/ 16 h 23"/>
                    <a:gd name="T50" fmla="*/ 6 w 17"/>
                    <a:gd name="T51" fmla="*/ 14 h 23"/>
                    <a:gd name="T52" fmla="*/ 5 w 17"/>
                    <a:gd name="T53" fmla="*/ 13 h 23"/>
                    <a:gd name="T54" fmla="*/ 5 w 17"/>
                    <a:gd name="T55" fmla="*/ 12 h 23"/>
                    <a:gd name="T56" fmla="*/ 4 w 17"/>
                    <a:gd name="T57" fmla="*/ 12 h 23"/>
                    <a:gd name="T58" fmla="*/ 4 w 17"/>
                    <a:gd name="T59" fmla="*/ 12 h 23"/>
                    <a:gd name="T60" fmla="*/ 2 w 17"/>
                    <a:gd name="T61" fmla="*/ 12 h 23"/>
                    <a:gd name="T62" fmla="*/ 1 w 17"/>
                    <a:gd name="T63" fmla="*/ 11 h 23"/>
                    <a:gd name="T64" fmla="*/ 0 w 17"/>
                    <a:gd name="T65" fmla="*/ 11 h 23"/>
                    <a:gd name="T66" fmla="*/ 0 w 17"/>
                    <a:gd name="T67" fmla="*/ 9 h 23"/>
                    <a:gd name="T68" fmla="*/ 0 w 17"/>
                    <a:gd name="T69" fmla="*/ 8 h 23"/>
                    <a:gd name="T70" fmla="*/ 0 w 17"/>
                    <a:gd name="T71" fmla="*/ 5 h 23"/>
                    <a:gd name="T72" fmla="*/ 0 w 17"/>
                    <a:gd name="T73" fmla="*/ 3 h 23"/>
                    <a:gd name="T74" fmla="*/ 1 w 17"/>
                    <a:gd name="T75" fmla="*/ 2 h 23"/>
                    <a:gd name="T76" fmla="*/ 1 w 17"/>
                    <a:gd name="T77" fmla="*/ 2 h 23"/>
                    <a:gd name="T78" fmla="*/ 2 w 17"/>
                    <a:gd name="T79" fmla="*/ 1 h 23"/>
                    <a:gd name="T80" fmla="*/ 2 w 17"/>
                    <a:gd name="T81" fmla="*/ 0 h 23"/>
                    <a:gd name="T82" fmla="*/ 4 w 17"/>
                    <a:gd name="T83" fmla="*/ 0 h 23"/>
                    <a:gd name="T84" fmla="*/ 4 w 17"/>
                    <a:gd name="T85" fmla="*/ 0 h 2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7"/>
                    <a:gd name="T130" fmla="*/ 0 h 23"/>
                    <a:gd name="T131" fmla="*/ 17 w 17"/>
                    <a:gd name="T132" fmla="*/ 23 h 2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7" h="2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10" y="6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2" y="9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4" y="11"/>
                      </a:lnTo>
                      <a:lnTo>
                        <a:pt x="15" y="12"/>
                      </a:lnTo>
                      <a:lnTo>
                        <a:pt x="15" y="13"/>
                      </a:lnTo>
                      <a:lnTo>
                        <a:pt x="16" y="14"/>
                      </a:lnTo>
                      <a:lnTo>
                        <a:pt x="16" y="15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4" y="17"/>
                      </a:lnTo>
                      <a:lnTo>
                        <a:pt x="13" y="17"/>
                      </a:lnTo>
                      <a:lnTo>
                        <a:pt x="13" y="18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12" y="20"/>
                      </a:lnTo>
                      <a:lnTo>
                        <a:pt x="12" y="21"/>
                      </a:lnTo>
                      <a:lnTo>
                        <a:pt x="11" y="21"/>
                      </a:lnTo>
                      <a:lnTo>
                        <a:pt x="10" y="21"/>
                      </a:lnTo>
                      <a:lnTo>
                        <a:pt x="10" y="22"/>
                      </a:lnTo>
                      <a:lnTo>
                        <a:pt x="9" y="22"/>
                      </a:lnTo>
                      <a:lnTo>
                        <a:pt x="8" y="21"/>
                      </a:lnTo>
                      <a:lnTo>
                        <a:pt x="8" y="20"/>
                      </a:lnTo>
                      <a:lnTo>
                        <a:pt x="7" y="19"/>
                      </a:lnTo>
                      <a:lnTo>
                        <a:pt x="7" y="18"/>
                      </a:lnTo>
                      <a:lnTo>
                        <a:pt x="7" y="17"/>
                      </a:lnTo>
                      <a:lnTo>
                        <a:pt x="7" y="16"/>
                      </a:lnTo>
                      <a:lnTo>
                        <a:pt x="6" y="15"/>
                      </a:lnTo>
                      <a:lnTo>
                        <a:pt x="6" y="14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3" y="12"/>
                      </a:lnTo>
                      <a:lnTo>
                        <a:pt x="2" y="12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0" name="Line 332"/>
                <p:cNvSpPr>
                  <a:spLocks noChangeAspect="1" noChangeShapeType="1"/>
                </p:cNvSpPr>
                <p:nvPr/>
              </p:nvSpPr>
              <p:spPr bwMode="auto">
                <a:xfrm>
                  <a:off x="2717" y="1161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" name="Line 333"/>
                <p:cNvSpPr>
                  <a:spLocks noChangeAspect="1" noChangeShapeType="1"/>
                </p:cNvSpPr>
                <p:nvPr/>
              </p:nvSpPr>
              <p:spPr bwMode="auto">
                <a:xfrm>
                  <a:off x="2709" y="1175"/>
                  <a:ext cx="12" cy="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" name="Line 334"/>
                <p:cNvSpPr>
                  <a:spLocks noChangeAspect="1" noChangeShapeType="1"/>
                </p:cNvSpPr>
                <p:nvPr/>
              </p:nvSpPr>
              <p:spPr bwMode="auto">
                <a:xfrm>
                  <a:off x="2700" y="1202"/>
                  <a:ext cx="14" cy="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3" name="Freeform 335"/>
                <p:cNvSpPr>
                  <a:spLocks noChangeAspect="1"/>
                </p:cNvSpPr>
                <p:nvPr/>
              </p:nvSpPr>
              <p:spPr bwMode="auto">
                <a:xfrm>
                  <a:off x="2662" y="1180"/>
                  <a:ext cx="21" cy="17"/>
                </a:xfrm>
                <a:custGeom>
                  <a:avLst/>
                  <a:gdLst>
                    <a:gd name="T0" fmla="*/ 20 w 21"/>
                    <a:gd name="T1" fmla="*/ 16 h 17"/>
                    <a:gd name="T2" fmla="*/ 17 w 21"/>
                    <a:gd name="T3" fmla="*/ 16 h 17"/>
                    <a:gd name="T4" fmla="*/ 16 w 21"/>
                    <a:gd name="T5" fmla="*/ 16 h 17"/>
                    <a:gd name="T6" fmla="*/ 15 w 21"/>
                    <a:gd name="T7" fmla="*/ 10 h 17"/>
                    <a:gd name="T8" fmla="*/ 14 w 21"/>
                    <a:gd name="T9" fmla="*/ 10 h 17"/>
                    <a:gd name="T10" fmla="*/ 12 w 21"/>
                    <a:gd name="T11" fmla="*/ 5 h 17"/>
                    <a:gd name="T12" fmla="*/ 11 w 21"/>
                    <a:gd name="T13" fmla="*/ 5 h 17"/>
                    <a:gd name="T14" fmla="*/ 10 w 21"/>
                    <a:gd name="T15" fmla="*/ 0 h 17"/>
                    <a:gd name="T16" fmla="*/ 8 w 21"/>
                    <a:gd name="T17" fmla="*/ 0 h 17"/>
                    <a:gd name="T18" fmla="*/ 7 w 21"/>
                    <a:gd name="T19" fmla="*/ 0 h 17"/>
                    <a:gd name="T20" fmla="*/ 6 w 21"/>
                    <a:gd name="T21" fmla="*/ 0 h 17"/>
                    <a:gd name="T22" fmla="*/ 5 w 21"/>
                    <a:gd name="T23" fmla="*/ 0 h 17"/>
                    <a:gd name="T24" fmla="*/ 4 w 21"/>
                    <a:gd name="T25" fmla="*/ 0 h 17"/>
                    <a:gd name="T26" fmla="*/ 3 w 21"/>
                    <a:gd name="T27" fmla="*/ 0 h 17"/>
                    <a:gd name="T28" fmla="*/ 2 w 21"/>
                    <a:gd name="T29" fmla="*/ 0 h 17"/>
                    <a:gd name="T30" fmla="*/ 1 w 21"/>
                    <a:gd name="T31" fmla="*/ 5 h 17"/>
                    <a:gd name="T32" fmla="*/ 0 w 21"/>
                    <a:gd name="T33" fmla="*/ 1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"/>
                    <a:gd name="T52" fmla="*/ 0 h 17"/>
                    <a:gd name="T53" fmla="*/ 21 w 21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" h="17">
                      <a:moveTo>
                        <a:pt x="20" y="16"/>
                      </a:moveTo>
                      <a:lnTo>
                        <a:pt x="17" y="16"/>
                      </a:lnTo>
                      <a:lnTo>
                        <a:pt x="16" y="16"/>
                      </a:lnTo>
                      <a:lnTo>
                        <a:pt x="15" y="10"/>
                      </a:lnTo>
                      <a:lnTo>
                        <a:pt x="14" y="10"/>
                      </a:lnTo>
                      <a:lnTo>
                        <a:pt x="12" y="5"/>
                      </a:lnTo>
                      <a:lnTo>
                        <a:pt x="11" y="5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4" name="Line 336"/>
                <p:cNvSpPr>
                  <a:spLocks noChangeAspect="1" noChangeShapeType="1"/>
                </p:cNvSpPr>
                <p:nvPr/>
              </p:nvSpPr>
              <p:spPr bwMode="auto">
                <a:xfrm>
                  <a:off x="2682" y="118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5" name="Line 33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662" y="1180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6" name="Freeform 338"/>
                <p:cNvSpPr>
                  <a:spLocks noChangeAspect="1"/>
                </p:cNvSpPr>
                <p:nvPr/>
              </p:nvSpPr>
              <p:spPr bwMode="auto">
                <a:xfrm>
                  <a:off x="2662" y="1176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2 w 17"/>
                    <a:gd name="T3" fmla="*/ 16 h 17"/>
                    <a:gd name="T4" fmla="*/ 2 w 17"/>
                    <a:gd name="T5" fmla="*/ 13 h 17"/>
                    <a:gd name="T6" fmla="*/ 3 w 17"/>
                    <a:gd name="T7" fmla="*/ 13 h 17"/>
                    <a:gd name="T8" fmla="*/ 4 w 17"/>
                    <a:gd name="T9" fmla="*/ 13 h 17"/>
                    <a:gd name="T10" fmla="*/ 6 w 17"/>
                    <a:gd name="T11" fmla="*/ 11 h 17"/>
                    <a:gd name="T12" fmla="*/ 6 w 17"/>
                    <a:gd name="T13" fmla="*/ 11 h 17"/>
                    <a:gd name="T14" fmla="*/ 8 w 17"/>
                    <a:gd name="T15" fmla="*/ 9 h 17"/>
                    <a:gd name="T16" fmla="*/ 8 w 17"/>
                    <a:gd name="T17" fmla="*/ 9 h 17"/>
                    <a:gd name="T18" fmla="*/ 9 w 17"/>
                    <a:gd name="T19" fmla="*/ 9 h 17"/>
                    <a:gd name="T20" fmla="*/ 11 w 17"/>
                    <a:gd name="T21" fmla="*/ 6 h 17"/>
                    <a:gd name="T22" fmla="*/ 11 w 17"/>
                    <a:gd name="T23" fmla="*/ 6 h 17"/>
                    <a:gd name="T24" fmla="*/ 12 w 17"/>
                    <a:gd name="T25" fmla="*/ 6 h 17"/>
                    <a:gd name="T26" fmla="*/ 14 w 17"/>
                    <a:gd name="T27" fmla="*/ 4 h 17"/>
                    <a:gd name="T28" fmla="*/ 14 w 17"/>
                    <a:gd name="T29" fmla="*/ 2 h 17"/>
                    <a:gd name="T30" fmla="*/ 16 w 17"/>
                    <a:gd name="T31" fmla="*/ 2 h 17"/>
                    <a:gd name="T32" fmla="*/ 16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4" y="13"/>
                      </a:lnTo>
                      <a:lnTo>
                        <a:pt x="6" y="11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4" y="2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7" name="Line 33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662" y="1180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8" name="Line 340"/>
                <p:cNvSpPr>
                  <a:spLocks noChangeAspect="1" noChangeShapeType="1"/>
                </p:cNvSpPr>
                <p:nvPr/>
              </p:nvSpPr>
              <p:spPr bwMode="auto">
                <a:xfrm>
                  <a:off x="2668" y="1176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9" name="Freeform 341"/>
                <p:cNvSpPr>
                  <a:spLocks noChangeAspect="1"/>
                </p:cNvSpPr>
                <p:nvPr/>
              </p:nvSpPr>
              <p:spPr bwMode="auto">
                <a:xfrm>
                  <a:off x="2664" y="1205"/>
                  <a:ext cx="17" cy="1"/>
                </a:xfrm>
                <a:custGeom>
                  <a:avLst/>
                  <a:gdLst>
                    <a:gd name="T0" fmla="*/ 0 w 17"/>
                    <a:gd name="T1" fmla="*/ 0 h 1"/>
                    <a:gd name="T2" fmla="*/ 0 w 17"/>
                    <a:gd name="T3" fmla="*/ 0 h 1"/>
                    <a:gd name="T4" fmla="*/ 0 w 17"/>
                    <a:gd name="T5" fmla="*/ 0 h 1"/>
                    <a:gd name="T6" fmla="*/ 3 w 17"/>
                    <a:gd name="T7" fmla="*/ 0 h 1"/>
                    <a:gd name="T8" fmla="*/ 3 w 17"/>
                    <a:gd name="T9" fmla="*/ 0 h 1"/>
                    <a:gd name="T10" fmla="*/ 3 w 17"/>
                    <a:gd name="T11" fmla="*/ 0 h 1"/>
                    <a:gd name="T12" fmla="*/ 3 w 17"/>
                    <a:gd name="T13" fmla="*/ 0 h 1"/>
                    <a:gd name="T14" fmla="*/ 6 w 17"/>
                    <a:gd name="T15" fmla="*/ 0 h 1"/>
                    <a:gd name="T16" fmla="*/ 6 w 17"/>
                    <a:gd name="T17" fmla="*/ 0 h 1"/>
                    <a:gd name="T18" fmla="*/ 6 w 17"/>
                    <a:gd name="T19" fmla="*/ 0 h 1"/>
                    <a:gd name="T20" fmla="*/ 6 w 17"/>
                    <a:gd name="T21" fmla="*/ 0 h 1"/>
                    <a:gd name="T22" fmla="*/ 12 w 17"/>
                    <a:gd name="T23" fmla="*/ 0 h 1"/>
                    <a:gd name="T24" fmla="*/ 12 w 17"/>
                    <a:gd name="T25" fmla="*/ 0 h 1"/>
                    <a:gd name="T26" fmla="*/ 12 w 17"/>
                    <a:gd name="T27" fmla="*/ 0 h 1"/>
                    <a:gd name="T28" fmla="*/ 12 w 17"/>
                    <a:gd name="T29" fmla="*/ 0 h 1"/>
                    <a:gd name="T30" fmla="*/ 16 w 17"/>
                    <a:gd name="T31" fmla="*/ 0 h 1"/>
                    <a:gd name="T32" fmla="*/ 16 w 17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"/>
                    <a:gd name="T53" fmla="*/ 17 w 17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" name="Line 3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64" y="1203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1" name="Line 343"/>
                <p:cNvSpPr>
                  <a:spLocks noChangeAspect="1" noChangeShapeType="1"/>
                </p:cNvSpPr>
                <p:nvPr/>
              </p:nvSpPr>
              <p:spPr bwMode="auto">
                <a:xfrm>
                  <a:off x="2666" y="1203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2" name="Freeform 344"/>
                <p:cNvSpPr>
                  <a:spLocks noChangeAspect="1"/>
                </p:cNvSpPr>
                <p:nvPr/>
              </p:nvSpPr>
              <p:spPr bwMode="auto">
                <a:xfrm>
                  <a:off x="2666" y="1202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0 w 17"/>
                    <a:gd name="T3" fmla="*/ 12 h 17"/>
                    <a:gd name="T4" fmla="*/ 0 w 17"/>
                    <a:gd name="T5" fmla="*/ 12 h 17"/>
                    <a:gd name="T6" fmla="*/ 0 w 17"/>
                    <a:gd name="T7" fmla="*/ 9 h 17"/>
                    <a:gd name="T8" fmla="*/ 0 w 17"/>
                    <a:gd name="T9" fmla="*/ 9 h 17"/>
                    <a:gd name="T10" fmla="*/ 0 w 17"/>
                    <a:gd name="T11" fmla="*/ 9 h 17"/>
                    <a:gd name="T12" fmla="*/ 0 w 17"/>
                    <a:gd name="T13" fmla="*/ 6 h 17"/>
                    <a:gd name="T14" fmla="*/ 0 w 17"/>
                    <a:gd name="T15" fmla="*/ 6 h 17"/>
                    <a:gd name="T16" fmla="*/ 0 w 17"/>
                    <a:gd name="T17" fmla="*/ 6 h 17"/>
                    <a:gd name="T18" fmla="*/ 0 w 17"/>
                    <a:gd name="T19" fmla="*/ 3 h 17"/>
                    <a:gd name="T20" fmla="*/ 0 w 17"/>
                    <a:gd name="T21" fmla="*/ 3 h 17"/>
                    <a:gd name="T22" fmla="*/ 0 w 17"/>
                    <a:gd name="T23" fmla="*/ 3 h 17"/>
                    <a:gd name="T24" fmla="*/ 0 w 17"/>
                    <a:gd name="T25" fmla="*/ 0 h 17"/>
                    <a:gd name="T26" fmla="*/ 0 w 17"/>
                    <a:gd name="T27" fmla="*/ 0 h 17"/>
                    <a:gd name="T28" fmla="*/ 16 w 17"/>
                    <a:gd name="T29" fmla="*/ 0 h 17"/>
                    <a:gd name="T30" fmla="*/ 16 w 17"/>
                    <a:gd name="T31" fmla="*/ 0 h 17"/>
                    <a:gd name="T32" fmla="*/ 16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3" name="Line 34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64" y="1205"/>
                  <a:ext cx="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4" name="Line 346"/>
                <p:cNvSpPr>
                  <a:spLocks noChangeAspect="1" noChangeShapeType="1"/>
                </p:cNvSpPr>
                <p:nvPr/>
              </p:nvSpPr>
              <p:spPr bwMode="auto">
                <a:xfrm>
                  <a:off x="2667" y="120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5" name="Freeform 347"/>
                <p:cNvSpPr>
                  <a:spLocks noChangeAspect="1"/>
                </p:cNvSpPr>
                <p:nvPr/>
              </p:nvSpPr>
              <p:spPr bwMode="auto">
                <a:xfrm>
                  <a:off x="2667" y="1198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1 w 17"/>
                    <a:gd name="T3" fmla="*/ 16 h 17"/>
                    <a:gd name="T4" fmla="*/ 1 w 17"/>
                    <a:gd name="T5" fmla="*/ 16 h 17"/>
                    <a:gd name="T6" fmla="*/ 4 w 17"/>
                    <a:gd name="T7" fmla="*/ 12 h 17"/>
                    <a:gd name="T8" fmla="*/ 5 w 17"/>
                    <a:gd name="T9" fmla="*/ 12 h 17"/>
                    <a:gd name="T10" fmla="*/ 5 w 17"/>
                    <a:gd name="T11" fmla="*/ 12 h 17"/>
                    <a:gd name="T12" fmla="*/ 7 w 17"/>
                    <a:gd name="T13" fmla="*/ 12 h 17"/>
                    <a:gd name="T14" fmla="*/ 7 w 17"/>
                    <a:gd name="T15" fmla="*/ 9 h 17"/>
                    <a:gd name="T16" fmla="*/ 8 w 17"/>
                    <a:gd name="T17" fmla="*/ 9 h 17"/>
                    <a:gd name="T18" fmla="*/ 8 w 17"/>
                    <a:gd name="T19" fmla="*/ 6 h 17"/>
                    <a:gd name="T20" fmla="*/ 8 w 17"/>
                    <a:gd name="T21" fmla="*/ 6 h 17"/>
                    <a:gd name="T22" fmla="*/ 11 w 17"/>
                    <a:gd name="T23" fmla="*/ 6 h 17"/>
                    <a:gd name="T24" fmla="*/ 11 w 17"/>
                    <a:gd name="T25" fmla="*/ 3 h 17"/>
                    <a:gd name="T26" fmla="*/ 13 w 17"/>
                    <a:gd name="T27" fmla="*/ 3 h 17"/>
                    <a:gd name="T28" fmla="*/ 13 w 17"/>
                    <a:gd name="T29" fmla="*/ 0 h 17"/>
                    <a:gd name="T30" fmla="*/ 14 w 17"/>
                    <a:gd name="T31" fmla="*/ 0 h 17"/>
                    <a:gd name="T32" fmla="*/ 16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4" y="12"/>
                      </a:lnTo>
                      <a:lnTo>
                        <a:pt x="5" y="12"/>
                      </a:lnTo>
                      <a:lnTo>
                        <a:pt x="7" y="12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8" y="6"/>
                      </a:lnTo>
                      <a:lnTo>
                        <a:pt x="11" y="6"/>
                      </a:lnTo>
                      <a:lnTo>
                        <a:pt x="11" y="3"/>
                      </a:lnTo>
                      <a:lnTo>
                        <a:pt x="13" y="3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6" name="Line 3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67" y="1201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7" name="Line 349"/>
                <p:cNvSpPr>
                  <a:spLocks noChangeAspect="1" noChangeShapeType="1"/>
                </p:cNvSpPr>
                <p:nvPr/>
              </p:nvSpPr>
              <p:spPr bwMode="auto">
                <a:xfrm>
                  <a:off x="2672" y="1197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8" name="Freeform 350"/>
                <p:cNvSpPr>
                  <a:spLocks noChangeAspect="1"/>
                </p:cNvSpPr>
                <p:nvPr/>
              </p:nvSpPr>
              <p:spPr bwMode="auto">
                <a:xfrm>
                  <a:off x="2672" y="1197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0 w 17"/>
                    <a:gd name="T3" fmla="*/ 0 h 17"/>
                    <a:gd name="T4" fmla="*/ 1 w 17"/>
                    <a:gd name="T5" fmla="*/ 0 h 17"/>
                    <a:gd name="T6" fmla="*/ 2 w 17"/>
                    <a:gd name="T7" fmla="*/ 0 h 17"/>
                    <a:gd name="T8" fmla="*/ 3 w 17"/>
                    <a:gd name="T9" fmla="*/ 0 h 17"/>
                    <a:gd name="T10" fmla="*/ 4 w 17"/>
                    <a:gd name="T11" fmla="*/ 0 h 17"/>
                    <a:gd name="T12" fmla="*/ 6 w 17"/>
                    <a:gd name="T13" fmla="*/ 0 h 17"/>
                    <a:gd name="T14" fmla="*/ 7 w 17"/>
                    <a:gd name="T15" fmla="*/ 0 h 17"/>
                    <a:gd name="T16" fmla="*/ 8 w 17"/>
                    <a:gd name="T17" fmla="*/ 0 h 17"/>
                    <a:gd name="T18" fmla="*/ 8 w 17"/>
                    <a:gd name="T19" fmla="*/ 0 h 17"/>
                    <a:gd name="T20" fmla="*/ 8 w 17"/>
                    <a:gd name="T21" fmla="*/ 0 h 17"/>
                    <a:gd name="T22" fmla="*/ 10 w 17"/>
                    <a:gd name="T23" fmla="*/ 0 h 17"/>
                    <a:gd name="T24" fmla="*/ 11 w 17"/>
                    <a:gd name="T25" fmla="*/ 0 h 17"/>
                    <a:gd name="T26" fmla="*/ 12 w 17"/>
                    <a:gd name="T27" fmla="*/ 0 h 17"/>
                    <a:gd name="T28" fmla="*/ 13 w 17"/>
                    <a:gd name="T29" fmla="*/ 0 h 17"/>
                    <a:gd name="T30" fmla="*/ 15 w 17"/>
                    <a:gd name="T31" fmla="*/ 0 h 17"/>
                    <a:gd name="T32" fmla="*/ 16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9" name="Line 3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72" y="1197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" name="Line 352"/>
                <p:cNvSpPr>
                  <a:spLocks noChangeAspect="1" noChangeShapeType="1"/>
                </p:cNvSpPr>
                <p:nvPr/>
              </p:nvSpPr>
              <p:spPr bwMode="auto">
                <a:xfrm>
                  <a:off x="2682" y="1196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1" name="Freeform 353"/>
                <p:cNvSpPr>
                  <a:spLocks noChangeAspect="1"/>
                </p:cNvSpPr>
                <p:nvPr/>
              </p:nvSpPr>
              <p:spPr bwMode="auto">
                <a:xfrm>
                  <a:off x="2635" y="1183"/>
                  <a:ext cx="17" cy="1"/>
                </a:xfrm>
                <a:custGeom>
                  <a:avLst/>
                  <a:gdLst>
                    <a:gd name="T0" fmla="*/ 16 w 17"/>
                    <a:gd name="T1" fmla="*/ 0 h 1"/>
                    <a:gd name="T2" fmla="*/ 14 w 17"/>
                    <a:gd name="T3" fmla="*/ 0 h 1"/>
                    <a:gd name="T4" fmla="*/ 13 w 17"/>
                    <a:gd name="T5" fmla="*/ 0 h 1"/>
                    <a:gd name="T6" fmla="*/ 12 w 17"/>
                    <a:gd name="T7" fmla="*/ 0 h 1"/>
                    <a:gd name="T8" fmla="*/ 11 w 17"/>
                    <a:gd name="T9" fmla="*/ 0 h 1"/>
                    <a:gd name="T10" fmla="*/ 10 w 17"/>
                    <a:gd name="T11" fmla="*/ 0 h 1"/>
                    <a:gd name="T12" fmla="*/ 9 w 17"/>
                    <a:gd name="T13" fmla="*/ 0 h 1"/>
                    <a:gd name="T14" fmla="*/ 8 w 17"/>
                    <a:gd name="T15" fmla="*/ 0 h 1"/>
                    <a:gd name="T16" fmla="*/ 8 w 17"/>
                    <a:gd name="T17" fmla="*/ 0 h 1"/>
                    <a:gd name="T18" fmla="*/ 7 w 17"/>
                    <a:gd name="T19" fmla="*/ 0 h 1"/>
                    <a:gd name="T20" fmla="*/ 6 w 17"/>
                    <a:gd name="T21" fmla="*/ 0 h 1"/>
                    <a:gd name="T22" fmla="*/ 5 w 17"/>
                    <a:gd name="T23" fmla="*/ 0 h 1"/>
                    <a:gd name="T24" fmla="*/ 3 w 17"/>
                    <a:gd name="T25" fmla="*/ 0 h 1"/>
                    <a:gd name="T26" fmla="*/ 2 w 17"/>
                    <a:gd name="T27" fmla="*/ 0 h 1"/>
                    <a:gd name="T28" fmla="*/ 1 w 17"/>
                    <a:gd name="T29" fmla="*/ 0 h 1"/>
                    <a:gd name="T30" fmla="*/ 0 w 17"/>
                    <a:gd name="T31" fmla="*/ 0 h 1"/>
                    <a:gd name="T32" fmla="*/ 0 w 17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"/>
                    <a:gd name="T53" fmla="*/ 17 w 17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">
                      <a:moveTo>
                        <a:pt x="16" y="0"/>
                      </a:move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2" name="Line 354"/>
                <p:cNvSpPr>
                  <a:spLocks noChangeAspect="1" noChangeShapeType="1"/>
                </p:cNvSpPr>
                <p:nvPr/>
              </p:nvSpPr>
              <p:spPr bwMode="auto">
                <a:xfrm>
                  <a:off x="2646" y="1182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3" name="Line 3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5" y="1182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4" name="Freeform 356"/>
                <p:cNvSpPr>
                  <a:spLocks noChangeAspect="1"/>
                </p:cNvSpPr>
                <p:nvPr/>
              </p:nvSpPr>
              <p:spPr bwMode="auto">
                <a:xfrm>
                  <a:off x="2635" y="1183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1 h 17"/>
                    <a:gd name="T4" fmla="*/ 1 w 17"/>
                    <a:gd name="T5" fmla="*/ 2 h 17"/>
                    <a:gd name="T6" fmla="*/ 2 w 17"/>
                    <a:gd name="T7" fmla="*/ 3 h 17"/>
                    <a:gd name="T8" fmla="*/ 3 w 17"/>
                    <a:gd name="T9" fmla="*/ 4 h 17"/>
                    <a:gd name="T10" fmla="*/ 3 w 17"/>
                    <a:gd name="T11" fmla="*/ 4 h 17"/>
                    <a:gd name="T12" fmla="*/ 5 w 17"/>
                    <a:gd name="T13" fmla="*/ 6 h 17"/>
                    <a:gd name="T14" fmla="*/ 6 w 17"/>
                    <a:gd name="T15" fmla="*/ 6 h 17"/>
                    <a:gd name="T16" fmla="*/ 7 w 17"/>
                    <a:gd name="T17" fmla="*/ 7 h 17"/>
                    <a:gd name="T18" fmla="*/ 7 w 17"/>
                    <a:gd name="T19" fmla="*/ 9 h 17"/>
                    <a:gd name="T20" fmla="*/ 9 w 17"/>
                    <a:gd name="T21" fmla="*/ 10 h 17"/>
                    <a:gd name="T22" fmla="*/ 10 w 17"/>
                    <a:gd name="T23" fmla="*/ 11 h 17"/>
                    <a:gd name="T24" fmla="*/ 10 w 17"/>
                    <a:gd name="T25" fmla="*/ 12 h 17"/>
                    <a:gd name="T26" fmla="*/ 12 w 17"/>
                    <a:gd name="T27" fmla="*/ 13 h 17"/>
                    <a:gd name="T28" fmla="*/ 13 w 17"/>
                    <a:gd name="T29" fmla="*/ 13 h 17"/>
                    <a:gd name="T30" fmla="*/ 14 w 17"/>
                    <a:gd name="T31" fmla="*/ 14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3" y="4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7" y="7"/>
                      </a:lnTo>
                      <a:lnTo>
                        <a:pt x="7" y="9"/>
                      </a:lnTo>
                      <a:lnTo>
                        <a:pt x="9" y="10"/>
                      </a:lnTo>
                      <a:lnTo>
                        <a:pt x="10" y="11"/>
                      </a:lnTo>
                      <a:lnTo>
                        <a:pt x="10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4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5" name="Line 3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3" y="1182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6" name="Line 3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6" y="1197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7" name="Freeform 359"/>
                <p:cNvSpPr>
                  <a:spLocks noChangeAspect="1"/>
                </p:cNvSpPr>
                <p:nvPr/>
              </p:nvSpPr>
              <p:spPr bwMode="auto">
                <a:xfrm>
                  <a:off x="2648" y="1199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8 w 17"/>
                    <a:gd name="T7" fmla="*/ 0 h 17"/>
                    <a:gd name="T8" fmla="*/ 8 w 17"/>
                    <a:gd name="T9" fmla="*/ 0 h 17"/>
                    <a:gd name="T10" fmla="*/ 8 w 17"/>
                    <a:gd name="T11" fmla="*/ 4 h 17"/>
                    <a:gd name="T12" fmla="*/ 8 w 17"/>
                    <a:gd name="T13" fmla="*/ 4 h 17"/>
                    <a:gd name="T14" fmla="*/ 8 w 17"/>
                    <a:gd name="T15" fmla="*/ 4 h 17"/>
                    <a:gd name="T16" fmla="*/ 8 w 17"/>
                    <a:gd name="T17" fmla="*/ 8 h 17"/>
                    <a:gd name="T18" fmla="*/ 8 w 17"/>
                    <a:gd name="T19" fmla="*/ 8 h 17"/>
                    <a:gd name="T20" fmla="*/ 8 w 17"/>
                    <a:gd name="T21" fmla="*/ 8 h 17"/>
                    <a:gd name="T22" fmla="*/ 8 w 17"/>
                    <a:gd name="T23" fmla="*/ 8 h 17"/>
                    <a:gd name="T24" fmla="*/ 8 w 17"/>
                    <a:gd name="T25" fmla="*/ 12 h 17"/>
                    <a:gd name="T26" fmla="*/ 8 w 17"/>
                    <a:gd name="T27" fmla="*/ 12 h 17"/>
                    <a:gd name="T28" fmla="*/ 8 w 17"/>
                    <a:gd name="T29" fmla="*/ 12 h 17"/>
                    <a:gd name="T30" fmla="*/ 16 w 17"/>
                    <a:gd name="T31" fmla="*/ 16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8" y="8"/>
                      </a:lnTo>
                      <a:lnTo>
                        <a:pt x="8" y="12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8" name="Line 36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6" y="1198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9" name="Line 36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8" y="1201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" name="Freeform 362"/>
                <p:cNvSpPr>
                  <a:spLocks noChangeAspect="1"/>
                </p:cNvSpPr>
                <p:nvPr/>
              </p:nvSpPr>
              <p:spPr bwMode="auto">
                <a:xfrm>
                  <a:off x="2637" y="1191"/>
                  <a:ext cx="17" cy="17"/>
                </a:xfrm>
                <a:custGeom>
                  <a:avLst/>
                  <a:gdLst>
                    <a:gd name="T0" fmla="*/ 16 w 17"/>
                    <a:gd name="T1" fmla="*/ 16 h 17"/>
                    <a:gd name="T2" fmla="*/ 15 w 17"/>
                    <a:gd name="T3" fmla="*/ 14 h 17"/>
                    <a:gd name="T4" fmla="*/ 14 w 17"/>
                    <a:gd name="T5" fmla="*/ 13 h 17"/>
                    <a:gd name="T6" fmla="*/ 13 w 17"/>
                    <a:gd name="T7" fmla="*/ 12 h 17"/>
                    <a:gd name="T8" fmla="*/ 12 w 17"/>
                    <a:gd name="T9" fmla="*/ 11 h 17"/>
                    <a:gd name="T10" fmla="*/ 11 w 17"/>
                    <a:gd name="T11" fmla="*/ 10 h 17"/>
                    <a:gd name="T12" fmla="*/ 11 w 17"/>
                    <a:gd name="T13" fmla="*/ 9 h 17"/>
                    <a:gd name="T14" fmla="*/ 9 w 17"/>
                    <a:gd name="T15" fmla="*/ 8 h 17"/>
                    <a:gd name="T16" fmla="*/ 8 w 17"/>
                    <a:gd name="T17" fmla="*/ 7 h 17"/>
                    <a:gd name="T18" fmla="*/ 7 w 17"/>
                    <a:gd name="T19" fmla="*/ 6 h 17"/>
                    <a:gd name="T20" fmla="*/ 6 w 17"/>
                    <a:gd name="T21" fmla="*/ 5 h 17"/>
                    <a:gd name="T22" fmla="*/ 5 w 17"/>
                    <a:gd name="T23" fmla="*/ 4 h 17"/>
                    <a:gd name="T24" fmla="*/ 4 w 17"/>
                    <a:gd name="T25" fmla="*/ 4 h 17"/>
                    <a:gd name="T26" fmla="*/ 3 w 17"/>
                    <a:gd name="T27" fmla="*/ 3 h 17"/>
                    <a:gd name="T28" fmla="*/ 1 w 17"/>
                    <a:gd name="T29" fmla="*/ 2 h 17"/>
                    <a:gd name="T30" fmla="*/ 0 w 17"/>
                    <a:gd name="T31" fmla="*/ 2 h 17"/>
                    <a:gd name="T32" fmla="*/ 0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6" y="16"/>
                      </a:move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13" y="12"/>
                      </a:lnTo>
                      <a:lnTo>
                        <a:pt x="12" y="11"/>
                      </a:lnTo>
                      <a:lnTo>
                        <a:pt x="11" y="10"/>
                      </a:lnTo>
                      <a:lnTo>
                        <a:pt x="11" y="9"/>
                      </a:lnTo>
                      <a:lnTo>
                        <a:pt x="9" y="8"/>
                      </a:lnTo>
                      <a:lnTo>
                        <a:pt x="8" y="7"/>
                      </a:lnTo>
                      <a:lnTo>
                        <a:pt x="7" y="6"/>
                      </a:lnTo>
                      <a:lnTo>
                        <a:pt x="6" y="5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3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" name="Line 36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8" y="1201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2" name="Line 3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5" y="1191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3" name="Freeform 365"/>
                <p:cNvSpPr>
                  <a:spLocks noChangeAspect="1"/>
                </p:cNvSpPr>
                <p:nvPr/>
              </p:nvSpPr>
              <p:spPr bwMode="auto">
                <a:xfrm>
                  <a:off x="2637" y="1191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1 w 17"/>
                    <a:gd name="T3" fmla="*/ 2 h 17"/>
                    <a:gd name="T4" fmla="*/ 1 w 17"/>
                    <a:gd name="T5" fmla="*/ 2 h 17"/>
                    <a:gd name="T6" fmla="*/ 2 w 17"/>
                    <a:gd name="T7" fmla="*/ 3 h 17"/>
                    <a:gd name="T8" fmla="*/ 3 w 17"/>
                    <a:gd name="T9" fmla="*/ 4 h 17"/>
                    <a:gd name="T10" fmla="*/ 5 w 17"/>
                    <a:gd name="T11" fmla="*/ 4 h 17"/>
                    <a:gd name="T12" fmla="*/ 6 w 17"/>
                    <a:gd name="T13" fmla="*/ 6 h 17"/>
                    <a:gd name="T14" fmla="*/ 6 w 17"/>
                    <a:gd name="T15" fmla="*/ 7 h 17"/>
                    <a:gd name="T16" fmla="*/ 8 w 17"/>
                    <a:gd name="T17" fmla="*/ 7 h 17"/>
                    <a:gd name="T18" fmla="*/ 9 w 17"/>
                    <a:gd name="T19" fmla="*/ 8 h 17"/>
                    <a:gd name="T20" fmla="*/ 9 w 17"/>
                    <a:gd name="T21" fmla="*/ 9 h 17"/>
                    <a:gd name="T22" fmla="*/ 10 w 17"/>
                    <a:gd name="T23" fmla="*/ 11 h 17"/>
                    <a:gd name="T24" fmla="*/ 12 w 17"/>
                    <a:gd name="T25" fmla="*/ 12 h 17"/>
                    <a:gd name="T26" fmla="*/ 13 w 17"/>
                    <a:gd name="T27" fmla="*/ 12 h 17"/>
                    <a:gd name="T28" fmla="*/ 13 w 17"/>
                    <a:gd name="T29" fmla="*/ 13 h 17"/>
                    <a:gd name="T30" fmla="*/ 14 w 17"/>
                    <a:gd name="T31" fmla="*/ 14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" name="Line 36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5" y="1191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" name="Line 36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3" y="1199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" name="Freeform 368"/>
                <p:cNvSpPr>
                  <a:spLocks noChangeAspect="1"/>
                </p:cNvSpPr>
                <p:nvPr/>
              </p:nvSpPr>
              <p:spPr bwMode="auto">
                <a:xfrm>
                  <a:off x="2644" y="120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8 w 17"/>
                    <a:gd name="T5" fmla="*/ 0 h 17"/>
                    <a:gd name="T6" fmla="*/ 8 w 17"/>
                    <a:gd name="T7" fmla="*/ 1 h 17"/>
                    <a:gd name="T8" fmla="*/ 12 w 17"/>
                    <a:gd name="T9" fmla="*/ 2 h 17"/>
                    <a:gd name="T10" fmla="*/ 12 w 17"/>
                    <a:gd name="T11" fmla="*/ 3 h 17"/>
                    <a:gd name="T12" fmla="*/ 12 w 17"/>
                    <a:gd name="T13" fmla="*/ 4 h 17"/>
                    <a:gd name="T14" fmla="*/ 12 w 17"/>
                    <a:gd name="T15" fmla="*/ 5 h 17"/>
                    <a:gd name="T16" fmla="*/ 12 w 17"/>
                    <a:gd name="T17" fmla="*/ 6 h 17"/>
                    <a:gd name="T18" fmla="*/ 12 w 17"/>
                    <a:gd name="T19" fmla="*/ 8 h 17"/>
                    <a:gd name="T20" fmla="*/ 12 w 17"/>
                    <a:gd name="T21" fmla="*/ 9 h 17"/>
                    <a:gd name="T22" fmla="*/ 12 w 17"/>
                    <a:gd name="T23" fmla="*/ 10 h 17"/>
                    <a:gd name="T24" fmla="*/ 12 w 17"/>
                    <a:gd name="T25" fmla="*/ 11 h 17"/>
                    <a:gd name="T26" fmla="*/ 12 w 17"/>
                    <a:gd name="T27" fmla="*/ 12 h 17"/>
                    <a:gd name="T28" fmla="*/ 12 w 17"/>
                    <a:gd name="T29" fmla="*/ 13 h 17"/>
                    <a:gd name="T30" fmla="*/ 16 w 17"/>
                    <a:gd name="T31" fmla="*/ 14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12" y="8"/>
                      </a:lnTo>
                      <a:lnTo>
                        <a:pt x="12" y="9"/>
                      </a:lnTo>
                      <a:lnTo>
                        <a:pt x="12" y="10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6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" name="Line 36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3" y="1199"/>
                  <a:ext cx="2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" name="Line 37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5" y="1211"/>
                  <a:ext cx="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" name="Freeform 371"/>
                <p:cNvSpPr>
                  <a:spLocks noChangeAspect="1"/>
                </p:cNvSpPr>
                <p:nvPr/>
              </p:nvSpPr>
              <p:spPr bwMode="auto">
                <a:xfrm>
                  <a:off x="2646" y="1205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0 w 17"/>
                    <a:gd name="T3" fmla="*/ 12 h 17"/>
                    <a:gd name="T4" fmla="*/ 0 w 17"/>
                    <a:gd name="T5" fmla="*/ 12 h 17"/>
                    <a:gd name="T6" fmla="*/ 0 w 17"/>
                    <a:gd name="T7" fmla="*/ 11 h 17"/>
                    <a:gd name="T8" fmla="*/ 0 w 17"/>
                    <a:gd name="T9" fmla="*/ 9 h 17"/>
                    <a:gd name="T10" fmla="*/ 16 w 17"/>
                    <a:gd name="T11" fmla="*/ 9 h 17"/>
                    <a:gd name="T12" fmla="*/ 16 w 17"/>
                    <a:gd name="T13" fmla="*/ 8 h 17"/>
                    <a:gd name="T14" fmla="*/ 16 w 17"/>
                    <a:gd name="T15" fmla="*/ 8 h 17"/>
                    <a:gd name="T16" fmla="*/ 16 w 17"/>
                    <a:gd name="T17" fmla="*/ 6 h 17"/>
                    <a:gd name="T18" fmla="*/ 16 w 17"/>
                    <a:gd name="T19" fmla="*/ 4 h 17"/>
                    <a:gd name="T20" fmla="*/ 16 w 17"/>
                    <a:gd name="T21" fmla="*/ 4 h 17"/>
                    <a:gd name="T22" fmla="*/ 0 w 17"/>
                    <a:gd name="T23" fmla="*/ 3 h 17"/>
                    <a:gd name="T24" fmla="*/ 0 w 17"/>
                    <a:gd name="T25" fmla="*/ 3 h 17"/>
                    <a:gd name="T26" fmla="*/ 0 w 17"/>
                    <a:gd name="T27" fmla="*/ 1 h 17"/>
                    <a:gd name="T28" fmla="*/ 0 w 17"/>
                    <a:gd name="T29" fmla="*/ 0 h 17"/>
                    <a:gd name="T30" fmla="*/ 0 w 17"/>
                    <a:gd name="T31" fmla="*/ 0 h 17"/>
                    <a:gd name="T32" fmla="*/ 0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16"/>
                      </a:move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16" y="9"/>
                      </a:lnTo>
                      <a:lnTo>
                        <a:pt x="16" y="8"/>
                      </a:lnTo>
                      <a:lnTo>
                        <a:pt x="16" y="6"/>
                      </a:lnTo>
                      <a:lnTo>
                        <a:pt x="16" y="4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" name="Line 37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5" y="1212"/>
                  <a:ext cx="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" name="Line 3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5" y="1204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" name="Freeform 374"/>
                <p:cNvSpPr>
                  <a:spLocks noChangeAspect="1"/>
                </p:cNvSpPr>
                <p:nvPr/>
              </p:nvSpPr>
              <p:spPr bwMode="auto">
                <a:xfrm>
                  <a:off x="2641" y="1200"/>
                  <a:ext cx="17" cy="17"/>
                </a:xfrm>
                <a:custGeom>
                  <a:avLst/>
                  <a:gdLst>
                    <a:gd name="T0" fmla="*/ 16 w 17"/>
                    <a:gd name="T1" fmla="*/ 16 h 17"/>
                    <a:gd name="T2" fmla="*/ 14 w 17"/>
                    <a:gd name="T3" fmla="*/ 13 h 17"/>
                    <a:gd name="T4" fmla="*/ 14 w 17"/>
                    <a:gd name="T5" fmla="*/ 13 h 17"/>
                    <a:gd name="T6" fmla="*/ 12 w 17"/>
                    <a:gd name="T7" fmla="*/ 11 h 17"/>
                    <a:gd name="T8" fmla="*/ 12 w 17"/>
                    <a:gd name="T9" fmla="*/ 11 h 17"/>
                    <a:gd name="T10" fmla="*/ 8 w 17"/>
                    <a:gd name="T11" fmla="*/ 11 h 17"/>
                    <a:gd name="T12" fmla="*/ 8 w 17"/>
                    <a:gd name="T13" fmla="*/ 9 h 17"/>
                    <a:gd name="T14" fmla="*/ 7 w 17"/>
                    <a:gd name="T15" fmla="*/ 9 h 17"/>
                    <a:gd name="T16" fmla="*/ 7 w 17"/>
                    <a:gd name="T17" fmla="*/ 6 h 17"/>
                    <a:gd name="T18" fmla="*/ 7 w 17"/>
                    <a:gd name="T19" fmla="*/ 6 h 17"/>
                    <a:gd name="T20" fmla="*/ 5 w 17"/>
                    <a:gd name="T21" fmla="*/ 6 h 17"/>
                    <a:gd name="T22" fmla="*/ 5 w 17"/>
                    <a:gd name="T23" fmla="*/ 4 h 17"/>
                    <a:gd name="T24" fmla="*/ 3 w 17"/>
                    <a:gd name="T25" fmla="*/ 4 h 17"/>
                    <a:gd name="T26" fmla="*/ 3 w 17"/>
                    <a:gd name="T27" fmla="*/ 2 h 17"/>
                    <a:gd name="T28" fmla="*/ 0 w 17"/>
                    <a:gd name="T29" fmla="*/ 2 h 17"/>
                    <a:gd name="T30" fmla="*/ 0 w 17"/>
                    <a:gd name="T31" fmla="*/ 2 h 17"/>
                    <a:gd name="T32" fmla="*/ 0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6" y="16"/>
                      </a:moveTo>
                      <a:lnTo>
                        <a:pt x="14" y="13"/>
                      </a:lnTo>
                      <a:lnTo>
                        <a:pt x="12" y="11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7" y="9"/>
                      </a:lnTo>
                      <a:lnTo>
                        <a:pt x="7" y="6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" name="Line 37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5" y="1203"/>
                  <a:ext cx="1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" name="Line 37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199"/>
                  <a:ext cx="1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" name="Freeform 377"/>
                <p:cNvSpPr>
                  <a:spLocks noChangeAspect="1"/>
                </p:cNvSpPr>
                <p:nvPr/>
              </p:nvSpPr>
              <p:spPr bwMode="auto">
                <a:xfrm>
                  <a:off x="2638" y="1200"/>
                  <a:ext cx="17" cy="1"/>
                </a:xfrm>
                <a:custGeom>
                  <a:avLst/>
                  <a:gdLst>
                    <a:gd name="T0" fmla="*/ 16 w 17"/>
                    <a:gd name="T1" fmla="*/ 0 h 1"/>
                    <a:gd name="T2" fmla="*/ 13 w 17"/>
                    <a:gd name="T3" fmla="*/ 0 h 1"/>
                    <a:gd name="T4" fmla="*/ 13 w 17"/>
                    <a:gd name="T5" fmla="*/ 0 h 1"/>
                    <a:gd name="T6" fmla="*/ 13 w 17"/>
                    <a:gd name="T7" fmla="*/ 0 h 1"/>
                    <a:gd name="T8" fmla="*/ 10 w 17"/>
                    <a:gd name="T9" fmla="*/ 0 h 1"/>
                    <a:gd name="T10" fmla="*/ 10 w 17"/>
                    <a:gd name="T11" fmla="*/ 0 h 1"/>
                    <a:gd name="T12" fmla="*/ 10 w 17"/>
                    <a:gd name="T13" fmla="*/ 0 h 1"/>
                    <a:gd name="T14" fmla="*/ 10 w 17"/>
                    <a:gd name="T15" fmla="*/ 0 h 1"/>
                    <a:gd name="T16" fmla="*/ 8 w 17"/>
                    <a:gd name="T17" fmla="*/ 0 h 1"/>
                    <a:gd name="T18" fmla="*/ 8 w 17"/>
                    <a:gd name="T19" fmla="*/ 0 h 1"/>
                    <a:gd name="T20" fmla="*/ 8 w 17"/>
                    <a:gd name="T21" fmla="*/ 0 h 1"/>
                    <a:gd name="T22" fmla="*/ 8 w 17"/>
                    <a:gd name="T23" fmla="*/ 0 h 1"/>
                    <a:gd name="T24" fmla="*/ 5 w 17"/>
                    <a:gd name="T25" fmla="*/ 0 h 1"/>
                    <a:gd name="T26" fmla="*/ 5 w 17"/>
                    <a:gd name="T27" fmla="*/ 0 h 1"/>
                    <a:gd name="T28" fmla="*/ 5 w 17"/>
                    <a:gd name="T29" fmla="*/ 0 h 1"/>
                    <a:gd name="T30" fmla="*/ 0 w 17"/>
                    <a:gd name="T31" fmla="*/ 0 h 1"/>
                    <a:gd name="T32" fmla="*/ 0 w 17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"/>
                    <a:gd name="T53" fmla="*/ 17 w 17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">
                      <a:moveTo>
                        <a:pt x="16" y="0"/>
                      </a:move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" name="Line 378"/>
                <p:cNvSpPr>
                  <a:spLocks noChangeAspect="1" noChangeShapeType="1"/>
                </p:cNvSpPr>
                <p:nvPr/>
              </p:nvSpPr>
              <p:spPr bwMode="auto">
                <a:xfrm>
                  <a:off x="2641" y="1199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" name="Line 37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8" y="1199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" name="Freeform 380"/>
                <p:cNvSpPr>
                  <a:spLocks noChangeAspect="1"/>
                </p:cNvSpPr>
                <p:nvPr/>
              </p:nvSpPr>
              <p:spPr bwMode="auto">
                <a:xfrm>
                  <a:off x="2638" y="120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1 h 17"/>
                    <a:gd name="T6" fmla="*/ 0 w 17"/>
                    <a:gd name="T7" fmla="*/ 2 h 17"/>
                    <a:gd name="T8" fmla="*/ 0 w 17"/>
                    <a:gd name="T9" fmla="*/ 4 h 17"/>
                    <a:gd name="T10" fmla="*/ 0 w 17"/>
                    <a:gd name="T11" fmla="*/ 4 h 17"/>
                    <a:gd name="T12" fmla="*/ 0 w 17"/>
                    <a:gd name="T13" fmla="*/ 5 h 17"/>
                    <a:gd name="T14" fmla="*/ 0 w 17"/>
                    <a:gd name="T15" fmla="*/ 7 h 17"/>
                    <a:gd name="T16" fmla="*/ 0 w 17"/>
                    <a:gd name="T17" fmla="*/ 7 h 17"/>
                    <a:gd name="T18" fmla="*/ 0 w 17"/>
                    <a:gd name="T19" fmla="*/ 8 h 17"/>
                    <a:gd name="T20" fmla="*/ 10 w 17"/>
                    <a:gd name="T21" fmla="*/ 10 h 17"/>
                    <a:gd name="T22" fmla="*/ 10 w 17"/>
                    <a:gd name="T23" fmla="*/ 10 h 17"/>
                    <a:gd name="T24" fmla="*/ 10 w 17"/>
                    <a:gd name="T25" fmla="*/ 11 h 17"/>
                    <a:gd name="T26" fmla="*/ 10 w 17"/>
                    <a:gd name="T27" fmla="*/ 13 h 17"/>
                    <a:gd name="T28" fmla="*/ 10 w 17"/>
                    <a:gd name="T29" fmla="*/ 14 h 17"/>
                    <a:gd name="T30" fmla="*/ 16 w 17"/>
                    <a:gd name="T31" fmla="*/ 14 h 17"/>
                    <a:gd name="T32" fmla="*/ 16 w 17"/>
                    <a:gd name="T33" fmla="*/ 16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0" y="13"/>
                      </a:lnTo>
                      <a:lnTo>
                        <a:pt x="10" y="14"/>
                      </a:lnTo>
                      <a:lnTo>
                        <a:pt x="16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" name="Line 381"/>
                <p:cNvSpPr>
                  <a:spLocks noChangeAspect="1" noChangeShapeType="1"/>
                </p:cNvSpPr>
                <p:nvPr/>
              </p:nvSpPr>
              <p:spPr bwMode="auto">
                <a:xfrm>
                  <a:off x="2637" y="1200"/>
                  <a:ext cx="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" name="Line 38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38" y="1207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" name="Freeform 383"/>
                <p:cNvSpPr>
                  <a:spLocks noChangeAspect="1"/>
                </p:cNvSpPr>
                <p:nvPr/>
              </p:nvSpPr>
              <p:spPr bwMode="auto">
                <a:xfrm>
                  <a:off x="2638" y="1203"/>
                  <a:ext cx="17" cy="17"/>
                </a:xfrm>
                <a:custGeom>
                  <a:avLst/>
                  <a:gdLst>
                    <a:gd name="T0" fmla="*/ 12 w 17"/>
                    <a:gd name="T1" fmla="*/ 16 h 17"/>
                    <a:gd name="T2" fmla="*/ 12 w 17"/>
                    <a:gd name="T3" fmla="*/ 16 h 17"/>
                    <a:gd name="T4" fmla="*/ 16 w 17"/>
                    <a:gd name="T5" fmla="*/ 13 h 17"/>
                    <a:gd name="T6" fmla="*/ 16 w 17"/>
                    <a:gd name="T7" fmla="*/ 13 h 17"/>
                    <a:gd name="T8" fmla="*/ 16 w 17"/>
                    <a:gd name="T9" fmla="*/ 10 h 17"/>
                    <a:gd name="T10" fmla="*/ 16 w 17"/>
                    <a:gd name="T11" fmla="*/ 10 h 17"/>
                    <a:gd name="T12" fmla="*/ 16 w 17"/>
                    <a:gd name="T13" fmla="*/ 8 h 17"/>
                    <a:gd name="T14" fmla="*/ 16 w 17"/>
                    <a:gd name="T15" fmla="*/ 8 h 17"/>
                    <a:gd name="T16" fmla="*/ 16 w 17"/>
                    <a:gd name="T17" fmla="*/ 5 h 17"/>
                    <a:gd name="T18" fmla="*/ 16 w 17"/>
                    <a:gd name="T19" fmla="*/ 5 h 17"/>
                    <a:gd name="T20" fmla="*/ 16 w 17"/>
                    <a:gd name="T21" fmla="*/ 5 h 17"/>
                    <a:gd name="T22" fmla="*/ 12 w 17"/>
                    <a:gd name="T23" fmla="*/ 2 h 17"/>
                    <a:gd name="T24" fmla="*/ 12 w 17"/>
                    <a:gd name="T25" fmla="*/ 2 h 17"/>
                    <a:gd name="T26" fmla="*/ 8 w 17"/>
                    <a:gd name="T27" fmla="*/ 0 h 17"/>
                    <a:gd name="T28" fmla="*/ 8 w 17"/>
                    <a:gd name="T29" fmla="*/ 0 h 17"/>
                    <a:gd name="T30" fmla="*/ 8 w 17"/>
                    <a:gd name="T31" fmla="*/ 0 h 17"/>
                    <a:gd name="T32" fmla="*/ 0 w 17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7"/>
                    <a:gd name="T53" fmla="*/ 17 w 17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7">
                      <a:moveTo>
                        <a:pt x="12" y="16"/>
                      </a:moveTo>
                      <a:lnTo>
                        <a:pt x="12" y="16"/>
                      </a:lnTo>
                      <a:lnTo>
                        <a:pt x="16" y="13"/>
                      </a:lnTo>
                      <a:lnTo>
                        <a:pt x="16" y="10"/>
                      </a:lnTo>
                      <a:lnTo>
                        <a:pt x="16" y="8"/>
                      </a:lnTo>
                      <a:lnTo>
                        <a:pt x="16" y="5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" name="Line 38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639" y="1207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" name="Line 38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38" y="1202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4" name="Freeform 386"/>
                <p:cNvSpPr>
                  <a:spLocks noChangeAspect="1"/>
                </p:cNvSpPr>
                <p:nvPr/>
              </p:nvSpPr>
              <p:spPr bwMode="auto">
                <a:xfrm>
                  <a:off x="2714" y="1151"/>
                  <a:ext cx="108" cy="58"/>
                </a:xfrm>
                <a:custGeom>
                  <a:avLst/>
                  <a:gdLst>
                    <a:gd name="T0" fmla="*/ 78 w 108"/>
                    <a:gd name="T1" fmla="*/ 0 h 58"/>
                    <a:gd name="T2" fmla="*/ 101 w 108"/>
                    <a:gd name="T3" fmla="*/ 6 h 58"/>
                    <a:gd name="T4" fmla="*/ 107 w 108"/>
                    <a:gd name="T5" fmla="*/ 12 h 58"/>
                    <a:gd name="T6" fmla="*/ 107 w 108"/>
                    <a:gd name="T7" fmla="*/ 12 h 58"/>
                    <a:gd name="T8" fmla="*/ 107 w 108"/>
                    <a:gd name="T9" fmla="*/ 13 h 58"/>
                    <a:gd name="T10" fmla="*/ 106 w 108"/>
                    <a:gd name="T11" fmla="*/ 13 h 58"/>
                    <a:gd name="T12" fmla="*/ 105 w 108"/>
                    <a:gd name="T13" fmla="*/ 14 h 58"/>
                    <a:gd name="T14" fmla="*/ 104 w 108"/>
                    <a:gd name="T15" fmla="*/ 15 h 58"/>
                    <a:gd name="T16" fmla="*/ 103 w 108"/>
                    <a:gd name="T17" fmla="*/ 16 h 58"/>
                    <a:gd name="T18" fmla="*/ 102 w 108"/>
                    <a:gd name="T19" fmla="*/ 18 h 58"/>
                    <a:gd name="T20" fmla="*/ 101 w 108"/>
                    <a:gd name="T21" fmla="*/ 19 h 58"/>
                    <a:gd name="T22" fmla="*/ 99 w 108"/>
                    <a:gd name="T23" fmla="*/ 22 h 58"/>
                    <a:gd name="T24" fmla="*/ 98 w 108"/>
                    <a:gd name="T25" fmla="*/ 24 h 58"/>
                    <a:gd name="T26" fmla="*/ 96 w 108"/>
                    <a:gd name="T27" fmla="*/ 27 h 58"/>
                    <a:gd name="T28" fmla="*/ 94 w 108"/>
                    <a:gd name="T29" fmla="*/ 30 h 58"/>
                    <a:gd name="T30" fmla="*/ 93 w 108"/>
                    <a:gd name="T31" fmla="*/ 32 h 58"/>
                    <a:gd name="T32" fmla="*/ 91 w 108"/>
                    <a:gd name="T33" fmla="*/ 35 h 58"/>
                    <a:gd name="T34" fmla="*/ 89 w 108"/>
                    <a:gd name="T35" fmla="*/ 39 h 58"/>
                    <a:gd name="T36" fmla="*/ 87 w 108"/>
                    <a:gd name="T37" fmla="*/ 43 h 58"/>
                    <a:gd name="T38" fmla="*/ 81 w 108"/>
                    <a:gd name="T39" fmla="*/ 43 h 58"/>
                    <a:gd name="T40" fmla="*/ 73 w 108"/>
                    <a:gd name="T41" fmla="*/ 44 h 58"/>
                    <a:gd name="T42" fmla="*/ 67 w 108"/>
                    <a:gd name="T43" fmla="*/ 45 h 58"/>
                    <a:gd name="T44" fmla="*/ 59 w 108"/>
                    <a:gd name="T45" fmla="*/ 46 h 58"/>
                    <a:gd name="T46" fmla="*/ 52 w 108"/>
                    <a:gd name="T47" fmla="*/ 47 h 58"/>
                    <a:gd name="T48" fmla="*/ 44 w 108"/>
                    <a:gd name="T49" fmla="*/ 48 h 58"/>
                    <a:gd name="T50" fmla="*/ 38 w 108"/>
                    <a:gd name="T51" fmla="*/ 50 h 58"/>
                    <a:gd name="T52" fmla="*/ 31 w 108"/>
                    <a:gd name="T53" fmla="*/ 50 h 58"/>
                    <a:gd name="T54" fmla="*/ 24 w 108"/>
                    <a:gd name="T55" fmla="*/ 52 h 58"/>
                    <a:gd name="T56" fmla="*/ 19 w 108"/>
                    <a:gd name="T57" fmla="*/ 53 h 58"/>
                    <a:gd name="T58" fmla="*/ 13 w 108"/>
                    <a:gd name="T59" fmla="*/ 54 h 58"/>
                    <a:gd name="T60" fmla="*/ 9 w 108"/>
                    <a:gd name="T61" fmla="*/ 54 h 58"/>
                    <a:gd name="T62" fmla="*/ 5 w 108"/>
                    <a:gd name="T63" fmla="*/ 55 h 58"/>
                    <a:gd name="T64" fmla="*/ 3 w 108"/>
                    <a:gd name="T65" fmla="*/ 56 h 58"/>
                    <a:gd name="T66" fmla="*/ 1 w 108"/>
                    <a:gd name="T67" fmla="*/ 57 h 58"/>
                    <a:gd name="T68" fmla="*/ 0 w 108"/>
                    <a:gd name="T69" fmla="*/ 57 h 58"/>
                    <a:gd name="T70" fmla="*/ 0 w 108"/>
                    <a:gd name="T71" fmla="*/ 39 h 58"/>
                    <a:gd name="T72" fmla="*/ 5 w 108"/>
                    <a:gd name="T73" fmla="*/ 35 h 58"/>
                    <a:gd name="T74" fmla="*/ 13 w 108"/>
                    <a:gd name="T75" fmla="*/ 18 h 58"/>
                    <a:gd name="T76" fmla="*/ 18 w 108"/>
                    <a:gd name="T77" fmla="*/ 17 h 58"/>
                    <a:gd name="T78" fmla="*/ 5 w 108"/>
                    <a:gd name="T79" fmla="*/ 0 h 58"/>
                    <a:gd name="T80" fmla="*/ 78 w 108"/>
                    <a:gd name="T81" fmla="*/ 0 h 5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08"/>
                    <a:gd name="T124" fmla="*/ 0 h 58"/>
                    <a:gd name="T125" fmla="*/ 108 w 108"/>
                    <a:gd name="T126" fmla="*/ 58 h 5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08" h="58">
                      <a:moveTo>
                        <a:pt x="78" y="0"/>
                      </a:moveTo>
                      <a:lnTo>
                        <a:pt x="101" y="6"/>
                      </a:lnTo>
                      <a:lnTo>
                        <a:pt x="107" y="12"/>
                      </a:lnTo>
                      <a:lnTo>
                        <a:pt x="107" y="13"/>
                      </a:lnTo>
                      <a:lnTo>
                        <a:pt x="106" y="13"/>
                      </a:lnTo>
                      <a:lnTo>
                        <a:pt x="105" y="14"/>
                      </a:lnTo>
                      <a:lnTo>
                        <a:pt x="104" y="15"/>
                      </a:lnTo>
                      <a:lnTo>
                        <a:pt x="103" y="16"/>
                      </a:lnTo>
                      <a:lnTo>
                        <a:pt x="102" y="18"/>
                      </a:lnTo>
                      <a:lnTo>
                        <a:pt x="101" y="19"/>
                      </a:lnTo>
                      <a:lnTo>
                        <a:pt x="99" y="22"/>
                      </a:lnTo>
                      <a:lnTo>
                        <a:pt x="98" y="24"/>
                      </a:lnTo>
                      <a:lnTo>
                        <a:pt x="96" y="27"/>
                      </a:lnTo>
                      <a:lnTo>
                        <a:pt x="94" y="30"/>
                      </a:lnTo>
                      <a:lnTo>
                        <a:pt x="93" y="32"/>
                      </a:lnTo>
                      <a:lnTo>
                        <a:pt x="91" y="35"/>
                      </a:lnTo>
                      <a:lnTo>
                        <a:pt x="89" y="39"/>
                      </a:lnTo>
                      <a:lnTo>
                        <a:pt x="87" y="43"/>
                      </a:lnTo>
                      <a:lnTo>
                        <a:pt x="81" y="43"/>
                      </a:lnTo>
                      <a:lnTo>
                        <a:pt x="73" y="44"/>
                      </a:lnTo>
                      <a:lnTo>
                        <a:pt x="67" y="45"/>
                      </a:lnTo>
                      <a:lnTo>
                        <a:pt x="59" y="46"/>
                      </a:lnTo>
                      <a:lnTo>
                        <a:pt x="52" y="47"/>
                      </a:lnTo>
                      <a:lnTo>
                        <a:pt x="44" y="48"/>
                      </a:lnTo>
                      <a:lnTo>
                        <a:pt x="38" y="50"/>
                      </a:lnTo>
                      <a:lnTo>
                        <a:pt x="31" y="50"/>
                      </a:lnTo>
                      <a:lnTo>
                        <a:pt x="24" y="52"/>
                      </a:lnTo>
                      <a:lnTo>
                        <a:pt x="19" y="53"/>
                      </a:lnTo>
                      <a:lnTo>
                        <a:pt x="13" y="54"/>
                      </a:lnTo>
                      <a:lnTo>
                        <a:pt x="9" y="54"/>
                      </a:lnTo>
                      <a:lnTo>
                        <a:pt x="5" y="55"/>
                      </a:lnTo>
                      <a:lnTo>
                        <a:pt x="3" y="56"/>
                      </a:lnTo>
                      <a:lnTo>
                        <a:pt x="1" y="57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5" y="35"/>
                      </a:lnTo>
                      <a:lnTo>
                        <a:pt x="13" y="18"/>
                      </a:lnTo>
                      <a:lnTo>
                        <a:pt x="18" y="17"/>
                      </a:lnTo>
                      <a:lnTo>
                        <a:pt x="5" y="0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7F7F7F"/>
                </a:solidFill>
                <a:ln w="12700" cap="rnd">
                  <a:solidFill>
                    <a:srgbClr val="3F3F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5" name="Freeform 387"/>
                <p:cNvSpPr>
                  <a:spLocks noChangeAspect="1"/>
                </p:cNvSpPr>
                <p:nvPr/>
              </p:nvSpPr>
              <p:spPr bwMode="auto">
                <a:xfrm>
                  <a:off x="2650" y="1148"/>
                  <a:ext cx="22" cy="18"/>
                </a:xfrm>
                <a:custGeom>
                  <a:avLst/>
                  <a:gdLst>
                    <a:gd name="T0" fmla="*/ 21 w 22"/>
                    <a:gd name="T1" fmla="*/ 0 h 18"/>
                    <a:gd name="T2" fmla="*/ 0 w 22"/>
                    <a:gd name="T3" fmla="*/ 0 h 18"/>
                    <a:gd name="T4" fmla="*/ 1 w 22"/>
                    <a:gd name="T5" fmla="*/ 17 h 18"/>
                    <a:gd name="T6" fmla="*/ 14 w 22"/>
                    <a:gd name="T7" fmla="*/ 17 h 18"/>
                    <a:gd name="T8" fmla="*/ 18 w 22"/>
                    <a:gd name="T9" fmla="*/ 10 h 18"/>
                    <a:gd name="T10" fmla="*/ 18 w 22"/>
                    <a:gd name="T11" fmla="*/ 10 h 18"/>
                    <a:gd name="T12" fmla="*/ 18 w 22"/>
                    <a:gd name="T13" fmla="*/ 9 h 18"/>
                    <a:gd name="T14" fmla="*/ 18 w 22"/>
                    <a:gd name="T15" fmla="*/ 9 h 18"/>
                    <a:gd name="T16" fmla="*/ 18 w 22"/>
                    <a:gd name="T17" fmla="*/ 8 h 18"/>
                    <a:gd name="T18" fmla="*/ 18 w 22"/>
                    <a:gd name="T19" fmla="*/ 8 h 18"/>
                    <a:gd name="T20" fmla="*/ 18 w 22"/>
                    <a:gd name="T21" fmla="*/ 7 h 18"/>
                    <a:gd name="T22" fmla="*/ 18 w 22"/>
                    <a:gd name="T23" fmla="*/ 6 h 18"/>
                    <a:gd name="T24" fmla="*/ 18 w 22"/>
                    <a:gd name="T25" fmla="*/ 6 h 18"/>
                    <a:gd name="T26" fmla="*/ 18 w 22"/>
                    <a:gd name="T27" fmla="*/ 4 h 18"/>
                    <a:gd name="T28" fmla="*/ 18 w 22"/>
                    <a:gd name="T29" fmla="*/ 3 h 18"/>
                    <a:gd name="T30" fmla="*/ 18 w 22"/>
                    <a:gd name="T31" fmla="*/ 2 h 18"/>
                    <a:gd name="T32" fmla="*/ 18 w 22"/>
                    <a:gd name="T33" fmla="*/ 2 h 18"/>
                    <a:gd name="T34" fmla="*/ 19 w 22"/>
                    <a:gd name="T35" fmla="*/ 1 h 18"/>
                    <a:gd name="T36" fmla="*/ 19 w 22"/>
                    <a:gd name="T37" fmla="*/ 0 h 18"/>
                    <a:gd name="T38" fmla="*/ 19 w 22"/>
                    <a:gd name="T39" fmla="*/ 0 h 18"/>
                    <a:gd name="T40" fmla="*/ 21 w 22"/>
                    <a:gd name="T41" fmla="*/ 0 h 1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2"/>
                    <a:gd name="T64" fmla="*/ 0 h 18"/>
                    <a:gd name="T65" fmla="*/ 22 w 22"/>
                    <a:gd name="T66" fmla="*/ 18 h 1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2" h="18">
                      <a:moveTo>
                        <a:pt x="21" y="0"/>
                      </a:moveTo>
                      <a:lnTo>
                        <a:pt x="0" y="0"/>
                      </a:lnTo>
                      <a:lnTo>
                        <a:pt x="1" y="17"/>
                      </a:lnTo>
                      <a:lnTo>
                        <a:pt x="14" y="17"/>
                      </a:lnTo>
                      <a:lnTo>
                        <a:pt x="18" y="10"/>
                      </a:lnTo>
                      <a:lnTo>
                        <a:pt x="18" y="9"/>
                      </a:lnTo>
                      <a:lnTo>
                        <a:pt x="18" y="8"/>
                      </a:lnTo>
                      <a:lnTo>
                        <a:pt x="18" y="7"/>
                      </a:lnTo>
                      <a:lnTo>
                        <a:pt x="18" y="6"/>
                      </a:lnTo>
                      <a:lnTo>
                        <a:pt x="18" y="4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3F3F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6" name="Freeform 388"/>
                <p:cNvSpPr>
                  <a:spLocks noChangeAspect="1"/>
                </p:cNvSpPr>
                <p:nvPr/>
              </p:nvSpPr>
              <p:spPr bwMode="auto">
                <a:xfrm>
                  <a:off x="2657" y="1157"/>
                  <a:ext cx="25" cy="26"/>
                </a:xfrm>
                <a:custGeom>
                  <a:avLst/>
                  <a:gdLst>
                    <a:gd name="T0" fmla="*/ 14 w 25"/>
                    <a:gd name="T1" fmla="*/ 1 h 26"/>
                    <a:gd name="T2" fmla="*/ 16 w 25"/>
                    <a:gd name="T3" fmla="*/ 0 h 26"/>
                    <a:gd name="T4" fmla="*/ 18 w 25"/>
                    <a:gd name="T5" fmla="*/ 0 h 26"/>
                    <a:gd name="T6" fmla="*/ 19 w 25"/>
                    <a:gd name="T7" fmla="*/ 0 h 26"/>
                    <a:gd name="T8" fmla="*/ 20 w 25"/>
                    <a:gd name="T9" fmla="*/ 2 h 26"/>
                    <a:gd name="T10" fmla="*/ 20 w 25"/>
                    <a:gd name="T11" fmla="*/ 4 h 26"/>
                    <a:gd name="T12" fmla="*/ 21 w 25"/>
                    <a:gd name="T13" fmla="*/ 7 h 26"/>
                    <a:gd name="T14" fmla="*/ 21 w 25"/>
                    <a:gd name="T15" fmla="*/ 10 h 26"/>
                    <a:gd name="T16" fmla="*/ 22 w 25"/>
                    <a:gd name="T17" fmla="*/ 11 h 26"/>
                    <a:gd name="T18" fmla="*/ 22 w 25"/>
                    <a:gd name="T19" fmla="*/ 13 h 26"/>
                    <a:gd name="T20" fmla="*/ 22 w 25"/>
                    <a:gd name="T21" fmla="*/ 16 h 26"/>
                    <a:gd name="T22" fmla="*/ 22 w 25"/>
                    <a:gd name="T23" fmla="*/ 16 h 26"/>
                    <a:gd name="T24" fmla="*/ 21 w 25"/>
                    <a:gd name="T25" fmla="*/ 17 h 26"/>
                    <a:gd name="T26" fmla="*/ 17 w 25"/>
                    <a:gd name="T27" fmla="*/ 17 h 26"/>
                    <a:gd name="T28" fmla="*/ 13 w 25"/>
                    <a:gd name="T29" fmla="*/ 16 h 26"/>
                    <a:gd name="T30" fmla="*/ 9 w 25"/>
                    <a:gd name="T31" fmla="*/ 16 h 26"/>
                    <a:gd name="T32" fmla="*/ 9 w 25"/>
                    <a:gd name="T33" fmla="*/ 18 h 26"/>
                    <a:gd name="T34" fmla="*/ 7 w 25"/>
                    <a:gd name="T35" fmla="*/ 20 h 26"/>
                    <a:gd name="T36" fmla="*/ 6 w 25"/>
                    <a:gd name="T37" fmla="*/ 21 h 26"/>
                    <a:gd name="T38" fmla="*/ 3 w 25"/>
                    <a:gd name="T39" fmla="*/ 22 h 26"/>
                    <a:gd name="T40" fmla="*/ 2 w 25"/>
                    <a:gd name="T41" fmla="*/ 23 h 26"/>
                    <a:gd name="T42" fmla="*/ 2 w 25"/>
                    <a:gd name="T43" fmla="*/ 24 h 26"/>
                    <a:gd name="T44" fmla="*/ 2 w 25"/>
                    <a:gd name="T45" fmla="*/ 24 h 26"/>
                    <a:gd name="T46" fmla="*/ 2 w 25"/>
                    <a:gd name="T47" fmla="*/ 25 h 26"/>
                    <a:gd name="T48" fmla="*/ 2 w 25"/>
                    <a:gd name="T49" fmla="*/ 25 h 26"/>
                    <a:gd name="T50" fmla="*/ 1 w 25"/>
                    <a:gd name="T51" fmla="*/ 25 h 26"/>
                    <a:gd name="T52" fmla="*/ 1 w 25"/>
                    <a:gd name="T53" fmla="*/ 25 h 26"/>
                    <a:gd name="T54" fmla="*/ 1 w 25"/>
                    <a:gd name="T55" fmla="*/ 24 h 26"/>
                    <a:gd name="T56" fmla="*/ 0 w 25"/>
                    <a:gd name="T57" fmla="*/ 22 h 26"/>
                    <a:gd name="T58" fmla="*/ 0 w 25"/>
                    <a:gd name="T59" fmla="*/ 20 h 26"/>
                    <a:gd name="T60" fmla="*/ 1 w 25"/>
                    <a:gd name="T61" fmla="*/ 18 h 26"/>
                    <a:gd name="T62" fmla="*/ 1 w 25"/>
                    <a:gd name="T63" fmla="*/ 18 h 26"/>
                    <a:gd name="T64" fmla="*/ 3 w 25"/>
                    <a:gd name="T65" fmla="*/ 18 h 26"/>
                    <a:gd name="T66" fmla="*/ 4 w 25"/>
                    <a:gd name="T67" fmla="*/ 16 h 26"/>
                    <a:gd name="T68" fmla="*/ 6 w 25"/>
                    <a:gd name="T69" fmla="*/ 14 h 26"/>
                    <a:gd name="T70" fmla="*/ 6 w 25"/>
                    <a:gd name="T71" fmla="*/ 12 h 26"/>
                    <a:gd name="T72" fmla="*/ 6 w 25"/>
                    <a:gd name="T73" fmla="*/ 12 h 26"/>
                    <a:gd name="T74" fmla="*/ 7 w 25"/>
                    <a:gd name="T75" fmla="*/ 10 h 26"/>
                    <a:gd name="T76" fmla="*/ 7 w 25"/>
                    <a:gd name="T77" fmla="*/ 10 h 26"/>
                    <a:gd name="T78" fmla="*/ 7 w 25"/>
                    <a:gd name="T79" fmla="*/ 9 h 26"/>
                    <a:gd name="T80" fmla="*/ 7 w 25"/>
                    <a:gd name="T81" fmla="*/ 8 h 26"/>
                    <a:gd name="T82" fmla="*/ 7 w 25"/>
                    <a:gd name="T83" fmla="*/ 8 h 26"/>
                    <a:gd name="T84" fmla="*/ 7 w 25"/>
                    <a:gd name="T85" fmla="*/ 8 h 26"/>
                    <a:gd name="T86" fmla="*/ 7 w 25"/>
                    <a:gd name="T87" fmla="*/ 7 h 26"/>
                    <a:gd name="T88" fmla="*/ 9 w 25"/>
                    <a:gd name="T89" fmla="*/ 6 h 26"/>
                    <a:gd name="T90" fmla="*/ 10 w 25"/>
                    <a:gd name="T91" fmla="*/ 5 h 26"/>
                    <a:gd name="T92" fmla="*/ 12 w 25"/>
                    <a:gd name="T93" fmla="*/ 4 h 26"/>
                    <a:gd name="T94" fmla="*/ 13 w 25"/>
                    <a:gd name="T95" fmla="*/ 1 h 2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5"/>
                    <a:gd name="T145" fmla="*/ 0 h 26"/>
                    <a:gd name="T146" fmla="*/ 25 w 25"/>
                    <a:gd name="T147" fmla="*/ 26 h 2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5" h="26">
                      <a:moveTo>
                        <a:pt x="13" y="1"/>
                      </a:move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0" y="1"/>
                      </a:lnTo>
                      <a:lnTo>
                        <a:pt x="20" y="2"/>
                      </a:lnTo>
                      <a:lnTo>
                        <a:pt x="20" y="3"/>
                      </a:lnTo>
                      <a:lnTo>
                        <a:pt x="20" y="4"/>
                      </a:lnTo>
                      <a:lnTo>
                        <a:pt x="20" y="6"/>
                      </a:lnTo>
                      <a:lnTo>
                        <a:pt x="21" y="7"/>
                      </a:lnTo>
                      <a:lnTo>
                        <a:pt x="21" y="8"/>
                      </a:lnTo>
                      <a:lnTo>
                        <a:pt x="21" y="9"/>
                      </a:lnTo>
                      <a:lnTo>
                        <a:pt x="21" y="10"/>
                      </a:lnTo>
                      <a:lnTo>
                        <a:pt x="22" y="10"/>
                      </a:lnTo>
                      <a:lnTo>
                        <a:pt x="22" y="11"/>
                      </a:lnTo>
                      <a:lnTo>
                        <a:pt x="22" y="12"/>
                      </a:lnTo>
                      <a:lnTo>
                        <a:pt x="22" y="13"/>
                      </a:lnTo>
                      <a:lnTo>
                        <a:pt x="22" y="14"/>
                      </a:lnTo>
                      <a:lnTo>
                        <a:pt x="22" y="15"/>
                      </a:lnTo>
                      <a:lnTo>
                        <a:pt x="22" y="16"/>
                      </a:lnTo>
                      <a:lnTo>
                        <a:pt x="24" y="16"/>
                      </a:lnTo>
                      <a:lnTo>
                        <a:pt x="22" y="16"/>
                      </a:lnTo>
                      <a:lnTo>
                        <a:pt x="22" y="17"/>
                      </a:lnTo>
                      <a:lnTo>
                        <a:pt x="21" y="17"/>
                      </a:lnTo>
                      <a:lnTo>
                        <a:pt x="19" y="17"/>
                      </a:lnTo>
                      <a:lnTo>
                        <a:pt x="18" y="17"/>
                      </a:lnTo>
                      <a:lnTo>
                        <a:pt x="17" y="17"/>
                      </a:lnTo>
                      <a:lnTo>
                        <a:pt x="16" y="17"/>
                      </a:lnTo>
                      <a:lnTo>
                        <a:pt x="15" y="16"/>
                      </a:lnTo>
                      <a:lnTo>
                        <a:pt x="14" y="16"/>
                      </a:lnTo>
                      <a:lnTo>
                        <a:pt x="13" y="16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9" y="18"/>
                      </a:lnTo>
                      <a:lnTo>
                        <a:pt x="8" y="19"/>
                      </a:lnTo>
                      <a:lnTo>
                        <a:pt x="7" y="20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4" y="22"/>
                      </a:lnTo>
                      <a:lnTo>
                        <a:pt x="3" y="22"/>
                      </a:lnTo>
                      <a:lnTo>
                        <a:pt x="2" y="22"/>
                      </a:lnTo>
                      <a:lnTo>
                        <a:pt x="2" y="23"/>
                      </a:lnTo>
                      <a:lnTo>
                        <a:pt x="2" y="24"/>
                      </a:lnTo>
                      <a:lnTo>
                        <a:pt x="2" y="25"/>
                      </a:lnTo>
                      <a:lnTo>
                        <a:pt x="1" y="25"/>
                      </a:lnTo>
                      <a:lnTo>
                        <a:pt x="1" y="24"/>
                      </a:lnTo>
                      <a:lnTo>
                        <a:pt x="1" y="23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0" y="19"/>
                      </a:lnTo>
                      <a:lnTo>
                        <a:pt x="1" y="18"/>
                      </a:lnTo>
                      <a:lnTo>
                        <a:pt x="2" y="18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4" y="17"/>
                      </a:lnTo>
                      <a:lnTo>
                        <a:pt x="4" y="16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6" y="14"/>
                      </a:lnTo>
                      <a:lnTo>
                        <a:pt x="6" y="13"/>
                      </a:lnTo>
                      <a:lnTo>
                        <a:pt x="6" y="12"/>
                      </a:lnTo>
                      <a:lnTo>
                        <a:pt x="6" y="11"/>
                      </a:lnTo>
                      <a:lnTo>
                        <a:pt x="7" y="11"/>
                      </a:lnTo>
                      <a:lnTo>
                        <a:pt x="7" y="10"/>
                      </a:lnTo>
                      <a:lnTo>
                        <a:pt x="7" y="9"/>
                      </a:lnTo>
                      <a:lnTo>
                        <a:pt x="7" y="8"/>
                      </a:lnTo>
                      <a:lnTo>
                        <a:pt x="7" y="7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10" y="6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2" y="4"/>
                      </a:lnTo>
                      <a:lnTo>
                        <a:pt x="12" y="3"/>
                      </a:lnTo>
                      <a:lnTo>
                        <a:pt x="13" y="1"/>
                      </a:lnTo>
                    </a:path>
                  </a:pathLst>
                </a:custGeom>
                <a:solidFill>
                  <a:srgbClr val="E0E0E0"/>
                </a:solidFill>
                <a:ln w="12700" cap="rnd">
                  <a:solidFill>
                    <a:srgbClr val="3F3F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7" name="Freeform 389"/>
                <p:cNvSpPr>
                  <a:spLocks noChangeAspect="1"/>
                </p:cNvSpPr>
                <p:nvPr/>
              </p:nvSpPr>
              <p:spPr bwMode="auto">
                <a:xfrm>
                  <a:off x="2643" y="1132"/>
                  <a:ext cx="172" cy="36"/>
                </a:xfrm>
                <a:custGeom>
                  <a:avLst/>
                  <a:gdLst>
                    <a:gd name="T0" fmla="*/ 168 w 172"/>
                    <a:gd name="T1" fmla="*/ 31 h 36"/>
                    <a:gd name="T2" fmla="*/ 167 w 172"/>
                    <a:gd name="T3" fmla="*/ 30 h 36"/>
                    <a:gd name="T4" fmla="*/ 164 w 172"/>
                    <a:gd name="T5" fmla="*/ 29 h 36"/>
                    <a:gd name="T6" fmla="*/ 159 w 172"/>
                    <a:gd name="T7" fmla="*/ 28 h 36"/>
                    <a:gd name="T8" fmla="*/ 151 w 172"/>
                    <a:gd name="T9" fmla="*/ 25 h 36"/>
                    <a:gd name="T10" fmla="*/ 143 w 172"/>
                    <a:gd name="T11" fmla="*/ 23 h 36"/>
                    <a:gd name="T12" fmla="*/ 133 w 172"/>
                    <a:gd name="T13" fmla="*/ 19 h 36"/>
                    <a:gd name="T14" fmla="*/ 122 w 172"/>
                    <a:gd name="T15" fmla="*/ 16 h 36"/>
                    <a:gd name="T16" fmla="*/ 109 w 172"/>
                    <a:gd name="T17" fmla="*/ 13 h 36"/>
                    <a:gd name="T18" fmla="*/ 96 w 172"/>
                    <a:gd name="T19" fmla="*/ 10 h 36"/>
                    <a:gd name="T20" fmla="*/ 83 w 172"/>
                    <a:gd name="T21" fmla="*/ 7 h 36"/>
                    <a:gd name="T22" fmla="*/ 68 w 172"/>
                    <a:gd name="T23" fmla="*/ 4 h 36"/>
                    <a:gd name="T24" fmla="*/ 54 w 172"/>
                    <a:gd name="T25" fmla="*/ 2 h 36"/>
                    <a:gd name="T26" fmla="*/ 41 w 172"/>
                    <a:gd name="T27" fmla="*/ 0 h 36"/>
                    <a:gd name="T28" fmla="*/ 26 w 172"/>
                    <a:gd name="T29" fmla="*/ 0 h 36"/>
                    <a:gd name="T30" fmla="*/ 12 w 172"/>
                    <a:gd name="T31" fmla="*/ 0 h 36"/>
                    <a:gd name="T32" fmla="*/ 0 w 172"/>
                    <a:gd name="T33" fmla="*/ 1 h 36"/>
                    <a:gd name="T34" fmla="*/ 4 w 172"/>
                    <a:gd name="T35" fmla="*/ 11 h 36"/>
                    <a:gd name="T36" fmla="*/ 5 w 172"/>
                    <a:gd name="T37" fmla="*/ 11 h 36"/>
                    <a:gd name="T38" fmla="*/ 8 w 172"/>
                    <a:gd name="T39" fmla="*/ 11 h 36"/>
                    <a:gd name="T40" fmla="*/ 14 w 172"/>
                    <a:gd name="T41" fmla="*/ 11 h 36"/>
                    <a:gd name="T42" fmla="*/ 21 w 172"/>
                    <a:gd name="T43" fmla="*/ 11 h 36"/>
                    <a:gd name="T44" fmla="*/ 30 w 172"/>
                    <a:gd name="T45" fmla="*/ 11 h 36"/>
                    <a:gd name="T46" fmla="*/ 41 w 172"/>
                    <a:gd name="T47" fmla="*/ 12 h 36"/>
                    <a:gd name="T48" fmla="*/ 51 w 172"/>
                    <a:gd name="T49" fmla="*/ 13 h 36"/>
                    <a:gd name="T50" fmla="*/ 64 w 172"/>
                    <a:gd name="T51" fmla="*/ 13 h 36"/>
                    <a:gd name="T52" fmla="*/ 76 w 172"/>
                    <a:gd name="T53" fmla="*/ 15 h 36"/>
                    <a:gd name="T54" fmla="*/ 90 w 172"/>
                    <a:gd name="T55" fmla="*/ 16 h 36"/>
                    <a:gd name="T56" fmla="*/ 104 w 172"/>
                    <a:gd name="T57" fmla="*/ 18 h 36"/>
                    <a:gd name="T58" fmla="*/ 118 w 172"/>
                    <a:gd name="T59" fmla="*/ 20 h 36"/>
                    <a:gd name="T60" fmla="*/ 132 w 172"/>
                    <a:gd name="T61" fmla="*/ 24 h 36"/>
                    <a:gd name="T62" fmla="*/ 146 w 172"/>
                    <a:gd name="T63" fmla="*/ 27 h 36"/>
                    <a:gd name="T64" fmla="*/ 159 w 172"/>
                    <a:gd name="T65" fmla="*/ 30 h 36"/>
                    <a:gd name="T66" fmla="*/ 171 w 172"/>
                    <a:gd name="T67" fmla="*/ 35 h 36"/>
                    <a:gd name="T68" fmla="*/ 168 w 172"/>
                    <a:gd name="T69" fmla="*/ 31 h 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2"/>
                    <a:gd name="T106" fmla="*/ 0 h 36"/>
                    <a:gd name="T107" fmla="*/ 172 w 172"/>
                    <a:gd name="T108" fmla="*/ 36 h 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2" h="36">
                      <a:moveTo>
                        <a:pt x="168" y="31"/>
                      </a:moveTo>
                      <a:lnTo>
                        <a:pt x="167" y="30"/>
                      </a:lnTo>
                      <a:lnTo>
                        <a:pt x="164" y="29"/>
                      </a:lnTo>
                      <a:lnTo>
                        <a:pt x="159" y="28"/>
                      </a:lnTo>
                      <a:lnTo>
                        <a:pt x="151" y="25"/>
                      </a:lnTo>
                      <a:lnTo>
                        <a:pt x="143" y="23"/>
                      </a:lnTo>
                      <a:lnTo>
                        <a:pt x="133" y="19"/>
                      </a:lnTo>
                      <a:lnTo>
                        <a:pt x="122" y="16"/>
                      </a:lnTo>
                      <a:lnTo>
                        <a:pt x="109" y="13"/>
                      </a:lnTo>
                      <a:lnTo>
                        <a:pt x="96" y="10"/>
                      </a:lnTo>
                      <a:lnTo>
                        <a:pt x="83" y="7"/>
                      </a:lnTo>
                      <a:lnTo>
                        <a:pt x="68" y="4"/>
                      </a:lnTo>
                      <a:lnTo>
                        <a:pt x="54" y="2"/>
                      </a:lnTo>
                      <a:lnTo>
                        <a:pt x="41" y="0"/>
                      </a:lnTo>
                      <a:lnTo>
                        <a:pt x="26" y="0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4" y="11"/>
                      </a:lnTo>
                      <a:lnTo>
                        <a:pt x="5" y="11"/>
                      </a:lnTo>
                      <a:lnTo>
                        <a:pt x="8" y="11"/>
                      </a:lnTo>
                      <a:lnTo>
                        <a:pt x="14" y="11"/>
                      </a:lnTo>
                      <a:lnTo>
                        <a:pt x="21" y="11"/>
                      </a:lnTo>
                      <a:lnTo>
                        <a:pt x="30" y="11"/>
                      </a:lnTo>
                      <a:lnTo>
                        <a:pt x="41" y="12"/>
                      </a:lnTo>
                      <a:lnTo>
                        <a:pt x="51" y="13"/>
                      </a:lnTo>
                      <a:lnTo>
                        <a:pt x="64" y="13"/>
                      </a:lnTo>
                      <a:lnTo>
                        <a:pt x="76" y="15"/>
                      </a:lnTo>
                      <a:lnTo>
                        <a:pt x="90" y="16"/>
                      </a:lnTo>
                      <a:lnTo>
                        <a:pt x="104" y="18"/>
                      </a:lnTo>
                      <a:lnTo>
                        <a:pt x="118" y="20"/>
                      </a:lnTo>
                      <a:lnTo>
                        <a:pt x="132" y="24"/>
                      </a:lnTo>
                      <a:lnTo>
                        <a:pt x="146" y="27"/>
                      </a:lnTo>
                      <a:lnTo>
                        <a:pt x="159" y="30"/>
                      </a:lnTo>
                      <a:lnTo>
                        <a:pt x="171" y="35"/>
                      </a:lnTo>
                      <a:lnTo>
                        <a:pt x="168" y="31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8" name="Freeform 390"/>
                <p:cNvSpPr>
                  <a:spLocks noChangeAspect="1"/>
                </p:cNvSpPr>
                <p:nvPr/>
              </p:nvSpPr>
              <p:spPr bwMode="auto">
                <a:xfrm>
                  <a:off x="2543" y="1135"/>
                  <a:ext cx="97" cy="33"/>
                </a:xfrm>
                <a:custGeom>
                  <a:avLst/>
                  <a:gdLst>
                    <a:gd name="T0" fmla="*/ 89 w 97"/>
                    <a:gd name="T1" fmla="*/ 0 h 33"/>
                    <a:gd name="T2" fmla="*/ 96 w 97"/>
                    <a:gd name="T3" fmla="*/ 8 h 33"/>
                    <a:gd name="T4" fmla="*/ 96 w 97"/>
                    <a:gd name="T5" fmla="*/ 8 h 33"/>
                    <a:gd name="T6" fmla="*/ 94 w 97"/>
                    <a:gd name="T7" fmla="*/ 8 h 33"/>
                    <a:gd name="T8" fmla="*/ 93 w 97"/>
                    <a:gd name="T9" fmla="*/ 8 h 33"/>
                    <a:gd name="T10" fmla="*/ 91 w 97"/>
                    <a:gd name="T11" fmla="*/ 8 h 33"/>
                    <a:gd name="T12" fmla="*/ 88 w 97"/>
                    <a:gd name="T13" fmla="*/ 8 h 33"/>
                    <a:gd name="T14" fmla="*/ 84 w 97"/>
                    <a:gd name="T15" fmla="*/ 8 h 33"/>
                    <a:gd name="T16" fmla="*/ 80 w 97"/>
                    <a:gd name="T17" fmla="*/ 9 h 33"/>
                    <a:gd name="T18" fmla="*/ 75 w 97"/>
                    <a:gd name="T19" fmla="*/ 10 h 33"/>
                    <a:gd name="T20" fmla="*/ 69 w 97"/>
                    <a:gd name="T21" fmla="*/ 10 h 33"/>
                    <a:gd name="T22" fmla="*/ 62 w 97"/>
                    <a:gd name="T23" fmla="*/ 12 h 33"/>
                    <a:gd name="T24" fmla="*/ 55 w 97"/>
                    <a:gd name="T25" fmla="*/ 14 h 33"/>
                    <a:gd name="T26" fmla="*/ 45 w 97"/>
                    <a:gd name="T27" fmla="*/ 16 h 33"/>
                    <a:gd name="T28" fmla="*/ 36 w 97"/>
                    <a:gd name="T29" fmla="*/ 20 h 33"/>
                    <a:gd name="T30" fmla="*/ 25 w 97"/>
                    <a:gd name="T31" fmla="*/ 23 h 33"/>
                    <a:gd name="T32" fmla="*/ 13 w 97"/>
                    <a:gd name="T33" fmla="*/ 27 h 33"/>
                    <a:gd name="T34" fmla="*/ 0 w 97"/>
                    <a:gd name="T35" fmla="*/ 32 h 33"/>
                    <a:gd name="T36" fmla="*/ 0 w 97"/>
                    <a:gd name="T37" fmla="*/ 31 h 33"/>
                    <a:gd name="T38" fmla="*/ 2 w 97"/>
                    <a:gd name="T39" fmla="*/ 30 h 33"/>
                    <a:gd name="T40" fmla="*/ 4 w 97"/>
                    <a:gd name="T41" fmla="*/ 29 h 33"/>
                    <a:gd name="T42" fmla="*/ 8 w 97"/>
                    <a:gd name="T43" fmla="*/ 28 h 33"/>
                    <a:gd name="T44" fmla="*/ 12 w 97"/>
                    <a:gd name="T45" fmla="*/ 26 h 33"/>
                    <a:gd name="T46" fmla="*/ 17 w 97"/>
                    <a:gd name="T47" fmla="*/ 23 h 33"/>
                    <a:gd name="T48" fmla="*/ 22 w 97"/>
                    <a:gd name="T49" fmla="*/ 21 h 33"/>
                    <a:gd name="T50" fmla="*/ 29 w 97"/>
                    <a:gd name="T51" fmla="*/ 18 h 33"/>
                    <a:gd name="T52" fmla="*/ 35 w 97"/>
                    <a:gd name="T53" fmla="*/ 15 h 33"/>
                    <a:gd name="T54" fmla="*/ 42 w 97"/>
                    <a:gd name="T55" fmla="*/ 12 h 33"/>
                    <a:gd name="T56" fmla="*/ 50 w 97"/>
                    <a:gd name="T57" fmla="*/ 10 h 33"/>
                    <a:gd name="T58" fmla="*/ 58 w 97"/>
                    <a:gd name="T59" fmla="*/ 7 h 33"/>
                    <a:gd name="T60" fmla="*/ 65 w 97"/>
                    <a:gd name="T61" fmla="*/ 5 h 33"/>
                    <a:gd name="T62" fmla="*/ 73 w 97"/>
                    <a:gd name="T63" fmla="*/ 3 h 33"/>
                    <a:gd name="T64" fmla="*/ 81 w 97"/>
                    <a:gd name="T65" fmla="*/ 1 h 33"/>
                    <a:gd name="T66" fmla="*/ 89 w 97"/>
                    <a:gd name="T67" fmla="*/ 0 h 3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7"/>
                    <a:gd name="T103" fmla="*/ 0 h 33"/>
                    <a:gd name="T104" fmla="*/ 97 w 97"/>
                    <a:gd name="T105" fmla="*/ 33 h 3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7" h="33">
                      <a:moveTo>
                        <a:pt x="89" y="0"/>
                      </a:moveTo>
                      <a:lnTo>
                        <a:pt x="96" y="8"/>
                      </a:lnTo>
                      <a:lnTo>
                        <a:pt x="94" y="8"/>
                      </a:lnTo>
                      <a:lnTo>
                        <a:pt x="93" y="8"/>
                      </a:lnTo>
                      <a:lnTo>
                        <a:pt x="91" y="8"/>
                      </a:lnTo>
                      <a:lnTo>
                        <a:pt x="88" y="8"/>
                      </a:lnTo>
                      <a:lnTo>
                        <a:pt x="84" y="8"/>
                      </a:lnTo>
                      <a:lnTo>
                        <a:pt x="80" y="9"/>
                      </a:lnTo>
                      <a:lnTo>
                        <a:pt x="75" y="10"/>
                      </a:lnTo>
                      <a:lnTo>
                        <a:pt x="69" y="10"/>
                      </a:lnTo>
                      <a:lnTo>
                        <a:pt x="62" y="12"/>
                      </a:lnTo>
                      <a:lnTo>
                        <a:pt x="55" y="14"/>
                      </a:lnTo>
                      <a:lnTo>
                        <a:pt x="45" y="16"/>
                      </a:lnTo>
                      <a:lnTo>
                        <a:pt x="36" y="20"/>
                      </a:lnTo>
                      <a:lnTo>
                        <a:pt x="25" y="23"/>
                      </a:lnTo>
                      <a:lnTo>
                        <a:pt x="13" y="27"/>
                      </a:lnTo>
                      <a:lnTo>
                        <a:pt x="0" y="32"/>
                      </a:lnTo>
                      <a:lnTo>
                        <a:pt x="0" y="31"/>
                      </a:lnTo>
                      <a:lnTo>
                        <a:pt x="2" y="30"/>
                      </a:lnTo>
                      <a:lnTo>
                        <a:pt x="4" y="29"/>
                      </a:lnTo>
                      <a:lnTo>
                        <a:pt x="8" y="28"/>
                      </a:lnTo>
                      <a:lnTo>
                        <a:pt x="12" y="26"/>
                      </a:lnTo>
                      <a:lnTo>
                        <a:pt x="17" y="23"/>
                      </a:lnTo>
                      <a:lnTo>
                        <a:pt x="22" y="21"/>
                      </a:lnTo>
                      <a:lnTo>
                        <a:pt x="29" y="18"/>
                      </a:lnTo>
                      <a:lnTo>
                        <a:pt x="35" y="15"/>
                      </a:lnTo>
                      <a:lnTo>
                        <a:pt x="42" y="12"/>
                      </a:lnTo>
                      <a:lnTo>
                        <a:pt x="50" y="10"/>
                      </a:lnTo>
                      <a:lnTo>
                        <a:pt x="58" y="7"/>
                      </a:lnTo>
                      <a:lnTo>
                        <a:pt x="65" y="5"/>
                      </a:lnTo>
                      <a:lnTo>
                        <a:pt x="73" y="3"/>
                      </a:lnTo>
                      <a:lnTo>
                        <a:pt x="81" y="1"/>
                      </a:lnTo>
                      <a:lnTo>
                        <a:pt x="89" y="0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9" name="Freeform 391"/>
                <p:cNvSpPr>
                  <a:spLocks noChangeAspect="1"/>
                </p:cNvSpPr>
                <p:nvPr/>
              </p:nvSpPr>
              <p:spPr bwMode="auto">
                <a:xfrm>
                  <a:off x="2544" y="1147"/>
                  <a:ext cx="97" cy="21"/>
                </a:xfrm>
                <a:custGeom>
                  <a:avLst/>
                  <a:gdLst>
                    <a:gd name="T0" fmla="*/ 0 w 97"/>
                    <a:gd name="T1" fmla="*/ 20 h 21"/>
                    <a:gd name="T2" fmla="*/ 1 w 97"/>
                    <a:gd name="T3" fmla="*/ 20 h 21"/>
                    <a:gd name="T4" fmla="*/ 2 w 97"/>
                    <a:gd name="T5" fmla="*/ 19 h 21"/>
                    <a:gd name="T6" fmla="*/ 6 w 97"/>
                    <a:gd name="T7" fmla="*/ 18 h 21"/>
                    <a:gd name="T8" fmla="*/ 11 w 97"/>
                    <a:gd name="T9" fmla="*/ 17 h 21"/>
                    <a:gd name="T10" fmla="*/ 16 w 97"/>
                    <a:gd name="T11" fmla="*/ 15 h 21"/>
                    <a:gd name="T12" fmla="*/ 22 w 97"/>
                    <a:gd name="T13" fmla="*/ 13 h 21"/>
                    <a:gd name="T14" fmla="*/ 30 w 97"/>
                    <a:gd name="T15" fmla="*/ 12 h 21"/>
                    <a:gd name="T16" fmla="*/ 37 w 97"/>
                    <a:gd name="T17" fmla="*/ 10 h 21"/>
                    <a:gd name="T18" fmla="*/ 45 w 97"/>
                    <a:gd name="T19" fmla="*/ 8 h 21"/>
                    <a:gd name="T20" fmla="*/ 53 w 97"/>
                    <a:gd name="T21" fmla="*/ 6 h 21"/>
                    <a:gd name="T22" fmla="*/ 61 w 97"/>
                    <a:gd name="T23" fmla="*/ 4 h 21"/>
                    <a:gd name="T24" fmla="*/ 69 w 97"/>
                    <a:gd name="T25" fmla="*/ 2 h 21"/>
                    <a:gd name="T26" fmla="*/ 76 w 97"/>
                    <a:gd name="T27" fmla="*/ 1 h 21"/>
                    <a:gd name="T28" fmla="*/ 83 w 97"/>
                    <a:gd name="T29" fmla="*/ 0 h 21"/>
                    <a:gd name="T30" fmla="*/ 90 w 97"/>
                    <a:gd name="T31" fmla="*/ 0 h 21"/>
                    <a:gd name="T32" fmla="*/ 96 w 97"/>
                    <a:gd name="T33" fmla="*/ 0 h 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1"/>
                    <a:gd name="T53" fmla="*/ 97 w 97"/>
                    <a:gd name="T54" fmla="*/ 21 h 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1">
                      <a:moveTo>
                        <a:pt x="0" y="20"/>
                      </a:moveTo>
                      <a:lnTo>
                        <a:pt x="1" y="20"/>
                      </a:lnTo>
                      <a:lnTo>
                        <a:pt x="2" y="19"/>
                      </a:lnTo>
                      <a:lnTo>
                        <a:pt x="6" y="18"/>
                      </a:lnTo>
                      <a:lnTo>
                        <a:pt x="11" y="17"/>
                      </a:lnTo>
                      <a:lnTo>
                        <a:pt x="16" y="15"/>
                      </a:lnTo>
                      <a:lnTo>
                        <a:pt x="22" y="13"/>
                      </a:lnTo>
                      <a:lnTo>
                        <a:pt x="30" y="12"/>
                      </a:lnTo>
                      <a:lnTo>
                        <a:pt x="37" y="10"/>
                      </a:lnTo>
                      <a:lnTo>
                        <a:pt x="45" y="8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9" y="2"/>
                      </a:lnTo>
                      <a:lnTo>
                        <a:pt x="76" y="1"/>
                      </a:lnTo>
                      <a:lnTo>
                        <a:pt x="83" y="0"/>
                      </a:lnTo>
                      <a:lnTo>
                        <a:pt x="90" y="0"/>
                      </a:lnTo>
                      <a:lnTo>
                        <a:pt x="96" y="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0" name="Line 39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543" y="1167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1" name="Line 393"/>
                <p:cNvSpPr>
                  <a:spLocks noChangeAspect="1" noChangeShapeType="1"/>
                </p:cNvSpPr>
                <p:nvPr/>
              </p:nvSpPr>
              <p:spPr bwMode="auto">
                <a:xfrm>
                  <a:off x="2640" y="1146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" name="Freeform 394"/>
                <p:cNvSpPr>
                  <a:spLocks noChangeAspect="1"/>
                </p:cNvSpPr>
                <p:nvPr/>
              </p:nvSpPr>
              <p:spPr bwMode="auto">
                <a:xfrm>
                  <a:off x="2650" y="1147"/>
                  <a:ext cx="164" cy="22"/>
                </a:xfrm>
                <a:custGeom>
                  <a:avLst/>
                  <a:gdLst>
                    <a:gd name="T0" fmla="*/ 0 w 164"/>
                    <a:gd name="T1" fmla="*/ 0 h 22"/>
                    <a:gd name="T2" fmla="*/ 0 w 164"/>
                    <a:gd name="T3" fmla="*/ 0 h 22"/>
                    <a:gd name="T4" fmla="*/ 3 w 164"/>
                    <a:gd name="T5" fmla="*/ 0 h 22"/>
                    <a:gd name="T6" fmla="*/ 8 w 164"/>
                    <a:gd name="T7" fmla="*/ 0 h 22"/>
                    <a:gd name="T8" fmla="*/ 14 w 164"/>
                    <a:gd name="T9" fmla="*/ 0 h 22"/>
                    <a:gd name="T10" fmla="*/ 22 w 164"/>
                    <a:gd name="T11" fmla="*/ 1 h 22"/>
                    <a:gd name="T12" fmla="*/ 31 w 164"/>
                    <a:gd name="T13" fmla="*/ 1 h 22"/>
                    <a:gd name="T14" fmla="*/ 42 w 164"/>
                    <a:gd name="T15" fmla="*/ 2 h 22"/>
                    <a:gd name="T16" fmla="*/ 53 w 164"/>
                    <a:gd name="T17" fmla="*/ 3 h 22"/>
                    <a:gd name="T18" fmla="*/ 65 w 164"/>
                    <a:gd name="T19" fmla="*/ 4 h 22"/>
                    <a:gd name="T20" fmla="*/ 78 w 164"/>
                    <a:gd name="T21" fmla="*/ 6 h 22"/>
                    <a:gd name="T22" fmla="*/ 92 w 164"/>
                    <a:gd name="T23" fmla="*/ 8 h 22"/>
                    <a:gd name="T24" fmla="*/ 106 w 164"/>
                    <a:gd name="T25" fmla="*/ 10 h 22"/>
                    <a:gd name="T26" fmla="*/ 120 w 164"/>
                    <a:gd name="T27" fmla="*/ 12 h 22"/>
                    <a:gd name="T28" fmla="*/ 134 w 164"/>
                    <a:gd name="T29" fmla="*/ 14 h 22"/>
                    <a:gd name="T30" fmla="*/ 148 w 164"/>
                    <a:gd name="T31" fmla="*/ 17 h 22"/>
                    <a:gd name="T32" fmla="*/ 163 w 164"/>
                    <a:gd name="T33" fmla="*/ 21 h 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22"/>
                    <a:gd name="T53" fmla="*/ 164 w 164"/>
                    <a:gd name="T54" fmla="*/ 22 h 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22" y="1"/>
                      </a:lnTo>
                      <a:lnTo>
                        <a:pt x="31" y="1"/>
                      </a:lnTo>
                      <a:lnTo>
                        <a:pt x="42" y="2"/>
                      </a:lnTo>
                      <a:lnTo>
                        <a:pt x="53" y="3"/>
                      </a:lnTo>
                      <a:lnTo>
                        <a:pt x="65" y="4"/>
                      </a:lnTo>
                      <a:lnTo>
                        <a:pt x="78" y="6"/>
                      </a:lnTo>
                      <a:lnTo>
                        <a:pt x="92" y="8"/>
                      </a:lnTo>
                      <a:lnTo>
                        <a:pt x="106" y="10"/>
                      </a:lnTo>
                      <a:lnTo>
                        <a:pt x="120" y="12"/>
                      </a:lnTo>
                      <a:lnTo>
                        <a:pt x="134" y="14"/>
                      </a:lnTo>
                      <a:lnTo>
                        <a:pt x="148" y="17"/>
                      </a:lnTo>
                      <a:lnTo>
                        <a:pt x="163" y="21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" name="Line 3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50" y="1147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4" name="Line 39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11" y="1167"/>
                  <a:ext cx="2" cy="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" name="Freeform 397"/>
                <p:cNvSpPr>
                  <a:spLocks noChangeAspect="1"/>
                </p:cNvSpPr>
                <p:nvPr/>
              </p:nvSpPr>
              <p:spPr bwMode="auto">
                <a:xfrm>
                  <a:off x="2620" y="1126"/>
                  <a:ext cx="44" cy="92"/>
                </a:xfrm>
                <a:custGeom>
                  <a:avLst/>
                  <a:gdLst>
                    <a:gd name="T0" fmla="*/ 2 w 44"/>
                    <a:gd name="T1" fmla="*/ 0 h 92"/>
                    <a:gd name="T2" fmla="*/ 4 w 44"/>
                    <a:gd name="T3" fmla="*/ 0 h 92"/>
                    <a:gd name="T4" fmla="*/ 6 w 44"/>
                    <a:gd name="T5" fmla="*/ 0 h 92"/>
                    <a:gd name="T6" fmla="*/ 9 w 44"/>
                    <a:gd name="T7" fmla="*/ 0 h 92"/>
                    <a:gd name="T8" fmla="*/ 12 w 44"/>
                    <a:gd name="T9" fmla="*/ 0 h 92"/>
                    <a:gd name="T10" fmla="*/ 16 w 44"/>
                    <a:gd name="T11" fmla="*/ 2 h 92"/>
                    <a:gd name="T12" fmla="*/ 20 w 44"/>
                    <a:gd name="T13" fmla="*/ 5 h 92"/>
                    <a:gd name="T14" fmla="*/ 23 w 44"/>
                    <a:gd name="T15" fmla="*/ 11 h 92"/>
                    <a:gd name="T16" fmla="*/ 26 w 44"/>
                    <a:gd name="T17" fmla="*/ 18 h 92"/>
                    <a:gd name="T18" fmla="*/ 30 w 44"/>
                    <a:gd name="T19" fmla="*/ 28 h 92"/>
                    <a:gd name="T20" fmla="*/ 33 w 44"/>
                    <a:gd name="T21" fmla="*/ 39 h 92"/>
                    <a:gd name="T22" fmla="*/ 35 w 44"/>
                    <a:gd name="T23" fmla="*/ 52 h 92"/>
                    <a:gd name="T24" fmla="*/ 38 w 44"/>
                    <a:gd name="T25" fmla="*/ 63 h 92"/>
                    <a:gd name="T26" fmla="*/ 40 w 44"/>
                    <a:gd name="T27" fmla="*/ 74 h 92"/>
                    <a:gd name="T28" fmla="*/ 41 w 44"/>
                    <a:gd name="T29" fmla="*/ 82 h 92"/>
                    <a:gd name="T30" fmla="*/ 43 w 44"/>
                    <a:gd name="T31" fmla="*/ 89 h 92"/>
                    <a:gd name="T32" fmla="*/ 33 w 44"/>
                    <a:gd name="T33" fmla="*/ 88 h 92"/>
                    <a:gd name="T34" fmla="*/ 33 w 44"/>
                    <a:gd name="T35" fmla="*/ 86 h 92"/>
                    <a:gd name="T36" fmla="*/ 32 w 44"/>
                    <a:gd name="T37" fmla="*/ 80 h 92"/>
                    <a:gd name="T38" fmla="*/ 31 w 44"/>
                    <a:gd name="T39" fmla="*/ 71 h 92"/>
                    <a:gd name="T40" fmla="*/ 30 w 44"/>
                    <a:gd name="T41" fmla="*/ 60 h 92"/>
                    <a:gd name="T42" fmla="*/ 27 w 44"/>
                    <a:gd name="T43" fmla="*/ 49 h 92"/>
                    <a:gd name="T44" fmla="*/ 25 w 44"/>
                    <a:gd name="T45" fmla="*/ 37 h 92"/>
                    <a:gd name="T46" fmla="*/ 23 w 44"/>
                    <a:gd name="T47" fmla="*/ 28 h 92"/>
                    <a:gd name="T48" fmla="*/ 20 w 44"/>
                    <a:gd name="T49" fmla="*/ 19 h 92"/>
                    <a:gd name="T50" fmla="*/ 20 w 44"/>
                    <a:gd name="T51" fmla="*/ 18 h 92"/>
                    <a:gd name="T52" fmla="*/ 19 w 44"/>
                    <a:gd name="T53" fmla="*/ 16 h 92"/>
                    <a:gd name="T54" fmla="*/ 18 w 44"/>
                    <a:gd name="T55" fmla="*/ 13 h 92"/>
                    <a:gd name="T56" fmla="*/ 15 w 44"/>
                    <a:gd name="T57" fmla="*/ 9 h 92"/>
                    <a:gd name="T58" fmla="*/ 12 w 44"/>
                    <a:gd name="T59" fmla="*/ 5 h 92"/>
                    <a:gd name="T60" fmla="*/ 9 w 44"/>
                    <a:gd name="T61" fmla="*/ 2 h 92"/>
                    <a:gd name="T62" fmla="*/ 5 w 44"/>
                    <a:gd name="T63" fmla="*/ 1 h 92"/>
                    <a:gd name="T64" fmla="*/ 0 w 44"/>
                    <a:gd name="T65" fmla="*/ 2 h 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4"/>
                    <a:gd name="T100" fmla="*/ 0 h 92"/>
                    <a:gd name="T101" fmla="*/ 44 w 44"/>
                    <a:gd name="T102" fmla="*/ 92 h 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4" h="9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4" y="1"/>
                      </a:lnTo>
                      <a:lnTo>
                        <a:pt x="16" y="2"/>
                      </a:lnTo>
                      <a:lnTo>
                        <a:pt x="18" y="4"/>
                      </a:lnTo>
                      <a:lnTo>
                        <a:pt x="20" y="5"/>
                      </a:lnTo>
                      <a:lnTo>
                        <a:pt x="22" y="8"/>
                      </a:lnTo>
                      <a:lnTo>
                        <a:pt x="23" y="11"/>
                      </a:lnTo>
                      <a:lnTo>
                        <a:pt x="25" y="15"/>
                      </a:lnTo>
                      <a:lnTo>
                        <a:pt x="26" y="18"/>
                      </a:lnTo>
                      <a:lnTo>
                        <a:pt x="27" y="23"/>
                      </a:lnTo>
                      <a:lnTo>
                        <a:pt x="30" y="28"/>
                      </a:lnTo>
                      <a:lnTo>
                        <a:pt x="31" y="34"/>
                      </a:lnTo>
                      <a:lnTo>
                        <a:pt x="33" y="39"/>
                      </a:lnTo>
                      <a:lnTo>
                        <a:pt x="34" y="46"/>
                      </a:lnTo>
                      <a:lnTo>
                        <a:pt x="35" y="52"/>
                      </a:lnTo>
                      <a:lnTo>
                        <a:pt x="37" y="58"/>
                      </a:lnTo>
                      <a:lnTo>
                        <a:pt x="38" y="63"/>
                      </a:lnTo>
                      <a:lnTo>
                        <a:pt x="39" y="69"/>
                      </a:lnTo>
                      <a:lnTo>
                        <a:pt x="40" y="74"/>
                      </a:lnTo>
                      <a:lnTo>
                        <a:pt x="41" y="79"/>
                      </a:lnTo>
                      <a:lnTo>
                        <a:pt x="41" y="82"/>
                      </a:lnTo>
                      <a:lnTo>
                        <a:pt x="43" y="86"/>
                      </a:lnTo>
                      <a:lnTo>
                        <a:pt x="43" y="89"/>
                      </a:lnTo>
                      <a:lnTo>
                        <a:pt x="43" y="91"/>
                      </a:lnTo>
                      <a:lnTo>
                        <a:pt x="33" y="88"/>
                      </a:lnTo>
                      <a:lnTo>
                        <a:pt x="33" y="86"/>
                      </a:lnTo>
                      <a:lnTo>
                        <a:pt x="32" y="83"/>
                      </a:lnTo>
                      <a:lnTo>
                        <a:pt x="32" y="80"/>
                      </a:lnTo>
                      <a:lnTo>
                        <a:pt x="31" y="76"/>
                      </a:lnTo>
                      <a:lnTo>
                        <a:pt x="31" y="71"/>
                      </a:lnTo>
                      <a:lnTo>
                        <a:pt x="30" y="67"/>
                      </a:lnTo>
                      <a:lnTo>
                        <a:pt x="30" y="60"/>
                      </a:lnTo>
                      <a:lnTo>
                        <a:pt x="29" y="55"/>
                      </a:lnTo>
                      <a:lnTo>
                        <a:pt x="27" y="49"/>
                      </a:lnTo>
                      <a:lnTo>
                        <a:pt x="27" y="43"/>
                      </a:lnTo>
                      <a:lnTo>
                        <a:pt x="25" y="37"/>
                      </a:lnTo>
                      <a:lnTo>
                        <a:pt x="24" y="32"/>
                      </a:lnTo>
                      <a:lnTo>
                        <a:pt x="23" y="28"/>
                      </a:lnTo>
                      <a:lnTo>
                        <a:pt x="22" y="23"/>
                      </a:lnTo>
                      <a:lnTo>
                        <a:pt x="20" y="19"/>
                      </a:lnTo>
                      <a:lnTo>
                        <a:pt x="20" y="18"/>
                      </a:lnTo>
                      <a:lnTo>
                        <a:pt x="20" y="17"/>
                      </a:lnTo>
                      <a:lnTo>
                        <a:pt x="19" y="16"/>
                      </a:lnTo>
                      <a:lnTo>
                        <a:pt x="19" y="15"/>
                      </a:lnTo>
                      <a:lnTo>
                        <a:pt x="18" y="13"/>
                      </a:lnTo>
                      <a:lnTo>
                        <a:pt x="17" y="10"/>
                      </a:lnTo>
                      <a:lnTo>
                        <a:pt x="15" y="9"/>
                      </a:lnTo>
                      <a:lnTo>
                        <a:pt x="14" y="6"/>
                      </a:lnTo>
                      <a:lnTo>
                        <a:pt x="12" y="5"/>
                      </a:lnTo>
                      <a:lnTo>
                        <a:pt x="11" y="4"/>
                      </a:ln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6" name="Freeform 398"/>
                <p:cNvSpPr>
                  <a:spLocks noChangeAspect="1"/>
                </p:cNvSpPr>
                <p:nvPr/>
              </p:nvSpPr>
              <p:spPr bwMode="auto">
                <a:xfrm>
                  <a:off x="2662" y="1163"/>
                  <a:ext cx="159" cy="55"/>
                </a:xfrm>
                <a:custGeom>
                  <a:avLst/>
                  <a:gdLst>
                    <a:gd name="T0" fmla="*/ 158 w 159"/>
                    <a:gd name="T1" fmla="*/ 0 h 55"/>
                    <a:gd name="T2" fmla="*/ 139 w 159"/>
                    <a:gd name="T3" fmla="*/ 31 h 55"/>
                    <a:gd name="T4" fmla="*/ 138 w 159"/>
                    <a:gd name="T5" fmla="*/ 31 h 55"/>
                    <a:gd name="T6" fmla="*/ 137 w 159"/>
                    <a:gd name="T7" fmla="*/ 31 h 55"/>
                    <a:gd name="T8" fmla="*/ 134 w 159"/>
                    <a:gd name="T9" fmla="*/ 31 h 55"/>
                    <a:gd name="T10" fmla="*/ 130 w 159"/>
                    <a:gd name="T11" fmla="*/ 32 h 55"/>
                    <a:gd name="T12" fmla="*/ 125 w 159"/>
                    <a:gd name="T13" fmla="*/ 33 h 55"/>
                    <a:gd name="T14" fmla="*/ 119 w 159"/>
                    <a:gd name="T15" fmla="*/ 33 h 55"/>
                    <a:gd name="T16" fmla="*/ 113 w 159"/>
                    <a:gd name="T17" fmla="*/ 35 h 55"/>
                    <a:gd name="T18" fmla="*/ 106 w 159"/>
                    <a:gd name="T19" fmla="*/ 36 h 55"/>
                    <a:gd name="T20" fmla="*/ 99 w 159"/>
                    <a:gd name="T21" fmla="*/ 37 h 55"/>
                    <a:gd name="T22" fmla="*/ 92 w 159"/>
                    <a:gd name="T23" fmla="*/ 38 h 55"/>
                    <a:gd name="T24" fmla="*/ 85 w 159"/>
                    <a:gd name="T25" fmla="*/ 39 h 55"/>
                    <a:gd name="T26" fmla="*/ 77 w 159"/>
                    <a:gd name="T27" fmla="*/ 40 h 55"/>
                    <a:gd name="T28" fmla="*/ 70 w 159"/>
                    <a:gd name="T29" fmla="*/ 42 h 55"/>
                    <a:gd name="T30" fmla="*/ 64 w 159"/>
                    <a:gd name="T31" fmla="*/ 43 h 55"/>
                    <a:gd name="T32" fmla="*/ 57 w 159"/>
                    <a:gd name="T33" fmla="*/ 45 h 55"/>
                    <a:gd name="T34" fmla="*/ 51 w 159"/>
                    <a:gd name="T35" fmla="*/ 45 h 55"/>
                    <a:gd name="T36" fmla="*/ 46 w 159"/>
                    <a:gd name="T37" fmla="*/ 47 h 55"/>
                    <a:gd name="T38" fmla="*/ 40 w 159"/>
                    <a:gd name="T39" fmla="*/ 47 h 55"/>
                    <a:gd name="T40" fmla="*/ 35 w 159"/>
                    <a:gd name="T41" fmla="*/ 49 h 55"/>
                    <a:gd name="T42" fmla="*/ 30 w 159"/>
                    <a:gd name="T43" fmla="*/ 50 h 55"/>
                    <a:gd name="T44" fmla="*/ 25 w 159"/>
                    <a:gd name="T45" fmla="*/ 51 h 55"/>
                    <a:gd name="T46" fmla="*/ 21 w 159"/>
                    <a:gd name="T47" fmla="*/ 51 h 55"/>
                    <a:gd name="T48" fmla="*/ 17 w 159"/>
                    <a:gd name="T49" fmla="*/ 51 h 55"/>
                    <a:gd name="T50" fmla="*/ 14 w 159"/>
                    <a:gd name="T51" fmla="*/ 52 h 55"/>
                    <a:gd name="T52" fmla="*/ 10 w 159"/>
                    <a:gd name="T53" fmla="*/ 52 h 55"/>
                    <a:gd name="T54" fmla="*/ 8 w 159"/>
                    <a:gd name="T55" fmla="*/ 53 h 55"/>
                    <a:gd name="T56" fmla="*/ 6 w 159"/>
                    <a:gd name="T57" fmla="*/ 53 h 55"/>
                    <a:gd name="T58" fmla="*/ 4 w 159"/>
                    <a:gd name="T59" fmla="*/ 53 h 55"/>
                    <a:gd name="T60" fmla="*/ 3 w 159"/>
                    <a:gd name="T61" fmla="*/ 54 h 55"/>
                    <a:gd name="T62" fmla="*/ 2 w 159"/>
                    <a:gd name="T63" fmla="*/ 54 h 55"/>
                    <a:gd name="T64" fmla="*/ 2 w 159"/>
                    <a:gd name="T65" fmla="*/ 54 h 55"/>
                    <a:gd name="T66" fmla="*/ 1 w 159"/>
                    <a:gd name="T67" fmla="*/ 54 h 55"/>
                    <a:gd name="T68" fmla="*/ 0 w 159"/>
                    <a:gd name="T69" fmla="*/ 47 h 55"/>
                    <a:gd name="T70" fmla="*/ 54 w 159"/>
                    <a:gd name="T71" fmla="*/ 38 h 55"/>
                    <a:gd name="T72" fmla="*/ 138 w 159"/>
                    <a:gd name="T73" fmla="*/ 26 h 55"/>
                    <a:gd name="T74" fmla="*/ 158 w 159"/>
                    <a:gd name="T75" fmla="*/ 0 h 5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9"/>
                    <a:gd name="T115" fmla="*/ 0 h 55"/>
                    <a:gd name="T116" fmla="*/ 159 w 159"/>
                    <a:gd name="T117" fmla="*/ 55 h 5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9" h="55">
                      <a:moveTo>
                        <a:pt x="158" y="0"/>
                      </a:moveTo>
                      <a:lnTo>
                        <a:pt x="139" y="31"/>
                      </a:lnTo>
                      <a:lnTo>
                        <a:pt x="138" y="31"/>
                      </a:lnTo>
                      <a:lnTo>
                        <a:pt x="137" y="31"/>
                      </a:lnTo>
                      <a:lnTo>
                        <a:pt x="134" y="31"/>
                      </a:lnTo>
                      <a:lnTo>
                        <a:pt x="130" y="32"/>
                      </a:lnTo>
                      <a:lnTo>
                        <a:pt x="125" y="33"/>
                      </a:lnTo>
                      <a:lnTo>
                        <a:pt x="119" y="33"/>
                      </a:lnTo>
                      <a:lnTo>
                        <a:pt x="113" y="35"/>
                      </a:lnTo>
                      <a:lnTo>
                        <a:pt x="106" y="36"/>
                      </a:lnTo>
                      <a:lnTo>
                        <a:pt x="99" y="37"/>
                      </a:lnTo>
                      <a:lnTo>
                        <a:pt x="92" y="38"/>
                      </a:lnTo>
                      <a:lnTo>
                        <a:pt x="85" y="39"/>
                      </a:lnTo>
                      <a:lnTo>
                        <a:pt x="77" y="40"/>
                      </a:lnTo>
                      <a:lnTo>
                        <a:pt x="70" y="42"/>
                      </a:lnTo>
                      <a:lnTo>
                        <a:pt x="64" y="43"/>
                      </a:lnTo>
                      <a:lnTo>
                        <a:pt x="57" y="45"/>
                      </a:lnTo>
                      <a:lnTo>
                        <a:pt x="51" y="45"/>
                      </a:lnTo>
                      <a:lnTo>
                        <a:pt x="46" y="47"/>
                      </a:lnTo>
                      <a:lnTo>
                        <a:pt x="40" y="47"/>
                      </a:lnTo>
                      <a:lnTo>
                        <a:pt x="35" y="49"/>
                      </a:lnTo>
                      <a:lnTo>
                        <a:pt x="30" y="50"/>
                      </a:lnTo>
                      <a:lnTo>
                        <a:pt x="25" y="51"/>
                      </a:lnTo>
                      <a:lnTo>
                        <a:pt x="21" y="51"/>
                      </a:lnTo>
                      <a:lnTo>
                        <a:pt x="17" y="51"/>
                      </a:lnTo>
                      <a:lnTo>
                        <a:pt x="14" y="52"/>
                      </a:lnTo>
                      <a:lnTo>
                        <a:pt x="10" y="52"/>
                      </a:lnTo>
                      <a:lnTo>
                        <a:pt x="8" y="53"/>
                      </a:lnTo>
                      <a:lnTo>
                        <a:pt x="6" y="53"/>
                      </a:lnTo>
                      <a:lnTo>
                        <a:pt x="4" y="53"/>
                      </a:lnTo>
                      <a:lnTo>
                        <a:pt x="3" y="54"/>
                      </a:lnTo>
                      <a:lnTo>
                        <a:pt x="2" y="54"/>
                      </a:lnTo>
                      <a:lnTo>
                        <a:pt x="1" y="54"/>
                      </a:lnTo>
                      <a:lnTo>
                        <a:pt x="0" y="47"/>
                      </a:lnTo>
                      <a:lnTo>
                        <a:pt x="54" y="38"/>
                      </a:lnTo>
                      <a:lnTo>
                        <a:pt x="138" y="26"/>
                      </a:lnTo>
                      <a:lnTo>
                        <a:pt x="158" y="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7" name="Freeform 399"/>
                <p:cNvSpPr>
                  <a:spLocks noChangeAspect="1"/>
                </p:cNvSpPr>
                <p:nvPr/>
              </p:nvSpPr>
              <p:spPr bwMode="auto">
                <a:xfrm>
                  <a:off x="2543" y="1170"/>
                  <a:ext cx="111" cy="48"/>
                </a:xfrm>
                <a:custGeom>
                  <a:avLst/>
                  <a:gdLst>
                    <a:gd name="T0" fmla="*/ 0 w 111"/>
                    <a:gd name="T1" fmla="*/ 0 h 48"/>
                    <a:gd name="T2" fmla="*/ 2 w 111"/>
                    <a:gd name="T3" fmla="*/ 2 h 48"/>
                    <a:gd name="T4" fmla="*/ 4 w 111"/>
                    <a:gd name="T5" fmla="*/ 5 h 48"/>
                    <a:gd name="T6" fmla="*/ 7 w 111"/>
                    <a:gd name="T7" fmla="*/ 8 h 48"/>
                    <a:gd name="T8" fmla="*/ 11 w 111"/>
                    <a:gd name="T9" fmla="*/ 12 h 48"/>
                    <a:gd name="T10" fmla="*/ 15 w 111"/>
                    <a:gd name="T11" fmla="*/ 16 h 48"/>
                    <a:gd name="T12" fmla="*/ 19 w 111"/>
                    <a:gd name="T13" fmla="*/ 19 h 48"/>
                    <a:gd name="T14" fmla="*/ 22 w 111"/>
                    <a:gd name="T15" fmla="*/ 21 h 48"/>
                    <a:gd name="T16" fmla="*/ 26 w 111"/>
                    <a:gd name="T17" fmla="*/ 23 h 48"/>
                    <a:gd name="T18" fmla="*/ 33 w 111"/>
                    <a:gd name="T19" fmla="*/ 25 h 48"/>
                    <a:gd name="T20" fmla="*/ 44 w 111"/>
                    <a:gd name="T21" fmla="*/ 29 h 48"/>
                    <a:gd name="T22" fmla="*/ 57 w 111"/>
                    <a:gd name="T23" fmla="*/ 33 h 48"/>
                    <a:gd name="T24" fmla="*/ 72 w 111"/>
                    <a:gd name="T25" fmla="*/ 37 h 48"/>
                    <a:gd name="T26" fmla="*/ 86 w 111"/>
                    <a:gd name="T27" fmla="*/ 42 h 48"/>
                    <a:gd name="T28" fmla="*/ 98 w 111"/>
                    <a:gd name="T29" fmla="*/ 44 h 48"/>
                    <a:gd name="T30" fmla="*/ 107 w 111"/>
                    <a:gd name="T31" fmla="*/ 46 h 48"/>
                    <a:gd name="T32" fmla="*/ 110 w 111"/>
                    <a:gd name="T33" fmla="*/ 40 h 48"/>
                    <a:gd name="T34" fmla="*/ 105 w 111"/>
                    <a:gd name="T35" fmla="*/ 40 h 48"/>
                    <a:gd name="T36" fmla="*/ 96 w 111"/>
                    <a:gd name="T37" fmla="*/ 38 h 48"/>
                    <a:gd name="T38" fmla="*/ 83 w 111"/>
                    <a:gd name="T39" fmla="*/ 34 h 48"/>
                    <a:gd name="T40" fmla="*/ 68 w 111"/>
                    <a:gd name="T41" fmla="*/ 31 h 48"/>
                    <a:gd name="T42" fmla="*/ 54 w 111"/>
                    <a:gd name="T43" fmla="*/ 27 h 48"/>
                    <a:gd name="T44" fmla="*/ 40 w 111"/>
                    <a:gd name="T45" fmla="*/ 24 h 48"/>
                    <a:gd name="T46" fmla="*/ 30 w 111"/>
                    <a:gd name="T47" fmla="*/ 20 h 48"/>
                    <a:gd name="T48" fmla="*/ 26 w 111"/>
                    <a:gd name="T49" fmla="*/ 19 h 48"/>
                    <a:gd name="T50" fmla="*/ 23 w 111"/>
                    <a:gd name="T51" fmla="*/ 17 h 48"/>
                    <a:gd name="T52" fmla="*/ 20 w 111"/>
                    <a:gd name="T53" fmla="*/ 16 h 48"/>
                    <a:gd name="T54" fmla="*/ 17 w 111"/>
                    <a:gd name="T55" fmla="*/ 13 h 48"/>
                    <a:gd name="T56" fmla="*/ 12 w 111"/>
                    <a:gd name="T57" fmla="*/ 11 h 48"/>
                    <a:gd name="T58" fmla="*/ 7 w 111"/>
                    <a:gd name="T59" fmla="*/ 7 h 48"/>
                    <a:gd name="T60" fmla="*/ 4 w 111"/>
                    <a:gd name="T61" fmla="*/ 4 h 48"/>
                    <a:gd name="T62" fmla="*/ 1 w 111"/>
                    <a:gd name="T63" fmla="*/ 2 h 48"/>
                    <a:gd name="T64" fmla="*/ 0 w 111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1"/>
                    <a:gd name="T100" fmla="*/ 0 h 48"/>
                    <a:gd name="T101" fmla="*/ 111 w 111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1" h="4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4" y="5"/>
                      </a:lnTo>
                      <a:lnTo>
                        <a:pt x="5" y="6"/>
                      </a:lnTo>
                      <a:lnTo>
                        <a:pt x="7" y="8"/>
                      </a:lnTo>
                      <a:lnTo>
                        <a:pt x="9" y="11"/>
                      </a:lnTo>
                      <a:lnTo>
                        <a:pt x="11" y="12"/>
                      </a:lnTo>
                      <a:lnTo>
                        <a:pt x="13" y="14"/>
                      </a:lnTo>
                      <a:lnTo>
                        <a:pt x="15" y="16"/>
                      </a:lnTo>
                      <a:lnTo>
                        <a:pt x="17" y="17"/>
                      </a:lnTo>
                      <a:lnTo>
                        <a:pt x="19" y="19"/>
                      </a:lnTo>
                      <a:lnTo>
                        <a:pt x="21" y="20"/>
                      </a:lnTo>
                      <a:lnTo>
                        <a:pt x="22" y="21"/>
                      </a:lnTo>
                      <a:lnTo>
                        <a:pt x="23" y="22"/>
                      </a:lnTo>
                      <a:lnTo>
                        <a:pt x="26" y="23"/>
                      </a:lnTo>
                      <a:lnTo>
                        <a:pt x="29" y="24"/>
                      </a:lnTo>
                      <a:lnTo>
                        <a:pt x="33" y="25"/>
                      </a:lnTo>
                      <a:lnTo>
                        <a:pt x="39" y="26"/>
                      </a:lnTo>
                      <a:lnTo>
                        <a:pt x="44" y="29"/>
                      </a:lnTo>
                      <a:lnTo>
                        <a:pt x="51" y="31"/>
                      </a:lnTo>
                      <a:lnTo>
                        <a:pt x="57" y="33"/>
                      </a:lnTo>
                      <a:lnTo>
                        <a:pt x="65" y="35"/>
                      </a:lnTo>
                      <a:lnTo>
                        <a:pt x="72" y="37"/>
                      </a:lnTo>
                      <a:lnTo>
                        <a:pt x="79" y="39"/>
                      </a:lnTo>
                      <a:lnTo>
                        <a:pt x="86" y="42"/>
                      </a:lnTo>
                      <a:lnTo>
                        <a:pt x="92" y="43"/>
                      </a:lnTo>
                      <a:lnTo>
                        <a:pt x="98" y="44"/>
                      </a:lnTo>
                      <a:lnTo>
                        <a:pt x="102" y="45"/>
                      </a:lnTo>
                      <a:lnTo>
                        <a:pt x="107" y="46"/>
                      </a:lnTo>
                      <a:lnTo>
                        <a:pt x="110" y="47"/>
                      </a:lnTo>
                      <a:lnTo>
                        <a:pt x="110" y="40"/>
                      </a:lnTo>
                      <a:lnTo>
                        <a:pt x="108" y="40"/>
                      </a:lnTo>
                      <a:lnTo>
                        <a:pt x="105" y="40"/>
                      </a:lnTo>
                      <a:lnTo>
                        <a:pt x="102" y="39"/>
                      </a:lnTo>
                      <a:lnTo>
                        <a:pt x="96" y="38"/>
                      </a:lnTo>
                      <a:lnTo>
                        <a:pt x="91" y="36"/>
                      </a:lnTo>
                      <a:lnTo>
                        <a:pt x="83" y="34"/>
                      </a:lnTo>
                      <a:lnTo>
                        <a:pt x="76" y="33"/>
                      </a:lnTo>
                      <a:lnTo>
                        <a:pt x="68" y="31"/>
                      </a:lnTo>
                      <a:lnTo>
                        <a:pt x="60" y="29"/>
                      </a:lnTo>
                      <a:lnTo>
                        <a:pt x="54" y="27"/>
                      </a:lnTo>
                      <a:lnTo>
                        <a:pt x="46" y="25"/>
                      </a:lnTo>
                      <a:lnTo>
                        <a:pt x="40" y="24"/>
                      </a:lnTo>
                      <a:lnTo>
                        <a:pt x="34" y="22"/>
                      </a:lnTo>
                      <a:lnTo>
                        <a:pt x="30" y="20"/>
                      </a:lnTo>
                      <a:lnTo>
                        <a:pt x="27" y="20"/>
                      </a:lnTo>
                      <a:lnTo>
                        <a:pt x="26" y="19"/>
                      </a:lnTo>
                      <a:lnTo>
                        <a:pt x="25" y="18"/>
                      </a:lnTo>
                      <a:lnTo>
                        <a:pt x="23" y="17"/>
                      </a:lnTo>
                      <a:lnTo>
                        <a:pt x="22" y="17"/>
                      </a:lnTo>
                      <a:lnTo>
                        <a:pt x="20" y="16"/>
                      </a:lnTo>
                      <a:lnTo>
                        <a:pt x="18" y="15"/>
                      </a:lnTo>
                      <a:lnTo>
                        <a:pt x="17" y="13"/>
                      </a:lnTo>
                      <a:lnTo>
                        <a:pt x="14" y="12"/>
                      </a:lnTo>
                      <a:lnTo>
                        <a:pt x="12" y="11"/>
                      </a:lnTo>
                      <a:lnTo>
                        <a:pt x="10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2" y="3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8" name="Freeform 400"/>
                <p:cNvSpPr>
                  <a:spLocks noChangeAspect="1"/>
                </p:cNvSpPr>
                <p:nvPr/>
              </p:nvSpPr>
              <p:spPr bwMode="auto">
                <a:xfrm>
                  <a:off x="2670" y="1162"/>
                  <a:ext cx="17" cy="17"/>
                </a:xfrm>
                <a:custGeom>
                  <a:avLst/>
                  <a:gdLst>
                    <a:gd name="T0" fmla="*/ 11 w 17"/>
                    <a:gd name="T1" fmla="*/ 0 h 17"/>
                    <a:gd name="T2" fmla="*/ 11 w 17"/>
                    <a:gd name="T3" fmla="*/ 0 h 17"/>
                    <a:gd name="T4" fmla="*/ 11 w 17"/>
                    <a:gd name="T5" fmla="*/ 0 h 17"/>
                    <a:gd name="T6" fmla="*/ 9 w 17"/>
                    <a:gd name="T7" fmla="*/ 0 h 17"/>
                    <a:gd name="T8" fmla="*/ 9 w 17"/>
                    <a:gd name="T9" fmla="*/ 0 h 17"/>
                    <a:gd name="T10" fmla="*/ 8 w 17"/>
                    <a:gd name="T11" fmla="*/ 1 h 17"/>
                    <a:gd name="T12" fmla="*/ 7 w 17"/>
                    <a:gd name="T13" fmla="*/ 1 h 17"/>
                    <a:gd name="T14" fmla="*/ 6 w 17"/>
                    <a:gd name="T15" fmla="*/ 3 h 17"/>
                    <a:gd name="T16" fmla="*/ 4 w 17"/>
                    <a:gd name="T17" fmla="*/ 3 h 17"/>
                    <a:gd name="T18" fmla="*/ 3 w 17"/>
                    <a:gd name="T19" fmla="*/ 4 h 17"/>
                    <a:gd name="T20" fmla="*/ 3 w 17"/>
                    <a:gd name="T21" fmla="*/ 4 h 17"/>
                    <a:gd name="T22" fmla="*/ 2 w 17"/>
                    <a:gd name="T23" fmla="*/ 4 h 17"/>
                    <a:gd name="T24" fmla="*/ 1 w 17"/>
                    <a:gd name="T25" fmla="*/ 6 h 17"/>
                    <a:gd name="T26" fmla="*/ 0 w 17"/>
                    <a:gd name="T27" fmla="*/ 6 h 17"/>
                    <a:gd name="T28" fmla="*/ 0 w 17"/>
                    <a:gd name="T29" fmla="*/ 8 h 17"/>
                    <a:gd name="T30" fmla="*/ 0 w 17"/>
                    <a:gd name="T31" fmla="*/ 8 h 17"/>
                    <a:gd name="T32" fmla="*/ 0 w 17"/>
                    <a:gd name="T33" fmla="*/ 8 h 17"/>
                    <a:gd name="T34" fmla="*/ 0 w 17"/>
                    <a:gd name="T35" fmla="*/ 9 h 17"/>
                    <a:gd name="T36" fmla="*/ 0 w 17"/>
                    <a:gd name="T37" fmla="*/ 9 h 17"/>
                    <a:gd name="T38" fmla="*/ 0 w 17"/>
                    <a:gd name="T39" fmla="*/ 9 h 17"/>
                    <a:gd name="T40" fmla="*/ 0 w 17"/>
                    <a:gd name="T41" fmla="*/ 11 h 17"/>
                    <a:gd name="T42" fmla="*/ 0 w 17"/>
                    <a:gd name="T43" fmla="*/ 11 h 17"/>
                    <a:gd name="T44" fmla="*/ 0 w 17"/>
                    <a:gd name="T45" fmla="*/ 12 h 17"/>
                    <a:gd name="T46" fmla="*/ 1 w 17"/>
                    <a:gd name="T47" fmla="*/ 12 h 17"/>
                    <a:gd name="T48" fmla="*/ 1 w 17"/>
                    <a:gd name="T49" fmla="*/ 12 h 17"/>
                    <a:gd name="T50" fmla="*/ 2 w 17"/>
                    <a:gd name="T51" fmla="*/ 14 h 17"/>
                    <a:gd name="T52" fmla="*/ 3 w 17"/>
                    <a:gd name="T53" fmla="*/ 14 h 17"/>
                    <a:gd name="T54" fmla="*/ 4 w 17"/>
                    <a:gd name="T55" fmla="*/ 14 h 17"/>
                    <a:gd name="T56" fmla="*/ 6 w 17"/>
                    <a:gd name="T57" fmla="*/ 16 h 17"/>
                    <a:gd name="T58" fmla="*/ 7 w 17"/>
                    <a:gd name="T59" fmla="*/ 16 h 17"/>
                    <a:gd name="T60" fmla="*/ 9 w 17"/>
                    <a:gd name="T61" fmla="*/ 16 h 17"/>
                    <a:gd name="T62" fmla="*/ 12 w 17"/>
                    <a:gd name="T63" fmla="*/ 16 h 17"/>
                    <a:gd name="T64" fmla="*/ 16 w 17"/>
                    <a:gd name="T65" fmla="*/ 14 h 17"/>
                    <a:gd name="T66" fmla="*/ 16 w 17"/>
                    <a:gd name="T67" fmla="*/ 14 h 17"/>
                    <a:gd name="T68" fmla="*/ 16 w 17"/>
                    <a:gd name="T69" fmla="*/ 14 h 17"/>
                    <a:gd name="T70" fmla="*/ 14 w 17"/>
                    <a:gd name="T71" fmla="*/ 14 h 17"/>
                    <a:gd name="T72" fmla="*/ 14 w 17"/>
                    <a:gd name="T73" fmla="*/ 12 h 17"/>
                    <a:gd name="T74" fmla="*/ 14 w 17"/>
                    <a:gd name="T75" fmla="*/ 11 h 17"/>
                    <a:gd name="T76" fmla="*/ 13 w 17"/>
                    <a:gd name="T77" fmla="*/ 11 h 17"/>
                    <a:gd name="T78" fmla="*/ 13 w 17"/>
                    <a:gd name="T79" fmla="*/ 9 h 17"/>
                    <a:gd name="T80" fmla="*/ 13 w 17"/>
                    <a:gd name="T81" fmla="*/ 8 h 17"/>
                    <a:gd name="T82" fmla="*/ 12 w 17"/>
                    <a:gd name="T83" fmla="*/ 6 h 17"/>
                    <a:gd name="T84" fmla="*/ 12 w 17"/>
                    <a:gd name="T85" fmla="*/ 4 h 17"/>
                    <a:gd name="T86" fmla="*/ 12 w 17"/>
                    <a:gd name="T87" fmla="*/ 4 h 17"/>
                    <a:gd name="T88" fmla="*/ 11 w 17"/>
                    <a:gd name="T89" fmla="*/ 3 h 17"/>
                    <a:gd name="T90" fmla="*/ 11 w 17"/>
                    <a:gd name="T91" fmla="*/ 1 h 17"/>
                    <a:gd name="T92" fmla="*/ 11 w 17"/>
                    <a:gd name="T93" fmla="*/ 1 h 17"/>
                    <a:gd name="T94" fmla="*/ 11 w 17"/>
                    <a:gd name="T95" fmla="*/ 0 h 17"/>
                    <a:gd name="T96" fmla="*/ 11 w 17"/>
                    <a:gd name="T97" fmla="*/ 0 h 1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7"/>
                    <a:gd name="T148" fmla="*/ 0 h 17"/>
                    <a:gd name="T149" fmla="*/ 17 w 17"/>
                    <a:gd name="T150" fmla="*/ 17 h 1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7" h="17"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8" y="1"/>
                      </a:lnTo>
                      <a:lnTo>
                        <a:pt x="7" y="1"/>
                      </a:lnTo>
                      <a:lnTo>
                        <a:pt x="6" y="3"/>
                      </a:lnTo>
                      <a:lnTo>
                        <a:pt x="4" y="3"/>
                      </a:lnTo>
                      <a:lnTo>
                        <a:pt x="3" y="4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2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6" y="16"/>
                      </a:lnTo>
                      <a:lnTo>
                        <a:pt x="7" y="16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4"/>
                      </a:lnTo>
                      <a:lnTo>
                        <a:pt x="14" y="14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3" y="11"/>
                      </a:lnTo>
                      <a:lnTo>
                        <a:pt x="13" y="9"/>
                      </a:lnTo>
                      <a:lnTo>
                        <a:pt x="13" y="8"/>
                      </a:lnTo>
                      <a:lnTo>
                        <a:pt x="12" y="6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11" y="1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7F7F7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9" name="Freeform 401"/>
                <p:cNvSpPr>
                  <a:spLocks noChangeAspect="1"/>
                </p:cNvSpPr>
                <p:nvPr/>
              </p:nvSpPr>
              <p:spPr bwMode="auto">
                <a:xfrm>
                  <a:off x="2701" y="1161"/>
                  <a:ext cx="17" cy="17"/>
                </a:xfrm>
                <a:custGeom>
                  <a:avLst/>
                  <a:gdLst>
                    <a:gd name="T0" fmla="*/ 13 w 17"/>
                    <a:gd name="T1" fmla="*/ 0 h 17"/>
                    <a:gd name="T2" fmla="*/ 3 w 17"/>
                    <a:gd name="T3" fmla="*/ 16 h 17"/>
                    <a:gd name="T4" fmla="*/ 0 w 17"/>
                    <a:gd name="T5" fmla="*/ 15 h 17"/>
                    <a:gd name="T6" fmla="*/ 12 w 17"/>
                    <a:gd name="T7" fmla="*/ 0 h 17"/>
                    <a:gd name="T8" fmla="*/ 16 w 17"/>
                    <a:gd name="T9" fmla="*/ 1 h 17"/>
                    <a:gd name="T10" fmla="*/ 13 w 17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"/>
                    <a:gd name="T19" fmla="*/ 0 h 17"/>
                    <a:gd name="T20" fmla="*/ 17 w 17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" h="17">
                      <a:moveTo>
                        <a:pt x="13" y="0"/>
                      </a:moveTo>
                      <a:lnTo>
                        <a:pt x="3" y="16"/>
                      </a:lnTo>
                      <a:lnTo>
                        <a:pt x="0" y="15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3F3F3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0" name="Freeform 402"/>
                <p:cNvSpPr>
                  <a:spLocks noChangeAspect="1"/>
                </p:cNvSpPr>
                <p:nvPr/>
              </p:nvSpPr>
              <p:spPr bwMode="auto">
                <a:xfrm>
                  <a:off x="2525" y="1156"/>
                  <a:ext cx="17" cy="18"/>
                </a:xfrm>
                <a:custGeom>
                  <a:avLst/>
                  <a:gdLst>
                    <a:gd name="T0" fmla="*/ 16 w 17"/>
                    <a:gd name="T1" fmla="*/ 0 h 18"/>
                    <a:gd name="T2" fmla="*/ 16 w 17"/>
                    <a:gd name="T3" fmla="*/ 0 h 18"/>
                    <a:gd name="T4" fmla="*/ 16 w 17"/>
                    <a:gd name="T5" fmla="*/ 0 h 18"/>
                    <a:gd name="T6" fmla="*/ 15 w 17"/>
                    <a:gd name="T7" fmla="*/ 0 h 18"/>
                    <a:gd name="T8" fmla="*/ 15 w 17"/>
                    <a:gd name="T9" fmla="*/ 2 h 18"/>
                    <a:gd name="T10" fmla="*/ 15 w 17"/>
                    <a:gd name="T11" fmla="*/ 2 h 18"/>
                    <a:gd name="T12" fmla="*/ 14 w 17"/>
                    <a:gd name="T13" fmla="*/ 4 h 18"/>
                    <a:gd name="T14" fmla="*/ 14 w 17"/>
                    <a:gd name="T15" fmla="*/ 5 h 18"/>
                    <a:gd name="T16" fmla="*/ 13 w 17"/>
                    <a:gd name="T17" fmla="*/ 6 h 18"/>
                    <a:gd name="T18" fmla="*/ 12 w 17"/>
                    <a:gd name="T19" fmla="*/ 8 h 18"/>
                    <a:gd name="T20" fmla="*/ 11 w 17"/>
                    <a:gd name="T21" fmla="*/ 9 h 18"/>
                    <a:gd name="T22" fmla="*/ 9 w 17"/>
                    <a:gd name="T23" fmla="*/ 10 h 18"/>
                    <a:gd name="T24" fmla="*/ 8 w 17"/>
                    <a:gd name="T25" fmla="*/ 12 h 18"/>
                    <a:gd name="T26" fmla="*/ 6 w 17"/>
                    <a:gd name="T27" fmla="*/ 13 h 18"/>
                    <a:gd name="T28" fmla="*/ 5 w 17"/>
                    <a:gd name="T29" fmla="*/ 14 h 18"/>
                    <a:gd name="T30" fmla="*/ 3 w 17"/>
                    <a:gd name="T31" fmla="*/ 15 h 18"/>
                    <a:gd name="T32" fmla="*/ 0 w 17"/>
                    <a:gd name="T33" fmla="*/ 17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8"/>
                    <a:gd name="T53" fmla="*/ 17 w 17"/>
                    <a:gd name="T54" fmla="*/ 18 h 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8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5" y="2"/>
                      </a:ln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13" y="6"/>
                      </a:lnTo>
                      <a:lnTo>
                        <a:pt x="12" y="8"/>
                      </a:lnTo>
                      <a:lnTo>
                        <a:pt x="11" y="9"/>
                      </a:lnTo>
                      <a:lnTo>
                        <a:pt x="9" y="10"/>
                      </a:lnTo>
                      <a:lnTo>
                        <a:pt x="8" y="12"/>
                      </a:lnTo>
                      <a:lnTo>
                        <a:pt x="6" y="13"/>
                      </a:lnTo>
                      <a:lnTo>
                        <a:pt x="5" y="14"/>
                      </a:lnTo>
                      <a:lnTo>
                        <a:pt x="3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1" name="Line 403"/>
                <p:cNvSpPr>
                  <a:spLocks noChangeAspect="1" noChangeShapeType="1"/>
                </p:cNvSpPr>
                <p:nvPr/>
              </p:nvSpPr>
              <p:spPr bwMode="auto">
                <a:xfrm>
                  <a:off x="2535" y="1155"/>
                  <a:ext cx="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2" name="Line 40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525" y="1171"/>
                  <a:ext cx="2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" name="Freeform 405"/>
                <p:cNvSpPr>
                  <a:spLocks noChangeAspect="1"/>
                </p:cNvSpPr>
                <p:nvPr/>
              </p:nvSpPr>
              <p:spPr bwMode="auto">
                <a:xfrm>
                  <a:off x="2525" y="1173"/>
                  <a:ext cx="31" cy="30"/>
                </a:xfrm>
                <a:custGeom>
                  <a:avLst/>
                  <a:gdLst>
                    <a:gd name="T0" fmla="*/ 0 w 31"/>
                    <a:gd name="T1" fmla="*/ 0 h 30"/>
                    <a:gd name="T2" fmla="*/ 1 w 31"/>
                    <a:gd name="T3" fmla="*/ 0 h 30"/>
                    <a:gd name="T4" fmla="*/ 1 w 31"/>
                    <a:gd name="T5" fmla="*/ 0 h 30"/>
                    <a:gd name="T6" fmla="*/ 2 w 31"/>
                    <a:gd name="T7" fmla="*/ 1 h 30"/>
                    <a:gd name="T8" fmla="*/ 3 w 31"/>
                    <a:gd name="T9" fmla="*/ 2 h 30"/>
                    <a:gd name="T10" fmla="*/ 4 w 31"/>
                    <a:gd name="T11" fmla="*/ 2 h 30"/>
                    <a:gd name="T12" fmla="*/ 6 w 31"/>
                    <a:gd name="T13" fmla="*/ 4 h 30"/>
                    <a:gd name="T14" fmla="*/ 8 w 31"/>
                    <a:gd name="T15" fmla="*/ 5 h 30"/>
                    <a:gd name="T16" fmla="*/ 10 w 31"/>
                    <a:gd name="T17" fmla="*/ 6 h 30"/>
                    <a:gd name="T18" fmla="*/ 12 w 31"/>
                    <a:gd name="T19" fmla="*/ 8 h 30"/>
                    <a:gd name="T20" fmla="*/ 15 w 31"/>
                    <a:gd name="T21" fmla="*/ 10 h 30"/>
                    <a:gd name="T22" fmla="*/ 17 w 31"/>
                    <a:gd name="T23" fmla="*/ 13 h 30"/>
                    <a:gd name="T24" fmla="*/ 20 w 31"/>
                    <a:gd name="T25" fmla="*/ 16 h 30"/>
                    <a:gd name="T26" fmla="*/ 22 w 31"/>
                    <a:gd name="T27" fmla="*/ 19 h 30"/>
                    <a:gd name="T28" fmla="*/ 25 w 31"/>
                    <a:gd name="T29" fmla="*/ 22 h 30"/>
                    <a:gd name="T30" fmla="*/ 27 w 31"/>
                    <a:gd name="T31" fmla="*/ 25 h 30"/>
                    <a:gd name="T32" fmla="*/ 30 w 31"/>
                    <a:gd name="T33" fmla="*/ 29 h 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"/>
                    <a:gd name="T52" fmla="*/ 0 h 30"/>
                    <a:gd name="T53" fmla="*/ 31 w 31"/>
                    <a:gd name="T54" fmla="*/ 30 h 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" h="30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6" y="4"/>
                      </a:lnTo>
                      <a:lnTo>
                        <a:pt x="8" y="5"/>
                      </a:lnTo>
                      <a:lnTo>
                        <a:pt x="10" y="6"/>
                      </a:lnTo>
                      <a:lnTo>
                        <a:pt x="12" y="8"/>
                      </a:lnTo>
                      <a:lnTo>
                        <a:pt x="15" y="10"/>
                      </a:lnTo>
                      <a:lnTo>
                        <a:pt x="17" y="13"/>
                      </a:lnTo>
                      <a:lnTo>
                        <a:pt x="20" y="16"/>
                      </a:lnTo>
                      <a:lnTo>
                        <a:pt x="22" y="19"/>
                      </a:lnTo>
                      <a:lnTo>
                        <a:pt x="25" y="22"/>
                      </a:lnTo>
                      <a:lnTo>
                        <a:pt x="27" y="25"/>
                      </a:lnTo>
                      <a:lnTo>
                        <a:pt x="30" y="2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4" name="Line 40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25" y="1171"/>
                  <a:ext cx="2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5" name="Line 40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55" y="1202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6" name="Freeform 408"/>
                <p:cNvSpPr>
                  <a:spLocks noChangeAspect="1"/>
                </p:cNvSpPr>
                <p:nvPr/>
              </p:nvSpPr>
              <p:spPr bwMode="auto">
                <a:xfrm>
                  <a:off x="2555" y="1202"/>
                  <a:ext cx="112" cy="33"/>
                </a:xfrm>
                <a:custGeom>
                  <a:avLst/>
                  <a:gdLst>
                    <a:gd name="T0" fmla="*/ 0 w 112"/>
                    <a:gd name="T1" fmla="*/ 0 h 33"/>
                    <a:gd name="T2" fmla="*/ 0 w 112"/>
                    <a:gd name="T3" fmla="*/ 0 h 33"/>
                    <a:gd name="T4" fmla="*/ 2 w 112"/>
                    <a:gd name="T5" fmla="*/ 1 h 33"/>
                    <a:gd name="T6" fmla="*/ 5 w 112"/>
                    <a:gd name="T7" fmla="*/ 2 h 33"/>
                    <a:gd name="T8" fmla="*/ 10 w 112"/>
                    <a:gd name="T9" fmla="*/ 4 h 33"/>
                    <a:gd name="T10" fmla="*/ 15 w 112"/>
                    <a:gd name="T11" fmla="*/ 6 h 33"/>
                    <a:gd name="T12" fmla="*/ 21 w 112"/>
                    <a:gd name="T13" fmla="*/ 8 h 33"/>
                    <a:gd name="T14" fmla="*/ 29 w 112"/>
                    <a:gd name="T15" fmla="*/ 11 h 33"/>
                    <a:gd name="T16" fmla="*/ 37 w 112"/>
                    <a:gd name="T17" fmla="*/ 13 h 33"/>
                    <a:gd name="T18" fmla="*/ 45 w 112"/>
                    <a:gd name="T19" fmla="*/ 16 h 33"/>
                    <a:gd name="T20" fmla="*/ 53 w 112"/>
                    <a:gd name="T21" fmla="*/ 18 h 33"/>
                    <a:gd name="T22" fmla="*/ 63 w 112"/>
                    <a:gd name="T23" fmla="*/ 21 h 33"/>
                    <a:gd name="T24" fmla="*/ 73 w 112"/>
                    <a:gd name="T25" fmla="*/ 23 h 33"/>
                    <a:gd name="T26" fmla="*/ 82 w 112"/>
                    <a:gd name="T27" fmla="*/ 25 h 33"/>
                    <a:gd name="T28" fmla="*/ 92 w 112"/>
                    <a:gd name="T29" fmla="*/ 27 h 33"/>
                    <a:gd name="T30" fmla="*/ 101 w 112"/>
                    <a:gd name="T31" fmla="*/ 30 h 33"/>
                    <a:gd name="T32" fmla="*/ 111 w 112"/>
                    <a:gd name="T33" fmla="*/ 32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2"/>
                    <a:gd name="T52" fmla="*/ 0 h 33"/>
                    <a:gd name="T53" fmla="*/ 112 w 112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2" h="3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5" y="2"/>
                      </a:lnTo>
                      <a:lnTo>
                        <a:pt x="10" y="4"/>
                      </a:lnTo>
                      <a:lnTo>
                        <a:pt x="15" y="6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7" y="13"/>
                      </a:lnTo>
                      <a:lnTo>
                        <a:pt x="45" y="16"/>
                      </a:lnTo>
                      <a:lnTo>
                        <a:pt x="53" y="18"/>
                      </a:lnTo>
                      <a:lnTo>
                        <a:pt x="63" y="21"/>
                      </a:lnTo>
                      <a:lnTo>
                        <a:pt x="73" y="23"/>
                      </a:lnTo>
                      <a:lnTo>
                        <a:pt x="82" y="25"/>
                      </a:lnTo>
                      <a:lnTo>
                        <a:pt x="92" y="27"/>
                      </a:lnTo>
                      <a:lnTo>
                        <a:pt x="101" y="30"/>
                      </a:lnTo>
                      <a:lnTo>
                        <a:pt x="111" y="3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7" name="Line 40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55" y="1202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8" name="Line 410"/>
                <p:cNvSpPr>
                  <a:spLocks noChangeAspect="1" noChangeShapeType="1"/>
                </p:cNvSpPr>
                <p:nvPr/>
              </p:nvSpPr>
              <p:spPr bwMode="auto">
                <a:xfrm>
                  <a:off x="2666" y="1232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9" name="Freeform 411"/>
                <p:cNvSpPr>
                  <a:spLocks noChangeAspect="1"/>
                </p:cNvSpPr>
                <p:nvPr/>
              </p:nvSpPr>
              <p:spPr bwMode="auto">
                <a:xfrm>
                  <a:off x="2666" y="1214"/>
                  <a:ext cx="83" cy="21"/>
                </a:xfrm>
                <a:custGeom>
                  <a:avLst/>
                  <a:gdLst>
                    <a:gd name="T0" fmla="*/ 0 w 83"/>
                    <a:gd name="T1" fmla="*/ 20 h 21"/>
                    <a:gd name="T2" fmla="*/ 0 w 83"/>
                    <a:gd name="T3" fmla="*/ 20 h 21"/>
                    <a:gd name="T4" fmla="*/ 2 w 83"/>
                    <a:gd name="T5" fmla="*/ 19 h 21"/>
                    <a:gd name="T6" fmla="*/ 5 w 83"/>
                    <a:gd name="T7" fmla="*/ 18 h 21"/>
                    <a:gd name="T8" fmla="*/ 8 w 83"/>
                    <a:gd name="T9" fmla="*/ 17 h 21"/>
                    <a:gd name="T10" fmla="*/ 13 w 83"/>
                    <a:gd name="T11" fmla="*/ 15 h 21"/>
                    <a:gd name="T12" fmla="*/ 18 w 83"/>
                    <a:gd name="T13" fmla="*/ 14 h 21"/>
                    <a:gd name="T14" fmla="*/ 24 w 83"/>
                    <a:gd name="T15" fmla="*/ 12 h 21"/>
                    <a:gd name="T16" fmla="*/ 31 w 83"/>
                    <a:gd name="T17" fmla="*/ 11 h 21"/>
                    <a:gd name="T18" fmla="*/ 37 w 83"/>
                    <a:gd name="T19" fmla="*/ 10 h 21"/>
                    <a:gd name="T20" fmla="*/ 44 w 83"/>
                    <a:gd name="T21" fmla="*/ 7 h 21"/>
                    <a:gd name="T22" fmla="*/ 50 w 83"/>
                    <a:gd name="T23" fmla="*/ 6 h 21"/>
                    <a:gd name="T24" fmla="*/ 58 w 83"/>
                    <a:gd name="T25" fmla="*/ 5 h 21"/>
                    <a:gd name="T26" fmla="*/ 64 w 83"/>
                    <a:gd name="T27" fmla="*/ 3 h 21"/>
                    <a:gd name="T28" fmla="*/ 70 w 83"/>
                    <a:gd name="T29" fmla="*/ 2 h 21"/>
                    <a:gd name="T30" fmla="*/ 76 w 83"/>
                    <a:gd name="T31" fmla="*/ 0 h 21"/>
                    <a:gd name="T32" fmla="*/ 82 w 83"/>
                    <a:gd name="T33" fmla="*/ 0 h 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21"/>
                    <a:gd name="T53" fmla="*/ 83 w 83"/>
                    <a:gd name="T54" fmla="*/ 21 h 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2" y="19"/>
                      </a:lnTo>
                      <a:lnTo>
                        <a:pt x="5" y="18"/>
                      </a:lnTo>
                      <a:lnTo>
                        <a:pt x="8" y="17"/>
                      </a:lnTo>
                      <a:lnTo>
                        <a:pt x="13" y="15"/>
                      </a:lnTo>
                      <a:lnTo>
                        <a:pt x="18" y="14"/>
                      </a:lnTo>
                      <a:lnTo>
                        <a:pt x="24" y="12"/>
                      </a:lnTo>
                      <a:lnTo>
                        <a:pt x="31" y="11"/>
                      </a:lnTo>
                      <a:lnTo>
                        <a:pt x="37" y="10"/>
                      </a:lnTo>
                      <a:lnTo>
                        <a:pt x="44" y="7"/>
                      </a:lnTo>
                      <a:lnTo>
                        <a:pt x="50" y="6"/>
                      </a:lnTo>
                      <a:lnTo>
                        <a:pt x="58" y="5"/>
                      </a:lnTo>
                      <a:lnTo>
                        <a:pt x="64" y="3"/>
                      </a:lnTo>
                      <a:lnTo>
                        <a:pt x="70" y="2"/>
                      </a:lnTo>
                      <a:lnTo>
                        <a:pt x="76" y="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0" name="Line 4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66" y="1232"/>
                  <a:ext cx="0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" name="Line 413"/>
                <p:cNvSpPr>
                  <a:spLocks noChangeAspect="1" noChangeShapeType="1"/>
                </p:cNvSpPr>
                <p:nvPr/>
              </p:nvSpPr>
              <p:spPr bwMode="auto">
                <a:xfrm>
                  <a:off x="2748" y="1213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2" name="Freeform 414"/>
                <p:cNvSpPr>
                  <a:spLocks noChangeAspect="1"/>
                </p:cNvSpPr>
                <p:nvPr/>
              </p:nvSpPr>
              <p:spPr bwMode="auto">
                <a:xfrm>
                  <a:off x="2748" y="1203"/>
                  <a:ext cx="63" cy="17"/>
                </a:xfrm>
                <a:custGeom>
                  <a:avLst/>
                  <a:gdLst>
                    <a:gd name="T0" fmla="*/ 0 w 63"/>
                    <a:gd name="T1" fmla="*/ 16 h 17"/>
                    <a:gd name="T2" fmla="*/ 5 w 63"/>
                    <a:gd name="T3" fmla="*/ 14 h 17"/>
                    <a:gd name="T4" fmla="*/ 10 w 63"/>
                    <a:gd name="T5" fmla="*/ 13 h 17"/>
                    <a:gd name="T6" fmla="*/ 16 w 63"/>
                    <a:gd name="T7" fmla="*/ 10 h 17"/>
                    <a:gd name="T8" fmla="*/ 22 w 63"/>
                    <a:gd name="T9" fmla="*/ 9 h 17"/>
                    <a:gd name="T10" fmla="*/ 26 w 63"/>
                    <a:gd name="T11" fmla="*/ 7 h 17"/>
                    <a:gd name="T12" fmla="*/ 32 w 63"/>
                    <a:gd name="T13" fmla="*/ 6 h 17"/>
                    <a:gd name="T14" fmla="*/ 36 w 63"/>
                    <a:gd name="T15" fmla="*/ 5 h 17"/>
                    <a:gd name="T16" fmla="*/ 41 w 63"/>
                    <a:gd name="T17" fmla="*/ 4 h 17"/>
                    <a:gd name="T18" fmla="*/ 46 w 63"/>
                    <a:gd name="T19" fmla="*/ 3 h 17"/>
                    <a:gd name="T20" fmla="*/ 49 w 63"/>
                    <a:gd name="T21" fmla="*/ 2 h 17"/>
                    <a:gd name="T22" fmla="*/ 53 w 63"/>
                    <a:gd name="T23" fmla="*/ 1 h 17"/>
                    <a:gd name="T24" fmla="*/ 55 w 63"/>
                    <a:gd name="T25" fmla="*/ 0 h 17"/>
                    <a:gd name="T26" fmla="*/ 58 w 63"/>
                    <a:gd name="T27" fmla="*/ 0 h 17"/>
                    <a:gd name="T28" fmla="*/ 60 w 63"/>
                    <a:gd name="T29" fmla="*/ 0 h 17"/>
                    <a:gd name="T30" fmla="*/ 60 w 63"/>
                    <a:gd name="T31" fmla="*/ 0 h 17"/>
                    <a:gd name="T32" fmla="*/ 62 w 63"/>
                    <a:gd name="T33" fmla="*/ 0 h 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7"/>
                    <a:gd name="T53" fmla="*/ 63 w 63"/>
                    <a:gd name="T54" fmla="*/ 17 h 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7">
                      <a:moveTo>
                        <a:pt x="0" y="16"/>
                      </a:moveTo>
                      <a:lnTo>
                        <a:pt x="5" y="14"/>
                      </a:lnTo>
                      <a:lnTo>
                        <a:pt x="10" y="13"/>
                      </a:lnTo>
                      <a:lnTo>
                        <a:pt x="16" y="10"/>
                      </a:lnTo>
                      <a:lnTo>
                        <a:pt x="22" y="9"/>
                      </a:lnTo>
                      <a:lnTo>
                        <a:pt x="26" y="7"/>
                      </a:lnTo>
                      <a:lnTo>
                        <a:pt x="32" y="6"/>
                      </a:lnTo>
                      <a:lnTo>
                        <a:pt x="36" y="5"/>
                      </a:lnTo>
                      <a:lnTo>
                        <a:pt x="41" y="4"/>
                      </a:lnTo>
                      <a:lnTo>
                        <a:pt x="46" y="3"/>
                      </a:lnTo>
                      <a:lnTo>
                        <a:pt x="49" y="2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58" y="0"/>
                      </a:lnTo>
                      <a:lnTo>
                        <a:pt x="60" y="0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3" name="Line 4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48" y="1213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4" name="Line 416"/>
                <p:cNvSpPr>
                  <a:spLocks noChangeAspect="1" noChangeShapeType="1"/>
                </p:cNvSpPr>
                <p:nvPr/>
              </p:nvSpPr>
              <p:spPr bwMode="auto">
                <a:xfrm>
                  <a:off x="2810" y="1202"/>
                  <a:ext cx="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5" name="Freeform 417"/>
                <p:cNvSpPr>
                  <a:spLocks noChangeAspect="1"/>
                </p:cNvSpPr>
                <p:nvPr/>
              </p:nvSpPr>
              <p:spPr bwMode="auto">
                <a:xfrm>
                  <a:off x="2810" y="1166"/>
                  <a:ext cx="25" cy="38"/>
                </a:xfrm>
                <a:custGeom>
                  <a:avLst/>
                  <a:gdLst>
                    <a:gd name="T0" fmla="*/ 0 w 25"/>
                    <a:gd name="T1" fmla="*/ 37 h 38"/>
                    <a:gd name="T2" fmla="*/ 0 w 25"/>
                    <a:gd name="T3" fmla="*/ 37 h 38"/>
                    <a:gd name="T4" fmla="*/ 0 w 25"/>
                    <a:gd name="T5" fmla="*/ 35 h 38"/>
                    <a:gd name="T6" fmla="*/ 0 w 25"/>
                    <a:gd name="T7" fmla="*/ 34 h 38"/>
                    <a:gd name="T8" fmla="*/ 1 w 25"/>
                    <a:gd name="T9" fmla="*/ 32 h 38"/>
                    <a:gd name="T10" fmla="*/ 2 w 25"/>
                    <a:gd name="T11" fmla="*/ 30 h 38"/>
                    <a:gd name="T12" fmla="*/ 3 w 25"/>
                    <a:gd name="T13" fmla="*/ 27 h 38"/>
                    <a:gd name="T14" fmla="*/ 5 w 25"/>
                    <a:gd name="T15" fmla="*/ 23 h 38"/>
                    <a:gd name="T16" fmla="*/ 6 w 25"/>
                    <a:gd name="T17" fmla="*/ 20 h 38"/>
                    <a:gd name="T18" fmla="*/ 8 w 25"/>
                    <a:gd name="T19" fmla="*/ 17 h 38"/>
                    <a:gd name="T20" fmla="*/ 10 w 25"/>
                    <a:gd name="T21" fmla="*/ 14 h 38"/>
                    <a:gd name="T22" fmla="*/ 12 w 25"/>
                    <a:gd name="T23" fmla="*/ 11 h 38"/>
                    <a:gd name="T24" fmla="*/ 14 w 25"/>
                    <a:gd name="T25" fmla="*/ 8 h 38"/>
                    <a:gd name="T26" fmla="*/ 16 w 25"/>
                    <a:gd name="T27" fmla="*/ 5 h 38"/>
                    <a:gd name="T28" fmla="*/ 18 w 25"/>
                    <a:gd name="T29" fmla="*/ 2 h 38"/>
                    <a:gd name="T30" fmla="*/ 21 w 25"/>
                    <a:gd name="T31" fmla="*/ 1 h 38"/>
                    <a:gd name="T32" fmla="*/ 24 w 2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8"/>
                    <a:gd name="T53" fmla="*/ 25 w 2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8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34"/>
                      </a:lnTo>
                      <a:lnTo>
                        <a:pt x="1" y="32"/>
                      </a:lnTo>
                      <a:lnTo>
                        <a:pt x="2" y="30"/>
                      </a:lnTo>
                      <a:lnTo>
                        <a:pt x="3" y="27"/>
                      </a:lnTo>
                      <a:lnTo>
                        <a:pt x="5" y="23"/>
                      </a:lnTo>
                      <a:lnTo>
                        <a:pt x="6" y="20"/>
                      </a:lnTo>
                      <a:lnTo>
                        <a:pt x="8" y="17"/>
                      </a:lnTo>
                      <a:lnTo>
                        <a:pt x="10" y="14"/>
                      </a:lnTo>
                      <a:lnTo>
                        <a:pt x="12" y="11"/>
                      </a:lnTo>
                      <a:lnTo>
                        <a:pt x="14" y="8"/>
                      </a:lnTo>
                      <a:lnTo>
                        <a:pt x="16" y="5"/>
                      </a:lnTo>
                      <a:lnTo>
                        <a:pt x="18" y="2"/>
                      </a:lnTo>
                      <a:lnTo>
                        <a:pt x="21" y="1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6" name="Line 4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08" y="1203"/>
                  <a:ext cx="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7" name="Line 419"/>
                <p:cNvSpPr>
                  <a:spLocks noChangeAspect="1" noChangeShapeType="1"/>
                </p:cNvSpPr>
                <p:nvPr/>
              </p:nvSpPr>
              <p:spPr bwMode="auto">
                <a:xfrm>
                  <a:off x="2833" y="1165"/>
                  <a:ext cx="1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8" name="Line 42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818" y="1157"/>
                  <a:ext cx="16" cy="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9" name="Freeform 421"/>
                <p:cNvSpPr>
                  <a:spLocks noChangeAspect="1"/>
                </p:cNvSpPr>
                <p:nvPr/>
              </p:nvSpPr>
              <p:spPr bwMode="auto">
                <a:xfrm>
                  <a:off x="2542" y="1158"/>
                  <a:ext cx="17" cy="17"/>
                </a:xfrm>
                <a:custGeom>
                  <a:avLst/>
                  <a:gdLst>
                    <a:gd name="T0" fmla="*/ 0 w 17"/>
                    <a:gd name="T1" fmla="*/ 16 h 17"/>
                    <a:gd name="T2" fmla="*/ 0 w 17"/>
                    <a:gd name="T3" fmla="*/ 0 h 17"/>
                    <a:gd name="T4" fmla="*/ 16 w 17"/>
                    <a:gd name="T5" fmla="*/ 4 h 17"/>
                    <a:gd name="T6" fmla="*/ 0 w 17"/>
                    <a:gd name="T7" fmla="*/ 16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7"/>
                    <a:gd name="T14" fmla="*/ 17 w 17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7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6" y="4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roup 422"/>
              <p:cNvGrpSpPr>
                <a:grpSpLocks noChangeAspect="1"/>
              </p:cNvGrpSpPr>
              <p:nvPr/>
            </p:nvGrpSpPr>
            <p:grpSpPr bwMode="auto">
              <a:xfrm>
                <a:off x="0" y="3312"/>
                <a:ext cx="576" cy="304"/>
                <a:chOff x="1584" y="3840"/>
                <a:chExt cx="576" cy="304"/>
              </a:xfrm>
            </p:grpSpPr>
            <p:sp>
              <p:nvSpPr>
                <p:cNvPr id="169" name="Oval 423" descr="50%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3840"/>
                  <a:ext cx="576" cy="304"/>
                </a:xfrm>
                <a:prstGeom prst="ellipse">
                  <a:avLst/>
                </a:prstGeom>
                <a:pattFill prst="pct50">
                  <a:fgClr>
                    <a:srgbClr val="FF0000"/>
                  </a:fgClr>
                  <a:bgClr>
                    <a:schemeClr val="bg1"/>
                  </a:bgClr>
                </a:patt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Oval 424" descr="50%"/>
                <p:cNvSpPr>
                  <a:spLocks noChangeAspect="1" noChangeArrowheads="1"/>
                </p:cNvSpPr>
                <p:nvPr/>
              </p:nvSpPr>
              <p:spPr bwMode="auto">
                <a:xfrm>
                  <a:off x="1721" y="3916"/>
                  <a:ext cx="302" cy="152"/>
                </a:xfrm>
                <a:prstGeom prst="ellipse">
                  <a:avLst/>
                </a:prstGeom>
                <a:pattFill prst="pct50">
                  <a:fgClr>
                    <a:srgbClr val="FFCC00"/>
                  </a:fgClr>
                  <a:bgClr>
                    <a:schemeClr val="bg1"/>
                  </a:bgClr>
                </a:pattFill>
                <a:ln w="1905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71" name="Picture 425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824" y="3840"/>
                  <a:ext cx="15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4" name="Group 427"/>
              <p:cNvGrpSpPr>
                <a:grpSpLocks noChangeAspect="1"/>
              </p:cNvGrpSpPr>
              <p:nvPr/>
            </p:nvGrpSpPr>
            <p:grpSpPr bwMode="auto">
              <a:xfrm flipH="1">
                <a:off x="3960" y="1678"/>
                <a:ext cx="574" cy="383"/>
                <a:chOff x="4657" y="1296"/>
                <a:chExt cx="574" cy="383"/>
              </a:xfrm>
            </p:grpSpPr>
            <p:grpSp>
              <p:nvGrpSpPr>
                <p:cNvPr id="49" name="Group 428"/>
                <p:cNvGrpSpPr>
                  <a:grpSpLocks noChangeAspect="1"/>
                </p:cNvGrpSpPr>
                <p:nvPr/>
              </p:nvGrpSpPr>
              <p:grpSpPr bwMode="auto">
                <a:xfrm>
                  <a:off x="4657" y="1296"/>
                  <a:ext cx="574" cy="383"/>
                  <a:chOff x="4657" y="1296"/>
                  <a:chExt cx="574" cy="383"/>
                </a:xfrm>
              </p:grpSpPr>
              <p:grpSp>
                <p:nvGrpSpPr>
                  <p:cNvPr id="52" name="Group 4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657" y="1296"/>
                    <a:ext cx="574" cy="383"/>
                    <a:chOff x="4657" y="1296"/>
                    <a:chExt cx="574" cy="383"/>
                  </a:xfrm>
                </p:grpSpPr>
                <p:grpSp>
                  <p:nvGrpSpPr>
                    <p:cNvPr id="58" name="Group 4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57" y="1296"/>
                      <a:ext cx="574" cy="383"/>
                      <a:chOff x="4657" y="1296"/>
                      <a:chExt cx="574" cy="383"/>
                    </a:xfrm>
                  </p:grpSpPr>
                  <p:grpSp>
                    <p:nvGrpSpPr>
                      <p:cNvPr id="63" name="Group 4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657" y="1296"/>
                        <a:ext cx="574" cy="383"/>
                        <a:chOff x="4657" y="1296"/>
                        <a:chExt cx="574" cy="383"/>
                      </a:xfrm>
                    </p:grpSpPr>
                    <p:sp>
                      <p:nvSpPr>
                        <p:cNvPr id="109" name="Freeform 43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140" y="1634"/>
                          <a:ext cx="42" cy="32"/>
                        </a:xfrm>
                        <a:custGeom>
                          <a:avLst/>
                          <a:gdLst>
                            <a:gd name="T0" fmla="*/ 83 w 83"/>
                            <a:gd name="T1" fmla="*/ 60 h 63"/>
                            <a:gd name="T2" fmla="*/ 76 w 83"/>
                            <a:gd name="T3" fmla="*/ 3 h 63"/>
                            <a:gd name="T4" fmla="*/ 0 w 83"/>
                            <a:gd name="T5" fmla="*/ 0 h 63"/>
                            <a:gd name="T6" fmla="*/ 40 w 83"/>
                            <a:gd name="T7" fmla="*/ 63 h 63"/>
                            <a:gd name="T8" fmla="*/ 83 w 83"/>
                            <a:gd name="T9" fmla="*/ 60 h 6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83"/>
                            <a:gd name="T16" fmla="*/ 0 h 63"/>
                            <a:gd name="T17" fmla="*/ 83 w 83"/>
                            <a:gd name="T18" fmla="*/ 63 h 6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83" h="63">
                              <a:moveTo>
                                <a:pt x="83" y="60"/>
                              </a:moveTo>
                              <a:lnTo>
                                <a:pt x="76" y="3"/>
                              </a:lnTo>
                              <a:lnTo>
                                <a:pt x="0" y="0"/>
                              </a:lnTo>
                              <a:lnTo>
                                <a:pt x="40" y="63"/>
                              </a:lnTo>
                              <a:lnTo>
                                <a:pt x="83" y="6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66666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0" name="Freeform 4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160" y="1664"/>
                          <a:ext cx="22" cy="12"/>
                        </a:xfrm>
                        <a:custGeom>
                          <a:avLst/>
                          <a:gdLst>
                            <a:gd name="T0" fmla="*/ 0 w 43"/>
                            <a:gd name="T1" fmla="*/ 3 h 22"/>
                            <a:gd name="T2" fmla="*/ 13 w 43"/>
                            <a:gd name="T3" fmla="*/ 22 h 22"/>
                            <a:gd name="T4" fmla="*/ 43 w 43"/>
                            <a:gd name="T5" fmla="*/ 0 h 22"/>
                            <a:gd name="T6" fmla="*/ 0 w 43"/>
                            <a:gd name="T7" fmla="*/ 3 h 2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43"/>
                            <a:gd name="T13" fmla="*/ 0 h 22"/>
                            <a:gd name="T14" fmla="*/ 43 w 43"/>
                            <a:gd name="T15" fmla="*/ 22 h 22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43" h="22">
                              <a:moveTo>
                                <a:pt x="0" y="3"/>
                              </a:moveTo>
                              <a:lnTo>
                                <a:pt x="13" y="22"/>
                              </a:lnTo>
                              <a:lnTo>
                                <a:pt x="43" y="0"/>
                              </a:lnTo>
                              <a:lnTo>
                                <a:pt x="0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7F7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1" name="Freeform 4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140" y="1634"/>
                          <a:ext cx="42" cy="42"/>
                        </a:xfrm>
                        <a:custGeom>
                          <a:avLst/>
                          <a:gdLst>
                            <a:gd name="T0" fmla="*/ 53 w 83"/>
                            <a:gd name="T1" fmla="*/ 82 h 82"/>
                            <a:gd name="T2" fmla="*/ 83 w 83"/>
                            <a:gd name="T3" fmla="*/ 60 h 82"/>
                            <a:gd name="T4" fmla="*/ 76 w 83"/>
                            <a:gd name="T5" fmla="*/ 3 h 82"/>
                            <a:gd name="T6" fmla="*/ 0 w 83"/>
                            <a:gd name="T7" fmla="*/ 0 h 82"/>
                            <a:gd name="T8" fmla="*/ 53 w 83"/>
                            <a:gd name="T9" fmla="*/ 82 h 8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83"/>
                            <a:gd name="T16" fmla="*/ 0 h 82"/>
                            <a:gd name="T17" fmla="*/ 83 w 83"/>
                            <a:gd name="T18" fmla="*/ 82 h 8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83" h="82">
                              <a:moveTo>
                                <a:pt x="53" y="82"/>
                              </a:moveTo>
                              <a:lnTo>
                                <a:pt x="83" y="60"/>
                              </a:lnTo>
                              <a:lnTo>
                                <a:pt x="76" y="3"/>
                              </a:lnTo>
                              <a:lnTo>
                                <a:pt x="0" y="0"/>
                              </a:lnTo>
                              <a:lnTo>
                                <a:pt x="53" y="82"/>
                              </a:lnTo>
                              <a:close/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2" name="Freeform 43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97" y="1382"/>
                          <a:ext cx="301" cy="151"/>
                        </a:xfrm>
                        <a:custGeom>
                          <a:avLst/>
                          <a:gdLst>
                            <a:gd name="T0" fmla="*/ 602 w 602"/>
                            <a:gd name="T1" fmla="*/ 303 h 303"/>
                            <a:gd name="T2" fmla="*/ 602 w 602"/>
                            <a:gd name="T3" fmla="*/ 302 h 303"/>
                            <a:gd name="T4" fmla="*/ 600 w 602"/>
                            <a:gd name="T5" fmla="*/ 300 h 303"/>
                            <a:gd name="T6" fmla="*/ 598 w 602"/>
                            <a:gd name="T7" fmla="*/ 299 h 303"/>
                            <a:gd name="T8" fmla="*/ 595 w 602"/>
                            <a:gd name="T9" fmla="*/ 296 h 303"/>
                            <a:gd name="T10" fmla="*/ 587 w 602"/>
                            <a:gd name="T11" fmla="*/ 290 h 303"/>
                            <a:gd name="T12" fmla="*/ 575 w 602"/>
                            <a:gd name="T13" fmla="*/ 279 h 303"/>
                            <a:gd name="T14" fmla="*/ 562 w 602"/>
                            <a:gd name="T15" fmla="*/ 269 h 303"/>
                            <a:gd name="T16" fmla="*/ 547 w 602"/>
                            <a:gd name="T17" fmla="*/ 257 h 303"/>
                            <a:gd name="T18" fmla="*/ 530 w 602"/>
                            <a:gd name="T19" fmla="*/ 243 h 303"/>
                            <a:gd name="T20" fmla="*/ 514 w 602"/>
                            <a:gd name="T21" fmla="*/ 228 h 303"/>
                            <a:gd name="T22" fmla="*/ 496 w 602"/>
                            <a:gd name="T23" fmla="*/ 213 h 303"/>
                            <a:gd name="T24" fmla="*/ 479 w 602"/>
                            <a:gd name="T25" fmla="*/ 200 h 303"/>
                            <a:gd name="T26" fmla="*/ 461 w 602"/>
                            <a:gd name="T27" fmla="*/ 186 h 303"/>
                            <a:gd name="T28" fmla="*/ 446 w 602"/>
                            <a:gd name="T29" fmla="*/ 173 h 303"/>
                            <a:gd name="T30" fmla="*/ 432 w 602"/>
                            <a:gd name="T31" fmla="*/ 161 h 303"/>
                            <a:gd name="T32" fmla="*/ 418 w 602"/>
                            <a:gd name="T33" fmla="*/ 150 h 303"/>
                            <a:gd name="T34" fmla="*/ 413 w 602"/>
                            <a:gd name="T35" fmla="*/ 147 h 303"/>
                            <a:gd name="T36" fmla="*/ 408 w 602"/>
                            <a:gd name="T37" fmla="*/ 143 h 303"/>
                            <a:gd name="T38" fmla="*/ 404 w 602"/>
                            <a:gd name="T39" fmla="*/ 140 h 303"/>
                            <a:gd name="T40" fmla="*/ 401 w 602"/>
                            <a:gd name="T41" fmla="*/ 137 h 303"/>
                            <a:gd name="T42" fmla="*/ 388 w 602"/>
                            <a:gd name="T43" fmla="*/ 129 h 303"/>
                            <a:gd name="T44" fmla="*/ 375 w 602"/>
                            <a:gd name="T45" fmla="*/ 120 h 303"/>
                            <a:gd name="T46" fmla="*/ 362 w 602"/>
                            <a:gd name="T47" fmla="*/ 110 h 303"/>
                            <a:gd name="T48" fmla="*/ 348 w 602"/>
                            <a:gd name="T49" fmla="*/ 101 h 303"/>
                            <a:gd name="T50" fmla="*/ 335 w 602"/>
                            <a:gd name="T51" fmla="*/ 90 h 303"/>
                            <a:gd name="T52" fmla="*/ 322 w 602"/>
                            <a:gd name="T53" fmla="*/ 81 h 303"/>
                            <a:gd name="T54" fmla="*/ 310 w 602"/>
                            <a:gd name="T55" fmla="*/ 71 h 303"/>
                            <a:gd name="T56" fmla="*/ 299 w 602"/>
                            <a:gd name="T57" fmla="*/ 62 h 303"/>
                            <a:gd name="T58" fmla="*/ 245 w 602"/>
                            <a:gd name="T59" fmla="*/ 11 h 303"/>
                            <a:gd name="T60" fmla="*/ 240 w 602"/>
                            <a:gd name="T61" fmla="*/ 9 h 303"/>
                            <a:gd name="T62" fmla="*/ 233 w 602"/>
                            <a:gd name="T63" fmla="*/ 8 h 303"/>
                            <a:gd name="T64" fmla="*/ 226 w 602"/>
                            <a:gd name="T65" fmla="*/ 5 h 303"/>
                            <a:gd name="T66" fmla="*/ 220 w 602"/>
                            <a:gd name="T67" fmla="*/ 3 h 303"/>
                            <a:gd name="T68" fmla="*/ 213 w 602"/>
                            <a:gd name="T69" fmla="*/ 2 h 303"/>
                            <a:gd name="T70" fmla="*/ 207 w 602"/>
                            <a:gd name="T71" fmla="*/ 0 h 303"/>
                            <a:gd name="T72" fmla="*/ 200 w 602"/>
                            <a:gd name="T73" fmla="*/ 0 h 303"/>
                            <a:gd name="T74" fmla="*/ 194 w 602"/>
                            <a:gd name="T75" fmla="*/ 0 h 303"/>
                            <a:gd name="T76" fmla="*/ 186 w 602"/>
                            <a:gd name="T77" fmla="*/ 23 h 303"/>
                            <a:gd name="T78" fmla="*/ 114 w 602"/>
                            <a:gd name="T79" fmla="*/ 60 h 303"/>
                            <a:gd name="T80" fmla="*/ 109 w 602"/>
                            <a:gd name="T81" fmla="*/ 63 h 303"/>
                            <a:gd name="T82" fmla="*/ 104 w 602"/>
                            <a:gd name="T83" fmla="*/ 66 h 303"/>
                            <a:gd name="T84" fmla="*/ 97 w 602"/>
                            <a:gd name="T85" fmla="*/ 68 h 303"/>
                            <a:gd name="T86" fmla="*/ 89 w 602"/>
                            <a:gd name="T87" fmla="*/ 71 h 303"/>
                            <a:gd name="T88" fmla="*/ 72 w 602"/>
                            <a:gd name="T89" fmla="*/ 78 h 303"/>
                            <a:gd name="T90" fmla="*/ 54 w 602"/>
                            <a:gd name="T91" fmla="*/ 84 h 303"/>
                            <a:gd name="T92" fmla="*/ 45 w 602"/>
                            <a:gd name="T93" fmla="*/ 87 h 303"/>
                            <a:gd name="T94" fmla="*/ 36 w 602"/>
                            <a:gd name="T95" fmla="*/ 90 h 303"/>
                            <a:gd name="T96" fmla="*/ 28 w 602"/>
                            <a:gd name="T97" fmla="*/ 93 h 303"/>
                            <a:gd name="T98" fmla="*/ 20 w 602"/>
                            <a:gd name="T99" fmla="*/ 95 h 303"/>
                            <a:gd name="T100" fmla="*/ 14 w 602"/>
                            <a:gd name="T101" fmla="*/ 98 h 303"/>
                            <a:gd name="T102" fmla="*/ 8 w 602"/>
                            <a:gd name="T103" fmla="*/ 99 h 303"/>
                            <a:gd name="T104" fmla="*/ 3 w 602"/>
                            <a:gd name="T105" fmla="*/ 101 h 303"/>
                            <a:gd name="T106" fmla="*/ 0 w 602"/>
                            <a:gd name="T107" fmla="*/ 101 h 303"/>
                            <a:gd name="T108" fmla="*/ 602 w 602"/>
                            <a:gd name="T109" fmla="*/ 303 h 303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w 602"/>
                            <a:gd name="T166" fmla="*/ 0 h 303"/>
                            <a:gd name="T167" fmla="*/ 602 w 602"/>
                            <a:gd name="T168" fmla="*/ 303 h 303"/>
                          </a:gdLst>
                          <a:ahLst/>
                          <a:cxnLst>
                            <a:cxn ang="T110">
                              <a:pos x="T0" y="T1"/>
                            </a:cxn>
                            <a:cxn ang="T111">
                              <a:pos x="T2" y="T3"/>
                            </a:cxn>
                            <a:cxn ang="T112">
                              <a:pos x="T4" y="T5"/>
                            </a:cxn>
                            <a:cxn ang="T113">
                              <a:pos x="T6" y="T7"/>
                            </a:cxn>
                            <a:cxn ang="T114">
                              <a:pos x="T8" y="T9"/>
                            </a:cxn>
                            <a:cxn ang="T115">
                              <a:pos x="T10" y="T11"/>
                            </a:cxn>
                            <a:cxn ang="T116">
                              <a:pos x="T12" y="T13"/>
                            </a:cxn>
                            <a:cxn ang="T117">
                              <a:pos x="T14" y="T15"/>
                            </a:cxn>
                            <a:cxn ang="T118">
                              <a:pos x="T16" y="T17"/>
                            </a:cxn>
                            <a:cxn ang="T119">
                              <a:pos x="T18" y="T19"/>
                            </a:cxn>
                            <a:cxn ang="T120">
                              <a:pos x="T20" y="T21"/>
                            </a:cxn>
                            <a:cxn ang="T121">
                              <a:pos x="T22" y="T23"/>
                            </a:cxn>
                            <a:cxn ang="T122">
                              <a:pos x="T24" y="T25"/>
                            </a:cxn>
                            <a:cxn ang="T123">
                              <a:pos x="T26" y="T27"/>
                            </a:cxn>
                            <a:cxn ang="T124">
                              <a:pos x="T28" y="T29"/>
                            </a:cxn>
                            <a:cxn ang="T125">
                              <a:pos x="T30" y="T31"/>
                            </a:cxn>
                            <a:cxn ang="T126">
                              <a:pos x="T32" y="T33"/>
                            </a:cxn>
                            <a:cxn ang="T127">
                              <a:pos x="T34" y="T35"/>
                            </a:cxn>
                            <a:cxn ang="T128">
                              <a:pos x="T36" y="T37"/>
                            </a:cxn>
                            <a:cxn ang="T129">
                              <a:pos x="T38" y="T39"/>
                            </a:cxn>
                            <a:cxn ang="T130">
                              <a:pos x="T40" y="T41"/>
                            </a:cxn>
                            <a:cxn ang="T131">
                              <a:pos x="T42" y="T43"/>
                            </a:cxn>
                            <a:cxn ang="T132">
                              <a:pos x="T44" y="T45"/>
                            </a:cxn>
                            <a:cxn ang="T133">
                              <a:pos x="T46" y="T47"/>
                            </a:cxn>
                            <a:cxn ang="T134">
                              <a:pos x="T48" y="T49"/>
                            </a:cxn>
                            <a:cxn ang="T135">
                              <a:pos x="T50" y="T51"/>
                            </a:cxn>
                            <a:cxn ang="T136">
                              <a:pos x="T52" y="T53"/>
                            </a:cxn>
                            <a:cxn ang="T137">
                              <a:pos x="T54" y="T55"/>
                            </a:cxn>
                            <a:cxn ang="T138">
                              <a:pos x="T56" y="T57"/>
                            </a:cxn>
                            <a:cxn ang="T139">
                              <a:pos x="T58" y="T59"/>
                            </a:cxn>
                            <a:cxn ang="T140">
                              <a:pos x="T60" y="T61"/>
                            </a:cxn>
                            <a:cxn ang="T141">
                              <a:pos x="T62" y="T63"/>
                            </a:cxn>
                            <a:cxn ang="T142">
                              <a:pos x="T64" y="T65"/>
                            </a:cxn>
                            <a:cxn ang="T143">
                              <a:pos x="T66" y="T67"/>
                            </a:cxn>
                            <a:cxn ang="T144">
                              <a:pos x="T68" y="T69"/>
                            </a:cxn>
                            <a:cxn ang="T145">
                              <a:pos x="T70" y="T71"/>
                            </a:cxn>
                            <a:cxn ang="T146">
                              <a:pos x="T72" y="T73"/>
                            </a:cxn>
                            <a:cxn ang="T147">
                              <a:pos x="T74" y="T75"/>
                            </a:cxn>
                            <a:cxn ang="T148">
                              <a:pos x="T76" y="T77"/>
                            </a:cxn>
                            <a:cxn ang="T149">
                              <a:pos x="T78" y="T79"/>
                            </a:cxn>
                            <a:cxn ang="T150">
                              <a:pos x="T80" y="T81"/>
                            </a:cxn>
                            <a:cxn ang="T151">
                              <a:pos x="T82" y="T83"/>
                            </a:cxn>
                            <a:cxn ang="T152">
                              <a:pos x="T84" y="T85"/>
                            </a:cxn>
                            <a:cxn ang="T153">
                              <a:pos x="T86" y="T87"/>
                            </a:cxn>
                            <a:cxn ang="T154">
                              <a:pos x="T88" y="T89"/>
                            </a:cxn>
                            <a:cxn ang="T155">
                              <a:pos x="T90" y="T91"/>
                            </a:cxn>
                            <a:cxn ang="T156">
                              <a:pos x="T92" y="T93"/>
                            </a:cxn>
                            <a:cxn ang="T157">
                              <a:pos x="T94" y="T95"/>
                            </a:cxn>
                            <a:cxn ang="T158">
                              <a:pos x="T96" y="T97"/>
                            </a:cxn>
                            <a:cxn ang="T159">
                              <a:pos x="T98" y="T99"/>
                            </a:cxn>
                            <a:cxn ang="T160">
                              <a:pos x="T100" y="T101"/>
                            </a:cxn>
                            <a:cxn ang="T161">
                              <a:pos x="T102" y="T103"/>
                            </a:cxn>
                            <a:cxn ang="T162">
                              <a:pos x="T104" y="T105"/>
                            </a:cxn>
                            <a:cxn ang="T163">
                              <a:pos x="T106" y="T107"/>
                            </a:cxn>
                            <a:cxn ang="T164">
                              <a:pos x="T108" y="T109"/>
                            </a:cxn>
                          </a:cxnLst>
                          <a:rect l="T165" t="T166" r="T167" b="T168"/>
                          <a:pathLst>
                            <a:path w="602" h="303">
                              <a:moveTo>
                                <a:pt x="602" y="303"/>
                              </a:moveTo>
                              <a:lnTo>
                                <a:pt x="602" y="302"/>
                              </a:lnTo>
                              <a:lnTo>
                                <a:pt x="600" y="300"/>
                              </a:lnTo>
                              <a:lnTo>
                                <a:pt x="598" y="299"/>
                              </a:lnTo>
                              <a:lnTo>
                                <a:pt x="595" y="296"/>
                              </a:lnTo>
                              <a:lnTo>
                                <a:pt x="587" y="290"/>
                              </a:lnTo>
                              <a:lnTo>
                                <a:pt x="575" y="279"/>
                              </a:lnTo>
                              <a:lnTo>
                                <a:pt x="562" y="269"/>
                              </a:lnTo>
                              <a:lnTo>
                                <a:pt x="547" y="257"/>
                              </a:lnTo>
                              <a:lnTo>
                                <a:pt x="530" y="243"/>
                              </a:lnTo>
                              <a:lnTo>
                                <a:pt x="514" y="228"/>
                              </a:lnTo>
                              <a:lnTo>
                                <a:pt x="496" y="213"/>
                              </a:lnTo>
                              <a:lnTo>
                                <a:pt x="479" y="200"/>
                              </a:lnTo>
                              <a:lnTo>
                                <a:pt x="461" y="186"/>
                              </a:lnTo>
                              <a:lnTo>
                                <a:pt x="446" y="173"/>
                              </a:lnTo>
                              <a:lnTo>
                                <a:pt x="432" y="161"/>
                              </a:lnTo>
                              <a:lnTo>
                                <a:pt x="418" y="150"/>
                              </a:lnTo>
                              <a:lnTo>
                                <a:pt x="413" y="147"/>
                              </a:lnTo>
                              <a:lnTo>
                                <a:pt x="408" y="143"/>
                              </a:lnTo>
                              <a:lnTo>
                                <a:pt x="404" y="140"/>
                              </a:lnTo>
                              <a:lnTo>
                                <a:pt x="401" y="137"/>
                              </a:lnTo>
                              <a:lnTo>
                                <a:pt x="388" y="129"/>
                              </a:lnTo>
                              <a:lnTo>
                                <a:pt x="375" y="120"/>
                              </a:lnTo>
                              <a:lnTo>
                                <a:pt x="362" y="110"/>
                              </a:lnTo>
                              <a:lnTo>
                                <a:pt x="348" y="101"/>
                              </a:lnTo>
                              <a:lnTo>
                                <a:pt x="335" y="90"/>
                              </a:lnTo>
                              <a:lnTo>
                                <a:pt x="322" y="81"/>
                              </a:lnTo>
                              <a:lnTo>
                                <a:pt x="310" y="71"/>
                              </a:lnTo>
                              <a:lnTo>
                                <a:pt x="299" y="62"/>
                              </a:lnTo>
                              <a:lnTo>
                                <a:pt x="245" y="11"/>
                              </a:lnTo>
                              <a:lnTo>
                                <a:pt x="240" y="9"/>
                              </a:lnTo>
                              <a:lnTo>
                                <a:pt x="233" y="8"/>
                              </a:lnTo>
                              <a:lnTo>
                                <a:pt x="226" y="5"/>
                              </a:lnTo>
                              <a:lnTo>
                                <a:pt x="220" y="3"/>
                              </a:lnTo>
                              <a:lnTo>
                                <a:pt x="213" y="2"/>
                              </a:lnTo>
                              <a:lnTo>
                                <a:pt x="207" y="0"/>
                              </a:lnTo>
                              <a:lnTo>
                                <a:pt x="200" y="0"/>
                              </a:lnTo>
                              <a:lnTo>
                                <a:pt x="194" y="0"/>
                              </a:lnTo>
                              <a:lnTo>
                                <a:pt x="186" y="23"/>
                              </a:lnTo>
                              <a:lnTo>
                                <a:pt x="114" y="60"/>
                              </a:lnTo>
                              <a:lnTo>
                                <a:pt x="109" y="63"/>
                              </a:lnTo>
                              <a:lnTo>
                                <a:pt x="104" y="66"/>
                              </a:lnTo>
                              <a:lnTo>
                                <a:pt x="97" y="68"/>
                              </a:lnTo>
                              <a:lnTo>
                                <a:pt x="89" y="71"/>
                              </a:lnTo>
                              <a:lnTo>
                                <a:pt x="72" y="78"/>
                              </a:lnTo>
                              <a:lnTo>
                                <a:pt x="54" y="84"/>
                              </a:lnTo>
                              <a:lnTo>
                                <a:pt x="45" y="87"/>
                              </a:lnTo>
                              <a:lnTo>
                                <a:pt x="36" y="90"/>
                              </a:lnTo>
                              <a:lnTo>
                                <a:pt x="28" y="93"/>
                              </a:lnTo>
                              <a:lnTo>
                                <a:pt x="20" y="95"/>
                              </a:lnTo>
                              <a:lnTo>
                                <a:pt x="14" y="98"/>
                              </a:lnTo>
                              <a:lnTo>
                                <a:pt x="8" y="99"/>
                              </a:lnTo>
                              <a:lnTo>
                                <a:pt x="3" y="101"/>
                              </a:lnTo>
                              <a:lnTo>
                                <a:pt x="0" y="101"/>
                              </a:lnTo>
                              <a:lnTo>
                                <a:pt x="602" y="30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3" name="Freeform 43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893" y="1382"/>
                          <a:ext cx="205" cy="154"/>
                        </a:xfrm>
                        <a:custGeom>
                          <a:avLst/>
                          <a:gdLst>
                            <a:gd name="T0" fmla="*/ 6 w 411"/>
                            <a:gd name="T1" fmla="*/ 6 h 309"/>
                            <a:gd name="T2" fmla="*/ 19 w 411"/>
                            <a:gd name="T3" fmla="*/ 9 h 309"/>
                            <a:gd name="T4" fmla="*/ 33 w 411"/>
                            <a:gd name="T5" fmla="*/ 12 h 309"/>
                            <a:gd name="T6" fmla="*/ 46 w 411"/>
                            <a:gd name="T7" fmla="*/ 15 h 309"/>
                            <a:gd name="T8" fmla="*/ 105 w 411"/>
                            <a:gd name="T9" fmla="*/ 68 h 309"/>
                            <a:gd name="T10" fmla="*/ 129 w 411"/>
                            <a:gd name="T11" fmla="*/ 87 h 309"/>
                            <a:gd name="T12" fmla="*/ 154 w 411"/>
                            <a:gd name="T13" fmla="*/ 107 h 309"/>
                            <a:gd name="T14" fmla="*/ 181 w 411"/>
                            <a:gd name="T15" fmla="*/ 126 h 309"/>
                            <a:gd name="T16" fmla="*/ 207 w 411"/>
                            <a:gd name="T17" fmla="*/ 144 h 309"/>
                            <a:gd name="T18" fmla="*/ 215 w 411"/>
                            <a:gd name="T19" fmla="*/ 150 h 309"/>
                            <a:gd name="T20" fmla="*/ 225 w 411"/>
                            <a:gd name="T21" fmla="*/ 158 h 309"/>
                            <a:gd name="T22" fmla="*/ 252 w 411"/>
                            <a:gd name="T23" fmla="*/ 179 h 309"/>
                            <a:gd name="T24" fmla="*/ 285 w 411"/>
                            <a:gd name="T25" fmla="*/ 206 h 309"/>
                            <a:gd name="T26" fmla="*/ 320 w 411"/>
                            <a:gd name="T27" fmla="*/ 236 h 309"/>
                            <a:gd name="T28" fmla="*/ 352 w 411"/>
                            <a:gd name="T29" fmla="*/ 263 h 309"/>
                            <a:gd name="T30" fmla="*/ 381 w 411"/>
                            <a:gd name="T31" fmla="*/ 287 h 309"/>
                            <a:gd name="T32" fmla="*/ 401 w 411"/>
                            <a:gd name="T33" fmla="*/ 303 h 309"/>
                            <a:gd name="T34" fmla="*/ 406 w 411"/>
                            <a:gd name="T35" fmla="*/ 308 h 309"/>
                            <a:gd name="T36" fmla="*/ 411 w 411"/>
                            <a:gd name="T37" fmla="*/ 303 h 309"/>
                            <a:gd name="T38" fmla="*/ 409 w 411"/>
                            <a:gd name="T39" fmla="*/ 300 h 309"/>
                            <a:gd name="T40" fmla="*/ 404 w 411"/>
                            <a:gd name="T41" fmla="*/ 296 h 309"/>
                            <a:gd name="T42" fmla="*/ 384 w 411"/>
                            <a:gd name="T43" fmla="*/ 279 h 309"/>
                            <a:gd name="T44" fmla="*/ 356 w 411"/>
                            <a:gd name="T45" fmla="*/ 257 h 309"/>
                            <a:gd name="T46" fmla="*/ 323 w 411"/>
                            <a:gd name="T47" fmla="*/ 228 h 309"/>
                            <a:gd name="T48" fmla="*/ 288 w 411"/>
                            <a:gd name="T49" fmla="*/ 200 h 309"/>
                            <a:gd name="T50" fmla="*/ 255 w 411"/>
                            <a:gd name="T51" fmla="*/ 173 h 309"/>
                            <a:gd name="T52" fmla="*/ 227 w 411"/>
                            <a:gd name="T53" fmla="*/ 150 h 309"/>
                            <a:gd name="T54" fmla="*/ 217 w 411"/>
                            <a:gd name="T55" fmla="*/ 143 h 309"/>
                            <a:gd name="T56" fmla="*/ 210 w 411"/>
                            <a:gd name="T57" fmla="*/ 137 h 309"/>
                            <a:gd name="T58" fmla="*/ 184 w 411"/>
                            <a:gd name="T59" fmla="*/ 120 h 309"/>
                            <a:gd name="T60" fmla="*/ 157 w 411"/>
                            <a:gd name="T61" fmla="*/ 101 h 309"/>
                            <a:gd name="T62" fmla="*/ 131 w 411"/>
                            <a:gd name="T63" fmla="*/ 81 h 309"/>
                            <a:gd name="T64" fmla="*/ 108 w 411"/>
                            <a:gd name="T65" fmla="*/ 62 h 309"/>
                            <a:gd name="T66" fmla="*/ 49 w 411"/>
                            <a:gd name="T67" fmla="*/ 9 h 309"/>
                            <a:gd name="T68" fmla="*/ 35 w 411"/>
                            <a:gd name="T69" fmla="*/ 5 h 309"/>
                            <a:gd name="T70" fmla="*/ 22 w 411"/>
                            <a:gd name="T71" fmla="*/ 2 h 309"/>
                            <a:gd name="T72" fmla="*/ 9 w 411"/>
                            <a:gd name="T73" fmla="*/ 0 h 309"/>
                            <a:gd name="T74" fmla="*/ 0 w 411"/>
                            <a:gd name="T75" fmla="*/ 6 h 309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w 411"/>
                            <a:gd name="T115" fmla="*/ 0 h 309"/>
                            <a:gd name="T116" fmla="*/ 411 w 411"/>
                            <a:gd name="T117" fmla="*/ 309 h 309"/>
                          </a:gdLst>
                          <a:ahLst/>
                          <a:cxnLst>
                            <a:cxn ang="T76">
                              <a:pos x="T0" y="T1"/>
                            </a:cxn>
                            <a:cxn ang="T77">
                              <a:pos x="T2" y="T3"/>
                            </a:cxn>
                            <a:cxn ang="T78">
                              <a:pos x="T4" y="T5"/>
                            </a:cxn>
                            <a:cxn ang="T79">
                              <a:pos x="T6" y="T7"/>
                            </a:cxn>
                            <a:cxn ang="T80">
                              <a:pos x="T8" y="T9"/>
                            </a:cxn>
                            <a:cxn ang="T81">
                              <a:pos x="T10" y="T11"/>
                            </a:cxn>
                            <a:cxn ang="T82">
                              <a:pos x="T12" y="T13"/>
                            </a:cxn>
                            <a:cxn ang="T83">
                              <a:pos x="T14" y="T15"/>
                            </a:cxn>
                            <a:cxn ang="T84">
                              <a:pos x="T16" y="T17"/>
                            </a:cxn>
                            <a:cxn ang="T85">
                              <a:pos x="T18" y="T19"/>
                            </a:cxn>
                            <a:cxn ang="T86">
                              <a:pos x="T20" y="T21"/>
                            </a:cxn>
                            <a:cxn ang="T87">
                              <a:pos x="T22" y="T23"/>
                            </a:cxn>
                            <a:cxn ang="T88">
                              <a:pos x="T24" y="T25"/>
                            </a:cxn>
                            <a:cxn ang="T89">
                              <a:pos x="T26" y="T27"/>
                            </a:cxn>
                            <a:cxn ang="T90">
                              <a:pos x="T28" y="T29"/>
                            </a:cxn>
                            <a:cxn ang="T91">
                              <a:pos x="T30" y="T31"/>
                            </a:cxn>
                            <a:cxn ang="T92">
                              <a:pos x="T32" y="T33"/>
                            </a:cxn>
                            <a:cxn ang="T93">
                              <a:pos x="T34" y="T35"/>
                            </a:cxn>
                            <a:cxn ang="T94">
                              <a:pos x="T36" y="T37"/>
                            </a:cxn>
                            <a:cxn ang="T95">
                              <a:pos x="T38" y="T39"/>
                            </a:cxn>
                            <a:cxn ang="T96">
                              <a:pos x="T40" y="T41"/>
                            </a:cxn>
                            <a:cxn ang="T97">
                              <a:pos x="T42" y="T43"/>
                            </a:cxn>
                            <a:cxn ang="T98">
                              <a:pos x="T44" y="T45"/>
                            </a:cxn>
                            <a:cxn ang="T99">
                              <a:pos x="T46" y="T47"/>
                            </a:cxn>
                            <a:cxn ang="T100">
                              <a:pos x="T48" y="T49"/>
                            </a:cxn>
                            <a:cxn ang="T101">
                              <a:pos x="T50" y="T51"/>
                            </a:cxn>
                            <a:cxn ang="T102">
                              <a:pos x="T52" y="T53"/>
                            </a:cxn>
                            <a:cxn ang="T103">
                              <a:pos x="T54" y="T55"/>
                            </a:cxn>
                            <a:cxn ang="T104">
                              <a:pos x="T56" y="T57"/>
                            </a:cxn>
                            <a:cxn ang="T105">
                              <a:pos x="T58" y="T59"/>
                            </a:cxn>
                            <a:cxn ang="T106">
                              <a:pos x="T60" y="T61"/>
                            </a:cxn>
                            <a:cxn ang="T107">
                              <a:pos x="T62" y="T63"/>
                            </a:cxn>
                            <a:cxn ang="T108">
                              <a:pos x="T64" y="T65"/>
                            </a:cxn>
                            <a:cxn ang="T109">
                              <a:pos x="T66" y="T67"/>
                            </a:cxn>
                            <a:cxn ang="T110">
                              <a:pos x="T68" y="T69"/>
                            </a:cxn>
                            <a:cxn ang="T111">
                              <a:pos x="T70" y="T71"/>
                            </a:cxn>
                            <a:cxn ang="T112">
                              <a:pos x="T72" y="T73"/>
                            </a:cxn>
                            <a:cxn ang="T113">
                              <a:pos x="T74" y="T75"/>
                            </a:cxn>
                          </a:cxnLst>
                          <a:rect l="T114" t="T115" r="T116" b="T117"/>
                          <a:pathLst>
                            <a:path w="411" h="309">
                              <a:moveTo>
                                <a:pt x="0" y="6"/>
                              </a:moveTo>
                              <a:lnTo>
                                <a:pt x="6" y="6"/>
                              </a:lnTo>
                              <a:lnTo>
                                <a:pt x="13" y="8"/>
                              </a:lnTo>
                              <a:lnTo>
                                <a:pt x="19" y="9"/>
                              </a:lnTo>
                              <a:lnTo>
                                <a:pt x="26" y="11"/>
                              </a:lnTo>
                              <a:lnTo>
                                <a:pt x="33" y="12"/>
                              </a:lnTo>
                              <a:lnTo>
                                <a:pt x="39" y="14"/>
                              </a:lnTo>
                              <a:lnTo>
                                <a:pt x="46" y="15"/>
                              </a:lnTo>
                              <a:lnTo>
                                <a:pt x="51" y="17"/>
                              </a:lnTo>
                              <a:lnTo>
                                <a:pt x="105" y="68"/>
                              </a:lnTo>
                              <a:lnTo>
                                <a:pt x="116" y="78"/>
                              </a:lnTo>
                              <a:lnTo>
                                <a:pt x="129" y="87"/>
                              </a:lnTo>
                              <a:lnTo>
                                <a:pt x="141" y="98"/>
                              </a:lnTo>
                              <a:lnTo>
                                <a:pt x="154" y="107"/>
                              </a:lnTo>
                              <a:lnTo>
                                <a:pt x="168" y="117"/>
                              </a:lnTo>
                              <a:lnTo>
                                <a:pt x="181" y="126"/>
                              </a:lnTo>
                              <a:lnTo>
                                <a:pt x="194" y="135"/>
                              </a:lnTo>
                              <a:lnTo>
                                <a:pt x="207" y="144"/>
                              </a:lnTo>
                              <a:lnTo>
                                <a:pt x="211" y="147"/>
                              </a:lnTo>
                              <a:lnTo>
                                <a:pt x="215" y="150"/>
                              </a:lnTo>
                              <a:lnTo>
                                <a:pt x="219" y="153"/>
                              </a:lnTo>
                              <a:lnTo>
                                <a:pt x="225" y="158"/>
                              </a:lnTo>
                              <a:lnTo>
                                <a:pt x="238" y="168"/>
                              </a:lnTo>
                              <a:lnTo>
                                <a:pt x="252" y="179"/>
                              </a:lnTo>
                              <a:lnTo>
                                <a:pt x="268" y="192"/>
                              </a:lnTo>
                              <a:lnTo>
                                <a:pt x="285" y="206"/>
                              </a:lnTo>
                              <a:lnTo>
                                <a:pt x="302" y="221"/>
                              </a:lnTo>
                              <a:lnTo>
                                <a:pt x="320" y="236"/>
                              </a:lnTo>
                              <a:lnTo>
                                <a:pt x="337" y="249"/>
                              </a:lnTo>
                              <a:lnTo>
                                <a:pt x="352" y="263"/>
                              </a:lnTo>
                              <a:lnTo>
                                <a:pt x="368" y="275"/>
                              </a:lnTo>
                              <a:lnTo>
                                <a:pt x="381" y="287"/>
                              </a:lnTo>
                              <a:lnTo>
                                <a:pt x="393" y="296"/>
                              </a:lnTo>
                              <a:lnTo>
                                <a:pt x="401" y="303"/>
                              </a:lnTo>
                              <a:lnTo>
                                <a:pt x="404" y="306"/>
                              </a:lnTo>
                              <a:lnTo>
                                <a:pt x="406" y="308"/>
                              </a:lnTo>
                              <a:lnTo>
                                <a:pt x="408" y="309"/>
                              </a:lnTo>
                              <a:lnTo>
                                <a:pt x="411" y="303"/>
                              </a:lnTo>
                              <a:lnTo>
                                <a:pt x="411" y="302"/>
                              </a:lnTo>
                              <a:lnTo>
                                <a:pt x="409" y="300"/>
                              </a:lnTo>
                              <a:lnTo>
                                <a:pt x="407" y="299"/>
                              </a:lnTo>
                              <a:lnTo>
                                <a:pt x="404" y="296"/>
                              </a:lnTo>
                              <a:lnTo>
                                <a:pt x="396" y="290"/>
                              </a:lnTo>
                              <a:lnTo>
                                <a:pt x="384" y="279"/>
                              </a:lnTo>
                              <a:lnTo>
                                <a:pt x="371" y="269"/>
                              </a:lnTo>
                              <a:lnTo>
                                <a:pt x="356" y="257"/>
                              </a:lnTo>
                              <a:lnTo>
                                <a:pt x="339" y="243"/>
                              </a:lnTo>
                              <a:lnTo>
                                <a:pt x="323" y="228"/>
                              </a:lnTo>
                              <a:lnTo>
                                <a:pt x="305" y="213"/>
                              </a:lnTo>
                              <a:lnTo>
                                <a:pt x="288" y="200"/>
                              </a:lnTo>
                              <a:lnTo>
                                <a:pt x="270" y="186"/>
                              </a:lnTo>
                              <a:lnTo>
                                <a:pt x="255" y="173"/>
                              </a:lnTo>
                              <a:lnTo>
                                <a:pt x="241" y="161"/>
                              </a:lnTo>
                              <a:lnTo>
                                <a:pt x="227" y="150"/>
                              </a:lnTo>
                              <a:lnTo>
                                <a:pt x="222" y="147"/>
                              </a:lnTo>
                              <a:lnTo>
                                <a:pt x="217" y="143"/>
                              </a:lnTo>
                              <a:lnTo>
                                <a:pt x="213" y="140"/>
                              </a:lnTo>
                              <a:lnTo>
                                <a:pt x="210" y="137"/>
                              </a:lnTo>
                              <a:lnTo>
                                <a:pt x="197" y="129"/>
                              </a:lnTo>
                              <a:lnTo>
                                <a:pt x="184" y="120"/>
                              </a:lnTo>
                              <a:lnTo>
                                <a:pt x="171" y="110"/>
                              </a:lnTo>
                              <a:lnTo>
                                <a:pt x="157" y="101"/>
                              </a:lnTo>
                              <a:lnTo>
                                <a:pt x="144" y="90"/>
                              </a:lnTo>
                              <a:lnTo>
                                <a:pt x="131" y="81"/>
                              </a:lnTo>
                              <a:lnTo>
                                <a:pt x="119" y="71"/>
                              </a:lnTo>
                              <a:lnTo>
                                <a:pt x="108" y="62"/>
                              </a:lnTo>
                              <a:lnTo>
                                <a:pt x="54" y="11"/>
                              </a:lnTo>
                              <a:lnTo>
                                <a:pt x="49" y="9"/>
                              </a:lnTo>
                              <a:lnTo>
                                <a:pt x="42" y="8"/>
                              </a:lnTo>
                              <a:lnTo>
                                <a:pt x="35" y="5"/>
                              </a:lnTo>
                              <a:lnTo>
                                <a:pt x="29" y="3"/>
                              </a:lnTo>
                              <a:lnTo>
                                <a:pt x="22" y="2"/>
                              </a:lnTo>
                              <a:lnTo>
                                <a:pt x="16" y="0"/>
                              </a:lnTo>
                              <a:lnTo>
                                <a:pt x="9" y="0"/>
                              </a:lnTo>
                              <a:lnTo>
                                <a:pt x="3" y="0"/>
                              </a:ln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9D9D9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" name="Freeform 43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876" y="1394"/>
                          <a:ext cx="33" cy="23"/>
                        </a:xfrm>
                        <a:custGeom>
                          <a:avLst/>
                          <a:gdLst>
                            <a:gd name="T0" fmla="*/ 22 w 67"/>
                            <a:gd name="T1" fmla="*/ 0 h 45"/>
                            <a:gd name="T2" fmla="*/ 67 w 67"/>
                            <a:gd name="T3" fmla="*/ 9 h 45"/>
                            <a:gd name="T4" fmla="*/ 0 w 67"/>
                            <a:gd name="T5" fmla="*/ 45 h 45"/>
                            <a:gd name="T6" fmla="*/ 0 60000 65536"/>
                            <a:gd name="T7" fmla="*/ 0 60000 65536"/>
                            <a:gd name="T8" fmla="*/ 0 60000 65536"/>
                            <a:gd name="T9" fmla="*/ 0 w 67"/>
                            <a:gd name="T10" fmla="*/ 0 h 45"/>
                            <a:gd name="T11" fmla="*/ 67 w 67"/>
                            <a:gd name="T12" fmla="*/ 45 h 45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67" h="45">
                              <a:moveTo>
                                <a:pt x="22" y="0"/>
                              </a:moveTo>
                              <a:lnTo>
                                <a:pt x="67" y="9"/>
                              </a:lnTo>
                              <a:lnTo>
                                <a:pt x="0" y="45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" name="Freeform 4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830" y="1411"/>
                          <a:ext cx="46" cy="22"/>
                        </a:xfrm>
                        <a:custGeom>
                          <a:avLst/>
                          <a:gdLst>
                            <a:gd name="T0" fmla="*/ 49 w 91"/>
                            <a:gd name="T1" fmla="*/ 0 h 45"/>
                            <a:gd name="T2" fmla="*/ 91 w 91"/>
                            <a:gd name="T3" fmla="*/ 12 h 45"/>
                            <a:gd name="T4" fmla="*/ 72 w 91"/>
                            <a:gd name="T5" fmla="*/ 21 h 45"/>
                            <a:gd name="T6" fmla="*/ 53 w 91"/>
                            <a:gd name="T7" fmla="*/ 30 h 45"/>
                            <a:gd name="T8" fmla="*/ 36 w 91"/>
                            <a:gd name="T9" fmla="*/ 39 h 45"/>
                            <a:gd name="T10" fmla="*/ 18 w 91"/>
                            <a:gd name="T11" fmla="*/ 45 h 45"/>
                            <a:gd name="T12" fmla="*/ 0 w 91"/>
                            <a:gd name="T13" fmla="*/ 42 h 45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91"/>
                            <a:gd name="T22" fmla="*/ 0 h 45"/>
                            <a:gd name="T23" fmla="*/ 91 w 91"/>
                            <a:gd name="T24" fmla="*/ 45 h 45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91" h="45">
                              <a:moveTo>
                                <a:pt x="49" y="0"/>
                              </a:moveTo>
                              <a:lnTo>
                                <a:pt x="91" y="12"/>
                              </a:lnTo>
                              <a:lnTo>
                                <a:pt x="72" y="21"/>
                              </a:lnTo>
                              <a:lnTo>
                                <a:pt x="53" y="30"/>
                              </a:lnTo>
                              <a:lnTo>
                                <a:pt x="36" y="39"/>
                              </a:lnTo>
                              <a:lnTo>
                                <a:pt x="18" y="45"/>
                              </a:lnTo>
                              <a:lnTo>
                                <a:pt x="0" y="42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" name="Freeform 43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97" y="1382"/>
                          <a:ext cx="301" cy="151"/>
                        </a:xfrm>
                        <a:custGeom>
                          <a:avLst/>
                          <a:gdLst>
                            <a:gd name="T0" fmla="*/ 602 w 602"/>
                            <a:gd name="T1" fmla="*/ 303 h 303"/>
                            <a:gd name="T2" fmla="*/ 602 w 602"/>
                            <a:gd name="T3" fmla="*/ 302 h 303"/>
                            <a:gd name="T4" fmla="*/ 600 w 602"/>
                            <a:gd name="T5" fmla="*/ 300 h 303"/>
                            <a:gd name="T6" fmla="*/ 598 w 602"/>
                            <a:gd name="T7" fmla="*/ 299 h 303"/>
                            <a:gd name="T8" fmla="*/ 595 w 602"/>
                            <a:gd name="T9" fmla="*/ 296 h 303"/>
                            <a:gd name="T10" fmla="*/ 587 w 602"/>
                            <a:gd name="T11" fmla="*/ 290 h 303"/>
                            <a:gd name="T12" fmla="*/ 575 w 602"/>
                            <a:gd name="T13" fmla="*/ 279 h 303"/>
                            <a:gd name="T14" fmla="*/ 562 w 602"/>
                            <a:gd name="T15" fmla="*/ 269 h 303"/>
                            <a:gd name="T16" fmla="*/ 547 w 602"/>
                            <a:gd name="T17" fmla="*/ 257 h 303"/>
                            <a:gd name="T18" fmla="*/ 530 w 602"/>
                            <a:gd name="T19" fmla="*/ 243 h 303"/>
                            <a:gd name="T20" fmla="*/ 514 w 602"/>
                            <a:gd name="T21" fmla="*/ 228 h 303"/>
                            <a:gd name="T22" fmla="*/ 496 w 602"/>
                            <a:gd name="T23" fmla="*/ 213 h 303"/>
                            <a:gd name="T24" fmla="*/ 479 w 602"/>
                            <a:gd name="T25" fmla="*/ 200 h 303"/>
                            <a:gd name="T26" fmla="*/ 461 w 602"/>
                            <a:gd name="T27" fmla="*/ 186 h 303"/>
                            <a:gd name="T28" fmla="*/ 446 w 602"/>
                            <a:gd name="T29" fmla="*/ 173 h 303"/>
                            <a:gd name="T30" fmla="*/ 432 w 602"/>
                            <a:gd name="T31" fmla="*/ 161 h 303"/>
                            <a:gd name="T32" fmla="*/ 418 w 602"/>
                            <a:gd name="T33" fmla="*/ 150 h 303"/>
                            <a:gd name="T34" fmla="*/ 413 w 602"/>
                            <a:gd name="T35" fmla="*/ 147 h 303"/>
                            <a:gd name="T36" fmla="*/ 408 w 602"/>
                            <a:gd name="T37" fmla="*/ 143 h 303"/>
                            <a:gd name="T38" fmla="*/ 404 w 602"/>
                            <a:gd name="T39" fmla="*/ 140 h 303"/>
                            <a:gd name="T40" fmla="*/ 401 w 602"/>
                            <a:gd name="T41" fmla="*/ 137 h 303"/>
                            <a:gd name="T42" fmla="*/ 388 w 602"/>
                            <a:gd name="T43" fmla="*/ 129 h 303"/>
                            <a:gd name="T44" fmla="*/ 375 w 602"/>
                            <a:gd name="T45" fmla="*/ 120 h 303"/>
                            <a:gd name="T46" fmla="*/ 362 w 602"/>
                            <a:gd name="T47" fmla="*/ 110 h 303"/>
                            <a:gd name="T48" fmla="*/ 348 w 602"/>
                            <a:gd name="T49" fmla="*/ 101 h 303"/>
                            <a:gd name="T50" fmla="*/ 335 w 602"/>
                            <a:gd name="T51" fmla="*/ 90 h 303"/>
                            <a:gd name="T52" fmla="*/ 322 w 602"/>
                            <a:gd name="T53" fmla="*/ 81 h 303"/>
                            <a:gd name="T54" fmla="*/ 310 w 602"/>
                            <a:gd name="T55" fmla="*/ 71 h 303"/>
                            <a:gd name="T56" fmla="*/ 299 w 602"/>
                            <a:gd name="T57" fmla="*/ 62 h 303"/>
                            <a:gd name="T58" fmla="*/ 245 w 602"/>
                            <a:gd name="T59" fmla="*/ 11 h 303"/>
                            <a:gd name="T60" fmla="*/ 240 w 602"/>
                            <a:gd name="T61" fmla="*/ 9 h 303"/>
                            <a:gd name="T62" fmla="*/ 233 w 602"/>
                            <a:gd name="T63" fmla="*/ 8 h 303"/>
                            <a:gd name="T64" fmla="*/ 226 w 602"/>
                            <a:gd name="T65" fmla="*/ 5 h 303"/>
                            <a:gd name="T66" fmla="*/ 220 w 602"/>
                            <a:gd name="T67" fmla="*/ 3 h 303"/>
                            <a:gd name="T68" fmla="*/ 213 w 602"/>
                            <a:gd name="T69" fmla="*/ 2 h 303"/>
                            <a:gd name="T70" fmla="*/ 207 w 602"/>
                            <a:gd name="T71" fmla="*/ 0 h 303"/>
                            <a:gd name="T72" fmla="*/ 200 w 602"/>
                            <a:gd name="T73" fmla="*/ 0 h 303"/>
                            <a:gd name="T74" fmla="*/ 194 w 602"/>
                            <a:gd name="T75" fmla="*/ 0 h 303"/>
                            <a:gd name="T76" fmla="*/ 186 w 602"/>
                            <a:gd name="T77" fmla="*/ 23 h 303"/>
                            <a:gd name="T78" fmla="*/ 114 w 602"/>
                            <a:gd name="T79" fmla="*/ 60 h 303"/>
                            <a:gd name="T80" fmla="*/ 109 w 602"/>
                            <a:gd name="T81" fmla="*/ 63 h 303"/>
                            <a:gd name="T82" fmla="*/ 104 w 602"/>
                            <a:gd name="T83" fmla="*/ 66 h 303"/>
                            <a:gd name="T84" fmla="*/ 97 w 602"/>
                            <a:gd name="T85" fmla="*/ 68 h 303"/>
                            <a:gd name="T86" fmla="*/ 89 w 602"/>
                            <a:gd name="T87" fmla="*/ 71 h 303"/>
                            <a:gd name="T88" fmla="*/ 72 w 602"/>
                            <a:gd name="T89" fmla="*/ 78 h 303"/>
                            <a:gd name="T90" fmla="*/ 54 w 602"/>
                            <a:gd name="T91" fmla="*/ 84 h 303"/>
                            <a:gd name="T92" fmla="*/ 45 w 602"/>
                            <a:gd name="T93" fmla="*/ 87 h 303"/>
                            <a:gd name="T94" fmla="*/ 36 w 602"/>
                            <a:gd name="T95" fmla="*/ 90 h 303"/>
                            <a:gd name="T96" fmla="*/ 28 w 602"/>
                            <a:gd name="T97" fmla="*/ 93 h 303"/>
                            <a:gd name="T98" fmla="*/ 20 w 602"/>
                            <a:gd name="T99" fmla="*/ 95 h 303"/>
                            <a:gd name="T100" fmla="*/ 14 w 602"/>
                            <a:gd name="T101" fmla="*/ 98 h 303"/>
                            <a:gd name="T102" fmla="*/ 8 w 602"/>
                            <a:gd name="T103" fmla="*/ 99 h 303"/>
                            <a:gd name="T104" fmla="*/ 3 w 602"/>
                            <a:gd name="T105" fmla="*/ 101 h 303"/>
                            <a:gd name="T106" fmla="*/ 0 w 602"/>
                            <a:gd name="T107" fmla="*/ 101 h 303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w 602"/>
                            <a:gd name="T163" fmla="*/ 0 h 303"/>
                            <a:gd name="T164" fmla="*/ 602 w 602"/>
                            <a:gd name="T165" fmla="*/ 303 h 303"/>
                          </a:gdLst>
                          <a:ahLst/>
                          <a:cxnLst>
                            <a:cxn ang="T108">
                              <a:pos x="T0" y="T1"/>
                            </a:cxn>
                            <a:cxn ang="T109">
                              <a:pos x="T2" y="T3"/>
                            </a:cxn>
                            <a:cxn ang="T110">
                              <a:pos x="T4" y="T5"/>
                            </a:cxn>
                            <a:cxn ang="T111">
                              <a:pos x="T6" y="T7"/>
                            </a:cxn>
                            <a:cxn ang="T112">
                              <a:pos x="T8" y="T9"/>
                            </a:cxn>
                            <a:cxn ang="T113">
                              <a:pos x="T10" y="T11"/>
                            </a:cxn>
                            <a:cxn ang="T114">
                              <a:pos x="T12" y="T13"/>
                            </a:cxn>
                            <a:cxn ang="T115">
                              <a:pos x="T14" y="T15"/>
                            </a:cxn>
                            <a:cxn ang="T116">
                              <a:pos x="T16" y="T17"/>
                            </a:cxn>
                            <a:cxn ang="T117">
                              <a:pos x="T18" y="T19"/>
                            </a:cxn>
                            <a:cxn ang="T118">
                              <a:pos x="T20" y="T21"/>
                            </a:cxn>
                            <a:cxn ang="T119">
                              <a:pos x="T22" y="T23"/>
                            </a:cxn>
                            <a:cxn ang="T120">
                              <a:pos x="T24" y="T25"/>
                            </a:cxn>
                            <a:cxn ang="T121">
                              <a:pos x="T26" y="T27"/>
                            </a:cxn>
                            <a:cxn ang="T122">
                              <a:pos x="T28" y="T29"/>
                            </a:cxn>
                            <a:cxn ang="T123">
                              <a:pos x="T30" y="T31"/>
                            </a:cxn>
                            <a:cxn ang="T124">
                              <a:pos x="T32" y="T33"/>
                            </a:cxn>
                            <a:cxn ang="T125">
                              <a:pos x="T34" y="T35"/>
                            </a:cxn>
                            <a:cxn ang="T126">
                              <a:pos x="T36" y="T37"/>
                            </a:cxn>
                            <a:cxn ang="T127">
                              <a:pos x="T38" y="T39"/>
                            </a:cxn>
                            <a:cxn ang="T128">
                              <a:pos x="T40" y="T41"/>
                            </a:cxn>
                            <a:cxn ang="T129">
                              <a:pos x="T42" y="T43"/>
                            </a:cxn>
                            <a:cxn ang="T130">
                              <a:pos x="T44" y="T45"/>
                            </a:cxn>
                            <a:cxn ang="T131">
                              <a:pos x="T46" y="T47"/>
                            </a:cxn>
                            <a:cxn ang="T132">
                              <a:pos x="T48" y="T49"/>
                            </a:cxn>
                            <a:cxn ang="T133">
                              <a:pos x="T50" y="T51"/>
                            </a:cxn>
                            <a:cxn ang="T134">
                              <a:pos x="T52" y="T53"/>
                            </a:cxn>
                            <a:cxn ang="T135">
                              <a:pos x="T54" y="T55"/>
                            </a:cxn>
                            <a:cxn ang="T136">
                              <a:pos x="T56" y="T57"/>
                            </a:cxn>
                            <a:cxn ang="T137">
                              <a:pos x="T58" y="T59"/>
                            </a:cxn>
                            <a:cxn ang="T138">
                              <a:pos x="T60" y="T61"/>
                            </a:cxn>
                            <a:cxn ang="T139">
                              <a:pos x="T62" y="T63"/>
                            </a:cxn>
                            <a:cxn ang="T140">
                              <a:pos x="T64" y="T65"/>
                            </a:cxn>
                            <a:cxn ang="T141">
                              <a:pos x="T66" y="T67"/>
                            </a:cxn>
                            <a:cxn ang="T142">
                              <a:pos x="T68" y="T69"/>
                            </a:cxn>
                            <a:cxn ang="T143">
                              <a:pos x="T70" y="T71"/>
                            </a:cxn>
                            <a:cxn ang="T144">
                              <a:pos x="T72" y="T73"/>
                            </a:cxn>
                            <a:cxn ang="T145">
                              <a:pos x="T74" y="T75"/>
                            </a:cxn>
                            <a:cxn ang="T146">
                              <a:pos x="T76" y="T77"/>
                            </a:cxn>
                            <a:cxn ang="T147">
                              <a:pos x="T78" y="T79"/>
                            </a:cxn>
                            <a:cxn ang="T148">
                              <a:pos x="T80" y="T81"/>
                            </a:cxn>
                            <a:cxn ang="T149">
                              <a:pos x="T82" y="T83"/>
                            </a:cxn>
                            <a:cxn ang="T150">
                              <a:pos x="T84" y="T85"/>
                            </a:cxn>
                            <a:cxn ang="T151">
                              <a:pos x="T86" y="T87"/>
                            </a:cxn>
                            <a:cxn ang="T152">
                              <a:pos x="T88" y="T89"/>
                            </a:cxn>
                            <a:cxn ang="T153">
                              <a:pos x="T90" y="T91"/>
                            </a:cxn>
                            <a:cxn ang="T154">
                              <a:pos x="T92" y="T93"/>
                            </a:cxn>
                            <a:cxn ang="T155">
                              <a:pos x="T94" y="T95"/>
                            </a:cxn>
                            <a:cxn ang="T156">
                              <a:pos x="T96" y="T97"/>
                            </a:cxn>
                            <a:cxn ang="T157">
                              <a:pos x="T98" y="T99"/>
                            </a:cxn>
                            <a:cxn ang="T158">
                              <a:pos x="T100" y="T101"/>
                            </a:cxn>
                            <a:cxn ang="T159">
                              <a:pos x="T102" y="T103"/>
                            </a:cxn>
                            <a:cxn ang="T160">
                              <a:pos x="T104" y="T105"/>
                            </a:cxn>
                            <a:cxn ang="T161">
                              <a:pos x="T106" y="T107"/>
                            </a:cxn>
                          </a:cxnLst>
                          <a:rect l="T162" t="T163" r="T164" b="T165"/>
                          <a:pathLst>
                            <a:path w="602" h="303">
                              <a:moveTo>
                                <a:pt x="602" y="303"/>
                              </a:moveTo>
                              <a:lnTo>
                                <a:pt x="602" y="302"/>
                              </a:lnTo>
                              <a:lnTo>
                                <a:pt x="600" y="300"/>
                              </a:lnTo>
                              <a:lnTo>
                                <a:pt x="598" y="299"/>
                              </a:lnTo>
                              <a:lnTo>
                                <a:pt x="595" y="296"/>
                              </a:lnTo>
                              <a:lnTo>
                                <a:pt x="587" y="290"/>
                              </a:lnTo>
                              <a:lnTo>
                                <a:pt x="575" y="279"/>
                              </a:lnTo>
                              <a:lnTo>
                                <a:pt x="562" y="269"/>
                              </a:lnTo>
                              <a:lnTo>
                                <a:pt x="547" y="257"/>
                              </a:lnTo>
                              <a:lnTo>
                                <a:pt x="530" y="243"/>
                              </a:lnTo>
                              <a:lnTo>
                                <a:pt x="514" y="228"/>
                              </a:lnTo>
                              <a:lnTo>
                                <a:pt x="496" y="213"/>
                              </a:lnTo>
                              <a:lnTo>
                                <a:pt x="479" y="200"/>
                              </a:lnTo>
                              <a:lnTo>
                                <a:pt x="461" y="186"/>
                              </a:lnTo>
                              <a:lnTo>
                                <a:pt x="446" y="173"/>
                              </a:lnTo>
                              <a:lnTo>
                                <a:pt x="432" y="161"/>
                              </a:lnTo>
                              <a:lnTo>
                                <a:pt x="418" y="150"/>
                              </a:lnTo>
                              <a:lnTo>
                                <a:pt x="413" y="147"/>
                              </a:lnTo>
                              <a:lnTo>
                                <a:pt x="408" y="143"/>
                              </a:lnTo>
                              <a:lnTo>
                                <a:pt x="404" y="140"/>
                              </a:lnTo>
                              <a:lnTo>
                                <a:pt x="401" y="137"/>
                              </a:lnTo>
                              <a:lnTo>
                                <a:pt x="388" y="129"/>
                              </a:lnTo>
                              <a:lnTo>
                                <a:pt x="375" y="120"/>
                              </a:lnTo>
                              <a:lnTo>
                                <a:pt x="362" y="110"/>
                              </a:lnTo>
                              <a:lnTo>
                                <a:pt x="348" y="101"/>
                              </a:lnTo>
                              <a:lnTo>
                                <a:pt x="335" y="90"/>
                              </a:lnTo>
                              <a:lnTo>
                                <a:pt x="322" y="81"/>
                              </a:lnTo>
                              <a:lnTo>
                                <a:pt x="310" y="71"/>
                              </a:lnTo>
                              <a:lnTo>
                                <a:pt x="299" y="62"/>
                              </a:lnTo>
                              <a:lnTo>
                                <a:pt x="245" y="11"/>
                              </a:lnTo>
                              <a:lnTo>
                                <a:pt x="240" y="9"/>
                              </a:lnTo>
                              <a:lnTo>
                                <a:pt x="233" y="8"/>
                              </a:lnTo>
                              <a:lnTo>
                                <a:pt x="226" y="5"/>
                              </a:lnTo>
                              <a:lnTo>
                                <a:pt x="220" y="3"/>
                              </a:lnTo>
                              <a:lnTo>
                                <a:pt x="213" y="2"/>
                              </a:lnTo>
                              <a:lnTo>
                                <a:pt x="207" y="0"/>
                              </a:lnTo>
                              <a:lnTo>
                                <a:pt x="200" y="0"/>
                              </a:lnTo>
                              <a:lnTo>
                                <a:pt x="194" y="0"/>
                              </a:lnTo>
                              <a:lnTo>
                                <a:pt x="186" y="23"/>
                              </a:lnTo>
                              <a:lnTo>
                                <a:pt x="114" y="60"/>
                              </a:lnTo>
                              <a:lnTo>
                                <a:pt x="109" y="63"/>
                              </a:lnTo>
                              <a:lnTo>
                                <a:pt x="104" y="66"/>
                              </a:lnTo>
                              <a:lnTo>
                                <a:pt x="97" y="68"/>
                              </a:lnTo>
                              <a:lnTo>
                                <a:pt x="89" y="71"/>
                              </a:lnTo>
                              <a:lnTo>
                                <a:pt x="72" y="78"/>
                              </a:lnTo>
                              <a:lnTo>
                                <a:pt x="54" y="84"/>
                              </a:lnTo>
                              <a:lnTo>
                                <a:pt x="45" y="87"/>
                              </a:lnTo>
                              <a:lnTo>
                                <a:pt x="36" y="90"/>
                              </a:lnTo>
                              <a:lnTo>
                                <a:pt x="28" y="93"/>
                              </a:lnTo>
                              <a:lnTo>
                                <a:pt x="20" y="95"/>
                              </a:lnTo>
                              <a:lnTo>
                                <a:pt x="14" y="98"/>
                              </a:lnTo>
                              <a:lnTo>
                                <a:pt x="8" y="99"/>
                              </a:lnTo>
                              <a:lnTo>
                                <a:pt x="3" y="101"/>
                              </a:lnTo>
                              <a:lnTo>
                                <a:pt x="0" y="101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7" name="Freeform 44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23" y="1564"/>
                          <a:ext cx="243" cy="115"/>
                        </a:xfrm>
                        <a:custGeom>
                          <a:avLst/>
                          <a:gdLst>
                            <a:gd name="T0" fmla="*/ 0 w 487"/>
                            <a:gd name="T1" fmla="*/ 70 h 231"/>
                            <a:gd name="T2" fmla="*/ 28 w 487"/>
                            <a:gd name="T3" fmla="*/ 82 h 231"/>
                            <a:gd name="T4" fmla="*/ 54 w 487"/>
                            <a:gd name="T5" fmla="*/ 91 h 231"/>
                            <a:gd name="T6" fmla="*/ 78 w 487"/>
                            <a:gd name="T7" fmla="*/ 100 h 231"/>
                            <a:gd name="T8" fmla="*/ 101 w 487"/>
                            <a:gd name="T9" fmla="*/ 109 h 231"/>
                            <a:gd name="T10" fmla="*/ 120 w 487"/>
                            <a:gd name="T11" fmla="*/ 117 h 231"/>
                            <a:gd name="T12" fmla="*/ 139 w 487"/>
                            <a:gd name="T13" fmla="*/ 124 h 231"/>
                            <a:gd name="T14" fmla="*/ 156 w 487"/>
                            <a:gd name="T15" fmla="*/ 132 h 231"/>
                            <a:gd name="T16" fmla="*/ 171 w 487"/>
                            <a:gd name="T17" fmla="*/ 138 h 231"/>
                            <a:gd name="T18" fmla="*/ 185 w 487"/>
                            <a:gd name="T19" fmla="*/ 144 h 231"/>
                            <a:gd name="T20" fmla="*/ 198 w 487"/>
                            <a:gd name="T21" fmla="*/ 148 h 231"/>
                            <a:gd name="T22" fmla="*/ 209 w 487"/>
                            <a:gd name="T23" fmla="*/ 153 h 231"/>
                            <a:gd name="T24" fmla="*/ 221 w 487"/>
                            <a:gd name="T25" fmla="*/ 157 h 231"/>
                            <a:gd name="T26" fmla="*/ 231 w 487"/>
                            <a:gd name="T27" fmla="*/ 162 h 231"/>
                            <a:gd name="T28" fmla="*/ 240 w 487"/>
                            <a:gd name="T29" fmla="*/ 165 h 231"/>
                            <a:gd name="T30" fmla="*/ 248 w 487"/>
                            <a:gd name="T31" fmla="*/ 169 h 231"/>
                            <a:gd name="T32" fmla="*/ 257 w 487"/>
                            <a:gd name="T33" fmla="*/ 172 h 231"/>
                            <a:gd name="T34" fmla="*/ 278 w 487"/>
                            <a:gd name="T35" fmla="*/ 181 h 231"/>
                            <a:gd name="T36" fmla="*/ 298 w 487"/>
                            <a:gd name="T37" fmla="*/ 189 h 231"/>
                            <a:gd name="T38" fmla="*/ 315 w 487"/>
                            <a:gd name="T39" fmla="*/ 196 h 231"/>
                            <a:gd name="T40" fmla="*/ 332 w 487"/>
                            <a:gd name="T41" fmla="*/ 202 h 231"/>
                            <a:gd name="T42" fmla="*/ 346 w 487"/>
                            <a:gd name="T43" fmla="*/ 207 h 231"/>
                            <a:gd name="T44" fmla="*/ 358 w 487"/>
                            <a:gd name="T45" fmla="*/ 211 h 231"/>
                            <a:gd name="T46" fmla="*/ 370 w 487"/>
                            <a:gd name="T47" fmla="*/ 214 h 231"/>
                            <a:gd name="T48" fmla="*/ 380 w 487"/>
                            <a:gd name="T49" fmla="*/ 217 h 231"/>
                            <a:gd name="T50" fmla="*/ 389 w 487"/>
                            <a:gd name="T51" fmla="*/ 219 h 231"/>
                            <a:gd name="T52" fmla="*/ 396 w 487"/>
                            <a:gd name="T53" fmla="*/ 222 h 231"/>
                            <a:gd name="T54" fmla="*/ 403 w 487"/>
                            <a:gd name="T55" fmla="*/ 223 h 231"/>
                            <a:gd name="T56" fmla="*/ 411 w 487"/>
                            <a:gd name="T57" fmla="*/ 225 h 231"/>
                            <a:gd name="T58" fmla="*/ 422 w 487"/>
                            <a:gd name="T59" fmla="*/ 226 h 231"/>
                            <a:gd name="T60" fmla="*/ 432 w 487"/>
                            <a:gd name="T61" fmla="*/ 228 h 231"/>
                            <a:gd name="T62" fmla="*/ 441 w 487"/>
                            <a:gd name="T63" fmla="*/ 229 h 231"/>
                            <a:gd name="T64" fmla="*/ 450 w 487"/>
                            <a:gd name="T65" fmla="*/ 231 h 231"/>
                            <a:gd name="T66" fmla="*/ 457 w 487"/>
                            <a:gd name="T67" fmla="*/ 231 h 231"/>
                            <a:gd name="T68" fmla="*/ 464 w 487"/>
                            <a:gd name="T69" fmla="*/ 231 h 231"/>
                            <a:gd name="T70" fmla="*/ 475 w 487"/>
                            <a:gd name="T71" fmla="*/ 228 h 231"/>
                            <a:gd name="T72" fmla="*/ 487 w 487"/>
                            <a:gd name="T73" fmla="*/ 223 h 231"/>
                            <a:gd name="T74" fmla="*/ 434 w 487"/>
                            <a:gd name="T75" fmla="*/ 141 h 231"/>
                            <a:gd name="T76" fmla="*/ 35 w 487"/>
                            <a:gd name="T77" fmla="*/ 0 h 231"/>
                            <a:gd name="T78" fmla="*/ 0 w 487"/>
                            <a:gd name="T79" fmla="*/ 70 h 231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w 487"/>
                            <a:gd name="T121" fmla="*/ 0 h 231"/>
                            <a:gd name="T122" fmla="*/ 487 w 487"/>
                            <a:gd name="T123" fmla="*/ 231 h 231"/>
                          </a:gdLst>
                          <a:ahLst/>
                          <a:cxnLst>
                            <a:cxn ang="T80">
                              <a:pos x="T0" y="T1"/>
                            </a:cxn>
                            <a:cxn ang="T81">
                              <a:pos x="T2" y="T3"/>
                            </a:cxn>
                            <a:cxn ang="T82">
                              <a:pos x="T4" y="T5"/>
                            </a:cxn>
                            <a:cxn ang="T83">
                              <a:pos x="T6" y="T7"/>
                            </a:cxn>
                            <a:cxn ang="T84">
                              <a:pos x="T8" y="T9"/>
                            </a:cxn>
                            <a:cxn ang="T85">
                              <a:pos x="T10" y="T11"/>
                            </a:cxn>
                            <a:cxn ang="T86">
                              <a:pos x="T12" y="T13"/>
                            </a:cxn>
                            <a:cxn ang="T87">
                              <a:pos x="T14" y="T15"/>
                            </a:cxn>
                            <a:cxn ang="T88">
                              <a:pos x="T16" y="T17"/>
                            </a:cxn>
                            <a:cxn ang="T89">
                              <a:pos x="T18" y="T19"/>
                            </a:cxn>
                            <a:cxn ang="T90">
                              <a:pos x="T20" y="T21"/>
                            </a:cxn>
                            <a:cxn ang="T91">
                              <a:pos x="T22" y="T23"/>
                            </a:cxn>
                            <a:cxn ang="T92">
                              <a:pos x="T24" y="T25"/>
                            </a:cxn>
                            <a:cxn ang="T93">
                              <a:pos x="T26" y="T27"/>
                            </a:cxn>
                            <a:cxn ang="T94">
                              <a:pos x="T28" y="T29"/>
                            </a:cxn>
                            <a:cxn ang="T95">
                              <a:pos x="T30" y="T31"/>
                            </a:cxn>
                            <a:cxn ang="T96">
                              <a:pos x="T32" y="T33"/>
                            </a:cxn>
                            <a:cxn ang="T97">
                              <a:pos x="T34" y="T35"/>
                            </a:cxn>
                            <a:cxn ang="T98">
                              <a:pos x="T36" y="T37"/>
                            </a:cxn>
                            <a:cxn ang="T99">
                              <a:pos x="T38" y="T39"/>
                            </a:cxn>
                            <a:cxn ang="T100">
                              <a:pos x="T40" y="T41"/>
                            </a:cxn>
                            <a:cxn ang="T101">
                              <a:pos x="T42" y="T43"/>
                            </a:cxn>
                            <a:cxn ang="T102">
                              <a:pos x="T44" y="T45"/>
                            </a:cxn>
                            <a:cxn ang="T103">
                              <a:pos x="T46" y="T47"/>
                            </a:cxn>
                            <a:cxn ang="T104">
                              <a:pos x="T48" y="T49"/>
                            </a:cxn>
                            <a:cxn ang="T105">
                              <a:pos x="T50" y="T51"/>
                            </a:cxn>
                            <a:cxn ang="T106">
                              <a:pos x="T52" y="T53"/>
                            </a:cxn>
                            <a:cxn ang="T107">
                              <a:pos x="T54" y="T55"/>
                            </a:cxn>
                            <a:cxn ang="T108">
                              <a:pos x="T56" y="T57"/>
                            </a:cxn>
                            <a:cxn ang="T109">
                              <a:pos x="T58" y="T59"/>
                            </a:cxn>
                            <a:cxn ang="T110">
                              <a:pos x="T60" y="T61"/>
                            </a:cxn>
                            <a:cxn ang="T111">
                              <a:pos x="T62" y="T63"/>
                            </a:cxn>
                            <a:cxn ang="T112">
                              <a:pos x="T64" y="T65"/>
                            </a:cxn>
                            <a:cxn ang="T113">
                              <a:pos x="T66" y="T67"/>
                            </a:cxn>
                            <a:cxn ang="T114">
                              <a:pos x="T68" y="T69"/>
                            </a:cxn>
                            <a:cxn ang="T115">
                              <a:pos x="T70" y="T71"/>
                            </a:cxn>
                            <a:cxn ang="T116">
                              <a:pos x="T72" y="T73"/>
                            </a:cxn>
                            <a:cxn ang="T117">
                              <a:pos x="T74" y="T75"/>
                            </a:cxn>
                            <a:cxn ang="T118">
                              <a:pos x="T76" y="T77"/>
                            </a:cxn>
                            <a:cxn ang="T119">
                              <a:pos x="T78" y="T79"/>
                            </a:cxn>
                          </a:cxnLst>
                          <a:rect l="T120" t="T121" r="T122" b="T123"/>
                          <a:pathLst>
                            <a:path w="487" h="231">
                              <a:moveTo>
                                <a:pt x="0" y="70"/>
                              </a:moveTo>
                              <a:lnTo>
                                <a:pt x="28" y="82"/>
                              </a:lnTo>
                              <a:lnTo>
                                <a:pt x="54" y="91"/>
                              </a:lnTo>
                              <a:lnTo>
                                <a:pt x="78" y="100"/>
                              </a:lnTo>
                              <a:lnTo>
                                <a:pt x="101" y="109"/>
                              </a:lnTo>
                              <a:lnTo>
                                <a:pt x="120" y="117"/>
                              </a:lnTo>
                              <a:lnTo>
                                <a:pt x="139" y="124"/>
                              </a:lnTo>
                              <a:lnTo>
                                <a:pt x="156" y="132"/>
                              </a:lnTo>
                              <a:lnTo>
                                <a:pt x="171" y="138"/>
                              </a:lnTo>
                              <a:lnTo>
                                <a:pt x="185" y="144"/>
                              </a:lnTo>
                              <a:lnTo>
                                <a:pt x="198" y="148"/>
                              </a:lnTo>
                              <a:lnTo>
                                <a:pt x="209" y="153"/>
                              </a:lnTo>
                              <a:lnTo>
                                <a:pt x="221" y="157"/>
                              </a:lnTo>
                              <a:lnTo>
                                <a:pt x="231" y="162"/>
                              </a:lnTo>
                              <a:lnTo>
                                <a:pt x="240" y="165"/>
                              </a:lnTo>
                              <a:lnTo>
                                <a:pt x="248" y="169"/>
                              </a:lnTo>
                              <a:lnTo>
                                <a:pt x="257" y="172"/>
                              </a:lnTo>
                              <a:lnTo>
                                <a:pt x="278" y="181"/>
                              </a:lnTo>
                              <a:lnTo>
                                <a:pt x="298" y="189"/>
                              </a:lnTo>
                              <a:lnTo>
                                <a:pt x="315" y="196"/>
                              </a:lnTo>
                              <a:lnTo>
                                <a:pt x="332" y="202"/>
                              </a:lnTo>
                              <a:lnTo>
                                <a:pt x="346" y="207"/>
                              </a:lnTo>
                              <a:lnTo>
                                <a:pt x="358" y="211"/>
                              </a:lnTo>
                              <a:lnTo>
                                <a:pt x="370" y="214"/>
                              </a:lnTo>
                              <a:lnTo>
                                <a:pt x="380" y="217"/>
                              </a:lnTo>
                              <a:lnTo>
                                <a:pt x="389" y="219"/>
                              </a:lnTo>
                              <a:lnTo>
                                <a:pt x="396" y="222"/>
                              </a:lnTo>
                              <a:lnTo>
                                <a:pt x="403" y="223"/>
                              </a:lnTo>
                              <a:lnTo>
                                <a:pt x="411" y="225"/>
                              </a:lnTo>
                              <a:lnTo>
                                <a:pt x="422" y="226"/>
                              </a:lnTo>
                              <a:lnTo>
                                <a:pt x="432" y="228"/>
                              </a:lnTo>
                              <a:lnTo>
                                <a:pt x="441" y="229"/>
                              </a:lnTo>
                              <a:lnTo>
                                <a:pt x="450" y="231"/>
                              </a:lnTo>
                              <a:lnTo>
                                <a:pt x="457" y="231"/>
                              </a:lnTo>
                              <a:lnTo>
                                <a:pt x="464" y="231"/>
                              </a:lnTo>
                              <a:lnTo>
                                <a:pt x="475" y="228"/>
                              </a:lnTo>
                              <a:lnTo>
                                <a:pt x="487" y="223"/>
                              </a:lnTo>
                              <a:lnTo>
                                <a:pt x="434" y="141"/>
                              </a:lnTo>
                              <a:lnTo>
                                <a:pt x="35" y="0"/>
                              </a:lnTo>
                              <a:lnTo>
                                <a:pt x="0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3B3B3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" name="Freeform 44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40" y="1598"/>
                          <a:ext cx="203" cy="39"/>
                        </a:xfrm>
                        <a:custGeom>
                          <a:avLst/>
                          <a:gdLst>
                            <a:gd name="T0" fmla="*/ 54 w 404"/>
                            <a:gd name="T1" fmla="*/ 38 h 78"/>
                            <a:gd name="T2" fmla="*/ 95 w 404"/>
                            <a:gd name="T3" fmla="*/ 29 h 78"/>
                            <a:gd name="T4" fmla="*/ 138 w 404"/>
                            <a:gd name="T5" fmla="*/ 21 h 78"/>
                            <a:gd name="T6" fmla="*/ 173 w 404"/>
                            <a:gd name="T7" fmla="*/ 26 h 78"/>
                            <a:gd name="T8" fmla="*/ 207 w 404"/>
                            <a:gd name="T9" fmla="*/ 33 h 78"/>
                            <a:gd name="T10" fmla="*/ 240 w 404"/>
                            <a:gd name="T11" fmla="*/ 44 h 78"/>
                            <a:gd name="T12" fmla="*/ 273 w 404"/>
                            <a:gd name="T13" fmla="*/ 54 h 78"/>
                            <a:gd name="T14" fmla="*/ 305 w 404"/>
                            <a:gd name="T15" fmla="*/ 63 h 78"/>
                            <a:gd name="T16" fmla="*/ 336 w 404"/>
                            <a:gd name="T17" fmla="*/ 71 h 78"/>
                            <a:gd name="T18" fmla="*/ 352 w 404"/>
                            <a:gd name="T19" fmla="*/ 74 h 78"/>
                            <a:gd name="T20" fmla="*/ 369 w 404"/>
                            <a:gd name="T21" fmla="*/ 77 h 78"/>
                            <a:gd name="T22" fmla="*/ 386 w 404"/>
                            <a:gd name="T23" fmla="*/ 78 h 78"/>
                            <a:gd name="T24" fmla="*/ 404 w 404"/>
                            <a:gd name="T25" fmla="*/ 78 h 78"/>
                            <a:gd name="T26" fmla="*/ 386 w 404"/>
                            <a:gd name="T27" fmla="*/ 77 h 78"/>
                            <a:gd name="T28" fmla="*/ 369 w 404"/>
                            <a:gd name="T29" fmla="*/ 74 h 78"/>
                            <a:gd name="T30" fmla="*/ 353 w 404"/>
                            <a:gd name="T31" fmla="*/ 71 h 78"/>
                            <a:gd name="T32" fmla="*/ 337 w 404"/>
                            <a:gd name="T33" fmla="*/ 66 h 78"/>
                            <a:gd name="T34" fmla="*/ 305 w 404"/>
                            <a:gd name="T35" fmla="*/ 56 h 78"/>
                            <a:gd name="T36" fmla="*/ 274 w 404"/>
                            <a:gd name="T37" fmla="*/ 44 h 78"/>
                            <a:gd name="T38" fmla="*/ 241 w 404"/>
                            <a:gd name="T39" fmla="*/ 30 h 78"/>
                            <a:gd name="T40" fmla="*/ 209 w 404"/>
                            <a:gd name="T41" fmla="*/ 18 h 78"/>
                            <a:gd name="T42" fmla="*/ 175 w 404"/>
                            <a:gd name="T43" fmla="*/ 8 h 78"/>
                            <a:gd name="T44" fmla="*/ 142 w 404"/>
                            <a:gd name="T45" fmla="*/ 0 h 78"/>
                            <a:gd name="T46" fmla="*/ 104 w 404"/>
                            <a:gd name="T47" fmla="*/ 3 h 78"/>
                            <a:gd name="T48" fmla="*/ 67 w 404"/>
                            <a:gd name="T49" fmla="*/ 9 h 78"/>
                            <a:gd name="T50" fmla="*/ 33 w 404"/>
                            <a:gd name="T51" fmla="*/ 14 h 78"/>
                            <a:gd name="T52" fmla="*/ 0 w 404"/>
                            <a:gd name="T53" fmla="*/ 21 h 78"/>
                            <a:gd name="T54" fmla="*/ 54 w 404"/>
                            <a:gd name="T55" fmla="*/ 38 h 7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04"/>
                            <a:gd name="T85" fmla="*/ 0 h 78"/>
                            <a:gd name="T86" fmla="*/ 404 w 404"/>
                            <a:gd name="T87" fmla="*/ 78 h 78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04" h="78">
                              <a:moveTo>
                                <a:pt x="54" y="38"/>
                              </a:moveTo>
                              <a:lnTo>
                                <a:pt x="95" y="29"/>
                              </a:lnTo>
                              <a:lnTo>
                                <a:pt x="138" y="21"/>
                              </a:lnTo>
                              <a:lnTo>
                                <a:pt x="173" y="26"/>
                              </a:lnTo>
                              <a:lnTo>
                                <a:pt x="207" y="33"/>
                              </a:lnTo>
                              <a:lnTo>
                                <a:pt x="240" y="44"/>
                              </a:lnTo>
                              <a:lnTo>
                                <a:pt x="273" y="54"/>
                              </a:lnTo>
                              <a:lnTo>
                                <a:pt x="305" y="63"/>
                              </a:lnTo>
                              <a:lnTo>
                                <a:pt x="336" y="71"/>
                              </a:lnTo>
                              <a:lnTo>
                                <a:pt x="352" y="74"/>
                              </a:lnTo>
                              <a:lnTo>
                                <a:pt x="369" y="77"/>
                              </a:lnTo>
                              <a:lnTo>
                                <a:pt x="386" y="78"/>
                              </a:lnTo>
                              <a:lnTo>
                                <a:pt x="404" y="78"/>
                              </a:lnTo>
                              <a:lnTo>
                                <a:pt x="386" y="77"/>
                              </a:lnTo>
                              <a:lnTo>
                                <a:pt x="369" y="74"/>
                              </a:lnTo>
                              <a:lnTo>
                                <a:pt x="353" y="71"/>
                              </a:lnTo>
                              <a:lnTo>
                                <a:pt x="337" y="66"/>
                              </a:lnTo>
                              <a:lnTo>
                                <a:pt x="305" y="56"/>
                              </a:lnTo>
                              <a:lnTo>
                                <a:pt x="274" y="44"/>
                              </a:lnTo>
                              <a:lnTo>
                                <a:pt x="241" y="30"/>
                              </a:lnTo>
                              <a:lnTo>
                                <a:pt x="209" y="18"/>
                              </a:lnTo>
                              <a:lnTo>
                                <a:pt x="175" y="8"/>
                              </a:lnTo>
                              <a:lnTo>
                                <a:pt x="142" y="0"/>
                              </a:lnTo>
                              <a:lnTo>
                                <a:pt x="104" y="3"/>
                              </a:lnTo>
                              <a:lnTo>
                                <a:pt x="67" y="9"/>
                              </a:lnTo>
                              <a:lnTo>
                                <a:pt x="33" y="14"/>
                              </a:lnTo>
                              <a:lnTo>
                                <a:pt x="0" y="21"/>
                              </a:lnTo>
                              <a:lnTo>
                                <a:pt x="54" y="3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99999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" name="Freeform 44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56" y="1296"/>
                          <a:ext cx="91" cy="145"/>
                        </a:xfrm>
                        <a:custGeom>
                          <a:avLst/>
                          <a:gdLst>
                            <a:gd name="T0" fmla="*/ 0 w 183"/>
                            <a:gd name="T1" fmla="*/ 258 h 290"/>
                            <a:gd name="T2" fmla="*/ 15 w 183"/>
                            <a:gd name="T3" fmla="*/ 0 h 290"/>
                            <a:gd name="T4" fmla="*/ 112 w 183"/>
                            <a:gd name="T5" fmla="*/ 27 h 290"/>
                            <a:gd name="T6" fmla="*/ 183 w 183"/>
                            <a:gd name="T7" fmla="*/ 290 h 290"/>
                            <a:gd name="T8" fmla="*/ 0 w 183"/>
                            <a:gd name="T9" fmla="*/ 258 h 29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83"/>
                            <a:gd name="T16" fmla="*/ 0 h 290"/>
                            <a:gd name="T17" fmla="*/ 183 w 183"/>
                            <a:gd name="T18" fmla="*/ 290 h 29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83" h="290">
                              <a:moveTo>
                                <a:pt x="0" y="258"/>
                              </a:moveTo>
                              <a:lnTo>
                                <a:pt x="15" y="0"/>
                              </a:lnTo>
                              <a:lnTo>
                                <a:pt x="112" y="27"/>
                              </a:lnTo>
                              <a:lnTo>
                                <a:pt x="183" y="290"/>
                              </a:lnTo>
                              <a:lnTo>
                                <a:pt x="0" y="25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6E6E6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0" name="Freeform 44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57" y="1297"/>
                          <a:ext cx="91" cy="145"/>
                        </a:xfrm>
                        <a:custGeom>
                          <a:avLst/>
                          <a:gdLst>
                            <a:gd name="T0" fmla="*/ 0 w 183"/>
                            <a:gd name="T1" fmla="*/ 258 h 289"/>
                            <a:gd name="T2" fmla="*/ 15 w 183"/>
                            <a:gd name="T3" fmla="*/ 0 h 289"/>
                            <a:gd name="T4" fmla="*/ 112 w 183"/>
                            <a:gd name="T5" fmla="*/ 27 h 289"/>
                            <a:gd name="T6" fmla="*/ 183 w 183"/>
                            <a:gd name="T7" fmla="*/ 289 h 289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83"/>
                            <a:gd name="T13" fmla="*/ 0 h 289"/>
                            <a:gd name="T14" fmla="*/ 183 w 183"/>
                            <a:gd name="T15" fmla="*/ 289 h 289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83" h="289">
                              <a:moveTo>
                                <a:pt x="0" y="258"/>
                              </a:moveTo>
                              <a:lnTo>
                                <a:pt x="15" y="0"/>
                              </a:lnTo>
                              <a:lnTo>
                                <a:pt x="112" y="27"/>
                              </a:lnTo>
                              <a:lnTo>
                                <a:pt x="183" y="289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1" name="Freeform 44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64" y="1297"/>
                          <a:ext cx="84" cy="145"/>
                        </a:xfrm>
                        <a:custGeom>
                          <a:avLst/>
                          <a:gdLst>
                            <a:gd name="T0" fmla="*/ 1 w 168"/>
                            <a:gd name="T1" fmla="*/ 6 h 289"/>
                            <a:gd name="T2" fmla="*/ 88 w 168"/>
                            <a:gd name="T3" fmla="*/ 33 h 289"/>
                            <a:gd name="T4" fmla="*/ 153 w 168"/>
                            <a:gd name="T5" fmla="*/ 288 h 289"/>
                            <a:gd name="T6" fmla="*/ 168 w 168"/>
                            <a:gd name="T7" fmla="*/ 289 h 289"/>
                            <a:gd name="T8" fmla="*/ 97 w 168"/>
                            <a:gd name="T9" fmla="*/ 28 h 289"/>
                            <a:gd name="T10" fmla="*/ 0 w 168"/>
                            <a:gd name="T11" fmla="*/ 0 h 289"/>
                            <a:gd name="T12" fmla="*/ 1 w 168"/>
                            <a:gd name="T13" fmla="*/ 6 h 289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68"/>
                            <a:gd name="T22" fmla="*/ 0 h 289"/>
                            <a:gd name="T23" fmla="*/ 168 w 168"/>
                            <a:gd name="T24" fmla="*/ 289 h 289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68" h="289">
                              <a:moveTo>
                                <a:pt x="1" y="6"/>
                              </a:moveTo>
                              <a:lnTo>
                                <a:pt x="88" y="33"/>
                              </a:lnTo>
                              <a:lnTo>
                                <a:pt x="153" y="288"/>
                              </a:lnTo>
                              <a:lnTo>
                                <a:pt x="168" y="289"/>
                              </a:lnTo>
                              <a:lnTo>
                                <a:pt x="97" y="28"/>
                              </a:lnTo>
                              <a:lnTo>
                                <a:pt x="0" y="0"/>
                              </a:lnTo>
                              <a:lnTo>
                                <a:pt x="1" y="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3F3F3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2" name="Freeform 44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57" y="1297"/>
                          <a:ext cx="90" cy="145"/>
                        </a:xfrm>
                        <a:custGeom>
                          <a:avLst/>
                          <a:gdLst>
                            <a:gd name="T0" fmla="*/ 0 w 182"/>
                            <a:gd name="T1" fmla="*/ 258 h 289"/>
                            <a:gd name="T2" fmla="*/ 15 w 182"/>
                            <a:gd name="T3" fmla="*/ 0 h 289"/>
                            <a:gd name="T4" fmla="*/ 112 w 182"/>
                            <a:gd name="T5" fmla="*/ 27 h 289"/>
                            <a:gd name="T6" fmla="*/ 182 w 182"/>
                            <a:gd name="T7" fmla="*/ 289 h 289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82"/>
                            <a:gd name="T13" fmla="*/ 0 h 289"/>
                            <a:gd name="T14" fmla="*/ 182 w 182"/>
                            <a:gd name="T15" fmla="*/ 289 h 289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82" h="289">
                              <a:moveTo>
                                <a:pt x="0" y="258"/>
                              </a:moveTo>
                              <a:lnTo>
                                <a:pt x="15" y="0"/>
                              </a:lnTo>
                              <a:lnTo>
                                <a:pt x="112" y="27"/>
                              </a:lnTo>
                              <a:lnTo>
                                <a:pt x="182" y="289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3" name="Freeform 44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70" y="1425"/>
                          <a:ext cx="561" cy="239"/>
                        </a:xfrm>
                        <a:custGeom>
                          <a:avLst/>
                          <a:gdLst>
                            <a:gd name="T0" fmla="*/ 611 w 1121"/>
                            <a:gd name="T1" fmla="*/ 116 h 479"/>
                            <a:gd name="T2" fmla="*/ 645 w 1121"/>
                            <a:gd name="T3" fmla="*/ 116 h 479"/>
                            <a:gd name="T4" fmla="*/ 678 w 1121"/>
                            <a:gd name="T5" fmla="*/ 114 h 479"/>
                            <a:gd name="T6" fmla="*/ 713 w 1121"/>
                            <a:gd name="T7" fmla="*/ 111 h 479"/>
                            <a:gd name="T8" fmla="*/ 755 w 1121"/>
                            <a:gd name="T9" fmla="*/ 110 h 479"/>
                            <a:gd name="T10" fmla="*/ 803 w 1121"/>
                            <a:gd name="T11" fmla="*/ 117 h 479"/>
                            <a:gd name="T12" fmla="*/ 850 w 1121"/>
                            <a:gd name="T13" fmla="*/ 134 h 479"/>
                            <a:gd name="T14" fmla="*/ 882 w 1121"/>
                            <a:gd name="T15" fmla="*/ 153 h 479"/>
                            <a:gd name="T16" fmla="*/ 899 w 1121"/>
                            <a:gd name="T17" fmla="*/ 168 h 479"/>
                            <a:gd name="T18" fmla="*/ 1005 w 1121"/>
                            <a:gd name="T19" fmla="*/ 296 h 479"/>
                            <a:gd name="T20" fmla="*/ 1047 w 1121"/>
                            <a:gd name="T21" fmla="*/ 329 h 479"/>
                            <a:gd name="T22" fmla="*/ 1079 w 1121"/>
                            <a:gd name="T23" fmla="*/ 360 h 479"/>
                            <a:gd name="T24" fmla="*/ 1103 w 1121"/>
                            <a:gd name="T25" fmla="*/ 387 h 479"/>
                            <a:gd name="T26" fmla="*/ 1121 w 1121"/>
                            <a:gd name="T27" fmla="*/ 410 h 479"/>
                            <a:gd name="T28" fmla="*/ 1067 w 1121"/>
                            <a:gd name="T29" fmla="*/ 423 h 479"/>
                            <a:gd name="T30" fmla="*/ 1020 w 1121"/>
                            <a:gd name="T31" fmla="*/ 428 h 479"/>
                            <a:gd name="T32" fmla="*/ 981 w 1121"/>
                            <a:gd name="T33" fmla="*/ 428 h 479"/>
                            <a:gd name="T34" fmla="*/ 944 w 1121"/>
                            <a:gd name="T35" fmla="*/ 423 h 479"/>
                            <a:gd name="T36" fmla="*/ 909 w 1121"/>
                            <a:gd name="T37" fmla="*/ 419 h 479"/>
                            <a:gd name="T38" fmla="*/ 877 w 1121"/>
                            <a:gd name="T39" fmla="*/ 411 h 479"/>
                            <a:gd name="T40" fmla="*/ 814 w 1121"/>
                            <a:gd name="T41" fmla="*/ 389 h 479"/>
                            <a:gd name="T42" fmla="*/ 749 w 1121"/>
                            <a:gd name="T43" fmla="*/ 363 h 479"/>
                            <a:gd name="T44" fmla="*/ 682 w 1121"/>
                            <a:gd name="T45" fmla="*/ 345 h 479"/>
                            <a:gd name="T46" fmla="*/ 622 w 1121"/>
                            <a:gd name="T47" fmla="*/ 351 h 479"/>
                            <a:gd name="T48" fmla="*/ 567 w 1121"/>
                            <a:gd name="T49" fmla="*/ 360 h 479"/>
                            <a:gd name="T50" fmla="*/ 516 w 1121"/>
                            <a:gd name="T51" fmla="*/ 371 h 479"/>
                            <a:gd name="T52" fmla="*/ 471 w 1121"/>
                            <a:gd name="T53" fmla="*/ 381 h 479"/>
                            <a:gd name="T54" fmla="*/ 431 w 1121"/>
                            <a:gd name="T55" fmla="*/ 392 h 479"/>
                            <a:gd name="T56" fmla="*/ 397 w 1121"/>
                            <a:gd name="T57" fmla="*/ 402 h 479"/>
                            <a:gd name="T58" fmla="*/ 369 w 1121"/>
                            <a:gd name="T59" fmla="*/ 411 h 479"/>
                            <a:gd name="T60" fmla="*/ 348 w 1121"/>
                            <a:gd name="T61" fmla="*/ 417 h 479"/>
                            <a:gd name="T62" fmla="*/ 327 w 1121"/>
                            <a:gd name="T63" fmla="*/ 422 h 479"/>
                            <a:gd name="T64" fmla="*/ 306 w 1121"/>
                            <a:gd name="T65" fmla="*/ 428 h 479"/>
                            <a:gd name="T66" fmla="*/ 261 w 1121"/>
                            <a:gd name="T67" fmla="*/ 441 h 479"/>
                            <a:gd name="T68" fmla="*/ 240 w 1121"/>
                            <a:gd name="T69" fmla="*/ 447 h 479"/>
                            <a:gd name="T70" fmla="*/ 225 w 1121"/>
                            <a:gd name="T71" fmla="*/ 452 h 479"/>
                            <a:gd name="T72" fmla="*/ 213 w 1121"/>
                            <a:gd name="T73" fmla="*/ 455 h 479"/>
                            <a:gd name="T74" fmla="*/ 209 w 1121"/>
                            <a:gd name="T75" fmla="*/ 455 h 479"/>
                            <a:gd name="T76" fmla="*/ 0 w 1121"/>
                            <a:gd name="T77" fmla="*/ 446 h 479"/>
                            <a:gd name="T78" fmla="*/ 107 w 1121"/>
                            <a:gd name="T79" fmla="*/ 273 h 479"/>
                            <a:gd name="T80" fmla="*/ 120 w 1121"/>
                            <a:gd name="T81" fmla="*/ 233 h 479"/>
                            <a:gd name="T82" fmla="*/ 129 w 1121"/>
                            <a:gd name="T83" fmla="*/ 200 h 479"/>
                            <a:gd name="T84" fmla="*/ 136 w 1121"/>
                            <a:gd name="T85" fmla="*/ 168 h 479"/>
                            <a:gd name="T86" fmla="*/ 145 w 1121"/>
                            <a:gd name="T87" fmla="*/ 134 h 479"/>
                            <a:gd name="T88" fmla="*/ 82 w 1121"/>
                            <a:gd name="T89" fmla="*/ 92 h 479"/>
                            <a:gd name="T90" fmla="*/ 84 w 1121"/>
                            <a:gd name="T91" fmla="*/ 89 h 479"/>
                            <a:gd name="T92" fmla="*/ 89 w 1121"/>
                            <a:gd name="T93" fmla="*/ 86 h 479"/>
                            <a:gd name="T94" fmla="*/ 101 w 1121"/>
                            <a:gd name="T95" fmla="*/ 86 h 479"/>
                            <a:gd name="T96" fmla="*/ 121 w 1121"/>
                            <a:gd name="T97" fmla="*/ 36 h 479"/>
                            <a:gd name="T98" fmla="*/ 189 w 1121"/>
                            <a:gd name="T99" fmla="*/ 2 h 479"/>
                            <a:gd name="T100" fmla="*/ 251 w 1121"/>
                            <a:gd name="T101" fmla="*/ 6 h 479"/>
                            <a:gd name="T102" fmla="*/ 323 w 1121"/>
                            <a:gd name="T103" fmla="*/ 24 h 479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w 1121"/>
                            <a:gd name="T157" fmla="*/ 0 h 479"/>
                            <a:gd name="T158" fmla="*/ 1121 w 1121"/>
                            <a:gd name="T159" fmla="*/ 479 h 479"/>
                          </a:gdLst>
                          <a:ahLst/>
                          <a:cxnLst>
                            <a:cxn ang="T104">
                              <a:pos x="T0" y="T1"/>
                            </a:cxn>
                            <a:cxn ang="T105">
                              <a:pos x="T2" y="T3"/>
                            </a:cxn>
                            <a:cxn ang="T106">
                              <a:pos x="T4" y="T5"/>
                            </a:cxn>
                            <a:cxn ang="T107">
                              <a:pos x="T6" y="T7"/>
                            </a:cxn>
                            <a:cxn ang="T108">
                              <a:pos x="T8" y="T9"/>
                            </a:cxn>
                            <a:cxn ang="T109">
                              <a:pos x="T10" y="T11"/>
                            </a:cxn>
                            <a:cxn ang="T110">
                              <a:pos x="T12" y="T13"/>
                            </a:cxn>
                            <a:cxn ang="T111">
                              <a:pos x="T14" y="T15"/>
                            </a:cxn>
                            <a:cxn ang="T112">
                              <a:pos x="T16" y="T17"/>
                            </a:cxn>
                            <a:cxn ang="T113">
                              <a:pos x="T18" y="T19"/>
                            </a:cxn>
                            <a:cxn ang="T114">
                              <a:pos x="T20" y="T21"/>
                            </a:cxn>
                            <a:cxn ang="T115">
                              <a:pos x="T22" y="T23"/>
                            </a:cxn>
                            <a:cxn ang="T116">
                              <a:pos x="T24" y="T25"/>
                            </a:cxn>
                            <a:cxn ang="T117">
                              <a:pos x="T26" y="T27"/>
                            </a:cxn>
                            <a:cxn ang="T118">
                              <a:pos x="T28" y="T29"/>
                            </a:cxn>
                            <a:cxn ang="T119">
                              <a:pos x="T30" y="T31"/>
                            </a:cxn>
                            <a:cxn ang="T120">
                              <a:pos x="T32" y="T33"/>
                            </a:cxn>
                            <a:cxn ang="T121">
                              <a:pos x="T34" y="T35"/>
                            </a:cxn>
                            <a:cxn ang="T122">
                              <a:pos x="T36" y="T37"/>
                            </a:cxn>
                            <a:cxn ang="T123">
                              <a:pos x="T38" y="T39"/>
                            </a:cxn>
                            <a:cxn ang="T124">
                              <a:pos x="T40" y="T41"/>
                            </a:cxn>
                            <a:cxn ang="T125">
                              <a:pos x="T42" y="T43"/>
                            </a:cxn>
                            <a:cxn ang="T126">
                              <a:pos x="T44" y="T45"/>
                            </a:cxn>
                            <a:cxn ang="T127">
                              <a:pos x="T46" y="T47"/>
                            </a:cxn>
                            <a:cxn ang="T128">
                              <a:pos x="T48" y="T49"/>
                            </a:cxn>
                            <a:cxn ang="T129">
                              <a:pos x="T50" y="T51"/>
                            </a:cxn>
                            <a:cxn ang="T130">
                              <a:pos x="T52" y="T53"/>
                            </a:cxn>
                            <a:cxn ang="T131">
                              <a:pos x="T54" y="T55"/>
                            </a:cxn>
                            <a:cxn ang="T132">
                              <a:pos x="T56" y="T57"/>
                            </a:cxn>
                            <a:cxn ang="T133">
                              <a:pos x="T58" y="T59"/>
                            </a:cxn>
                            <a:cxn ang="T134">
                              <a:pos x="T60" y="T61"/>
                            </a:cxn>
                            <a:cxn ang="T135">
                              <a:pos x="T62" y="T63"/>
                            </a:cxn>
                            <a:cxn ang="T136">
                              <a:pos x="T64" y="T65"/>
                            </a:cxn>
                            <a:cxn ang="T137">
                              <a:pos x="T66" y="T67"/>
                            </a:cxn>
                            <a:cxn ang="T138">
                              <a:pos x="T68" y="T69"/>
                            </a:cxn>
                            <a:cxn ang="T139">
                              <a:pos x="T70" y="T71"/>
                            </a:cxn>
                            <a:cxn ang="T140">
                              <a:pos x="T72" y="T73"/>
                            </a:cxn>
                            <a:cxn ang="T141">
                              <a:pos x="T74" y="T75"/>
                            </a:cxn>
                            <a:cxn ang="T142">
                              <a:pos x="T76" y="T77"/>
                            </a:cxn>
                            <a:cxn ang="T143">
                              <a:pos x="T78" y="T79"/>
                            </a:cxn>
                            <a:cxn ang="T144">
                              <a:pos x="T80" y="T81"/>
                            </a:cxn>
                            <a:cxn ang="T145">
                              <a:pos x="T82" y="T83"/>
                            </a:cxn>
                            <a:cxn ang="T146">
                              <a:pos x="T84" y="T85"/>
                            </a:cxn>
                            <a:cxn ang="T147">
                              <a:pos x="T86" y="T87"/>
                            </a:cxn>
                            <a:cxn ang="T148">
                              <a:pos x="T88" y="T89"/>
                            </a:cxn>
                            <a:cxn ang="T149">
                              <a:pos x="T90" y="T91"/>
                            </a:cxn>
                            <a:cxn ang="T150">
                              <a:pos x="T92" y="T93"/>
                            </a:cxn>
                            <a:cxn ang="T151">
                              <a:pos x="T94" y="T95"/>
                            </a:cxn>
                            <a:cxn ang="T152">
                              <a:pos x="T96" y="T97"/>
                            </a:cxn>
                            <a:cxn ang="T153">
                              <a:pos x="T98" y="T99"/>
                            </a:cxn>
                            <a:cxn ang="T154">
                              <a:pos x="T100" y="T101"/>
                            </a:cxn>
                            <a:cxn ang="T155">
                              <a:pos x="T102" y="T103"/>
                            </a:cxn>
                          </a:cxnLst>
                          <a:rect l="T156" t="T157" r="T158" b="T159"/>
                          <a:pathLst>
                            <a:path w="1121" h="479">
                              <a:moveTo>
                                <a:pt x="592" y="114"/>
                              </a:moveTo>
                              <a:lnTo>
                                <a:pt x="611" y="116"/>
                              </a:lnTo>
                              <a:lnTo>
                                <a:pt x="628" y="117"/>
                              </a:lnTo>
                              <a:lnTo>
                                <a:pt x="645" y="116"/>
                              </a:lnTo>
                              <a:lnTo>
                                <a:pt x="661" y="116"/>
                              </a:lnTo>
                              <a:lnTo>
                                <a:pt x="678" y="114"/>
                              </a:lnTo>
                              <a:lnTo>
                                <a:pt x="696" y="113"/>
                              </a:lnTo>
                              <a:lnTo>
                                <a:pt x="713" y="111"/>
                              </a:lnTo>
                              <a:lnTo>
                                <a:pt x="733" y="110"/>
                              </a:lnTo>
                              <a:lnTo>
                                <a:pt x="755" y="110"/>
                              </a:lnTo>
                              <a:lnTo>
                                <a:pt x="779" y="111"/>
                              </a:lnTo>
                              <a:lnTo>
                                <a:pt x="803" y="117"/>
                              </a:lnTo>
                              <a:lnTo>
                                <a:pt x="826" y="125"/>
                              </a:lnTo>
                              <a:lnTo>
                                <a:pt x="850" y="134"/>
                              </a:lnTo>
                              <a:lnTo>
                                <a:pt x="871" y="146"/>
                              </a:lnTo>
                              <a:lnTo>
                                <a:pt x="882" y="153"/>
                              </a:lnTo>
                              <a:lnTo>
                                <a:pt x="891" y="161"/>
                              </a:lnTo>
                              <a:lnTo>
                                <a:pt x="899" y="168"/>
                              </a:lnTo>
                              <a:lnTo>
                                <a:pt x="907" y="177"/>
                              </a:lnTo>
                              <a:lnTo>
                                <a:pt x="1005" y="296"/>
                              </a:lnTo>
                              <a:lnTo>
                                <a:pt x="1028" y="314"/>
                              </a:lnTo>
                              <a:lnTo>
                                <a:pt x="1047" y="329"/>
                              </a:lnTo>
                              <a:lnTo>
                                <a:pt x="1064" y="345"/>
                              </a:lnTo>
                              <a:lnTo>
                                <a:pt x="1079" y="360"/>
                              </a:lnTo>
                              <a:lnTo>
                                <a:pt x="1092" y="374"/>
                              </a:lnTo>
                              <a:lnTo>
                                <a:pt x="1103" y="387"/>
                              </a:lnTo>
                              <a:lnTo>
                                <a:pt x="1113" y="399"/>
                              </a:lnTo>
                              <a:lnTo>
                                <a:pt x="1121" y="410"/>
                              </a:lnTo>
                              <a:lnTo>
                                <a:pt x="1092" y="417"/>
                              </a:lnTo>
                              <a:lnTo>
                                <a:pt x="1067" y="423"/>
                              </a:lnTo>
                              <a:lnTo>
                                <a:pt x="1043" y="426"/>
                              </a:lnTo>
                              <a:lnTo>
                                <a:pt x="1020" y="428"/>
                              </a:lnTo>
                              <a:lnTo>
                                <a:pt x="1001" y="428"/>
                              </a:lnTo>
                              <a:lnTo>
                                <a:pt x="981" y="428"/>
                              </a:lnTo>
                              <a:lnTo>
                                <a:pt x="963" y="426"/>
                              </a:lnTo>
                              <a:lnTo>
                                <a:pt x="944" y="423"/>
                              </a:lnTo>
                              <a:lnTo>
                                <a:pt x="926" y="422"/>
                              </a:lnTo>
                              <a:lnTo>
                                <a:pt x="909" y="419"/>
                              </a:lnTo>
                              <a:lnTo>
                                <a:pt x="893" y="416"/>
                              </a:lnTo>
                              <a:lnTo>
                                <a:pt x="877" y="411"/>
                              </a:lnTo>
                              <a:lnTo>
                                <a:pt x="845" y="401"/>
                              </a:lnTo>
                              <a:lnTo>
                                <a:pt x="814" y="389"/>
                              </a:lnTo>
                              <a:lnTo>
                                <a:pt x="781" y="375"/>
                              </a:lnTo>
                              <a:lnTo>
                                <a:pt x="749" y="363"/>
                              </a:lnTo>
                              <a:lnTo>
                                <a:pt x="715" y="353"/>
                              </a:lnTo>
                              <a:lnTo>
                                <a:pt x="682" y="345"/>
                              </a:lnTo>
                              <a:lnTo>
                                <a:pt x="651" y="348"/>
                              </a:lnTo>
                              <a:lnTo>
                                <a:pt x="622" y="351"/>
                              </a:lnTo>
                              <a:lnTo>
                                <a:pt x="593" y="356"/>
                              </a:lnTo>
                              <a:lnTo>
                                <a:pt x="567" y="360"/>
                              </a:lnTo>
                              <a:lnTo>
                                <a:pt x="541" y="365"/>
                              </a:lnTo>
                              <a:lnTo>
                                <a:pt x="516" y="371"/>
                              </a:lnTo>
                              <a:lnTo>
                                <a:pt x="493" y="377"/>
                              </a:lnTo>
                              <a:lnTo>
                                <a:pt x="471" y="381"/>
                              </a:lnTo>
                              <a:lnTo>
                                <a:pt x="450" y="387"/>
                              </a:lnTo>
                              <a:lnTo>
                                <a:pt x="431" y="392"/>
                              </a:lnTo>
                              <a:lnTo>
                                <a:pt x="414" y="398"/>
                              </a:lnTo>
                              <a:lnTo>
                                <a:pt x="397" y="402"/>
                              </a:lnTo>
                              <a:lnTo>
                                <a:pt x="383" y="407"/>
                              </a:lnTo>
                              <a:lnTo>
                                <a:pt x="369" y="411"/>
                              </a:lnTo>
                              <a:lnTo>
                                <a:pt x="358" y="414"/>
                              </a:lnTo>
                              <a:lnTo>
                                <a:pt x="348" y="417"/>
                              </a:lnTo>
                              <a:lnTo>
                                <a:pt x="338" y="419"/>
                              </a:lnTo>
                              <a:lnTo>
                                <a:pt x="327" y="422"/>
                              </a:lnTo>
                              <a:lnTo>
                                <a:pt x="317" y="425"/>
                              </a:lnTo>
                              <a:lnTo>
                                <a:pt x="306" y="428"/>
                              </a:lnTo>
                              <a:lnTo>
                                <a:pt x="282" y="435"/>
                              </a:lnTo>
                              <a:lnTo>
                                <a:pt x="261" y="441"/>
                              </a:lnTo>
                              <a:lnTo>
                                <a:pt x="250" y="444"/>
                              </a:lnTo>
                              <a:lnTo>
                                <a:pt x="240" y="447"/>
                              </a:lnTo>
                              <a:lnTo>
                                <a:pt x="232" y="449"/>
                              </a:lnTo>
                              <a:lnTo>
                                <a:pt x="225" y="452"/>
                              </a:lnTo>
                              <a:lnTo>
                                <a:pt x="218" y="453"/>
                              </a:lnTo>
                              <a:lnTo>
                                <a:pt x="213" y="455"/>
                              </a:lnTo>
                              <a:lnTo>
                                <a:pt x="210" y="455"/>
                              </a:lnTo>
                              <a:lnTo>
                                <a:pt x="209" y="455"/>
                              </a:lnTo>
                              <a:lnTo>
                                <a:pt x="68" y="479"/>
                              </a:lnTo>
                              <a:lnTo>
                                <a:pt x="0" y="446"/>
                              </a:lnTo>
                              <a:lnTo>
                                <a:pt x="70" y="383"/>
                              </a:lnTo>
                              <a:lnTo>
                                <a:pt x="107" y="273"/>
                              </a:lnTo>
                              <a:lnTo>
                                <a:pt x="114" y="251"/>
                              </a:lnTo>
                              <a:lnTo>
                                <a:pt x="120" y="233"/>
                              </a:lnTo>
                              <a:lnTo>
                                <a:pt x="125" y="215"/>
                              </a:lnTo>
                              <a:lnTo>
                                <a:pt x="129" y="200"/>
                              </a:lnTo>
                              <a:lnTo>
                                <a:pt x="133" y="185"/>
                              </a:lnTo>
                              <a:lnTo>
                                <a:pt x="136" y="168"/>
                              </a:lnTo>
                              <a:lnTo>
                                <a:pt x="140" y="152"/>
                              </a:lnTo>
                              <a:lnTo>
                                <a:pt x="145" y="134"/>
                              </a:lnTo>
                              <a:lnTo>
                                <a:pt x="82" y="93"/>
                              </a:lnTo>
                              <a:lnTo>
                                <a:pt x="82" y="92"/>
                              </a:lnTo>
                              <a:lnTo>
                                <a:pt x="83" y="90"/>
                              </a:lnTo>
                              <a:lnTo>
                                <a:pt x="84" y="89"/>
                              </a:lnTo>
                              <a:lnTo>
                                <a:pt x="86" y="87"/>
                              </a:lnTo>
                              <a:lnTo>
                                <a:pt x="89" y="86"/>
                              </a:lnTo>
                              <a:lnTo>
                                <a:pt x="94" y="84"/>
                              </a:lnTo>
                              <a:lnTo>
                                <a:pt x="101" y="86"/>
                              </a:lnTo>
                              <a:lnTo>
                                <a:pt x="112" y="89"/>
                              </a:lnTo>
                              <a:lnTo>
                                <a:pt x="121" y="36"/>
                              </a:lnTo>
                              <a:lnTo>
                                <a:pt x="145" y="0"/>
                              </a:lnTo>
                              <a:lnTo>
                                <a:pt x="189" y="2"/>
                              </a:lnTo>
                              <a:lnTo>
                                <a:pt x="218" y="3"/>
                              </a:lnTo>
                              <a:lnTo>
                                <a:pt x="251" y="6"/>
                              </a:lnTo>
                              <a:lnTo>
                                <a:pt x="285" y="14"/>
                              </a:lnTo>
                              <a:lnTo>
                                <a:pt x="323" y="24"/>
                              </a:lnTo>
                              <a:lnTo>
                                <a:pt x="592" y="11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1D1D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4" name="Freeform 4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05" y="1582"/>
                          <a:ext cx="526" cy="82"/>
                        </a:xfrm>
                        <a:custGeom>
                          <a:avLst/>
                          <a:gdLst>
                            <a:gd name="T0" fmla="*/ 146 w 1052"/>
                            <a:gd name="T1" fmla="*/ 117 h 165"/>
                            <a:gd name="T2" fmla="*/ 150 w 1052"/>
                            <a:gd name="T3" fmla="*/ 115 h 165"/>
                            <a:gd name="T4" fmla="*/ 160 w 1052"/>
                            <a:gd name="T5" fmla="*/ 112 h 165"/>
                            <a:gd name="T6" fmla="*/ 174 w 1052"/>
                            <a:gd name="T7" fmla="*/ 106 h 165"/>
                            <a:gd name="T8" fmla="*/ 193 w 1052"/>
                            <a:gd name="T9" fmla="*/ 99 h 165"/>
                            <a:gd name="T10" fmla="*/ 234 w 1052"/>
                            <a:gd name="T11" fmla="*/ 84 h 165"/>
                            <a:gd name="T12" fmla="*/ 275 w 1052"/>
                            <a:gd name="T13" fmla="*/ 72 h 165"/>
                            <a:gd name="T14" fmla="*/ 296 w 1052"/>
                            <a:gd name="T15" fmla="*/ 66 h 165"/>
                            <a:gd name="T16" fmla="*/ 324 w 1052"/>
                            <a:gd name="T17" fmla="*/ 57 h 165"/>
                            <a:gd name="T18" fmla="*/ 358 w 1052"/>
                            <a:gd name="T19" fmla="*/ 46 h 165"/>
                            <a:gd name="T20" fmla="*/ 398 w 1052"/>
                            <a:gd name="T21" fmla="*/ 36 h 165"/>
                            <a:gd name="T22" fmla="*/ 443 w 1052"/>
                            <a:gd name="T23" fmla="*/ 25 h 165"/>
                            <a:gd name="T24" fmla="*/ 493 w 1052"/>
                            <a:gd name="T25" fmla="*/ 15 h 165"/>
                            <a:gd name="T26" fmla="*/ 549 w 1052"/>
                            <a:gd name="T27" fmla="*/ 6 h 165"/>
                            <a:gd name="T28" fmla="*/ 608 w 1052"/>
                            <a:gd name="T29" fmla="*/ 0 h 165"/>
                            <a:gd name="T30" fmla="*/ 638 w 1052"/>
                            <a:gd name="T31" fmla="*/ 6 h 165"/>
                            <a:gd name="T32" fmla="*/ 662 w 1052"/>
                            <a:gd name="T33" fmla="*/ 15 h 165"/>
                            <a:gd name="T34" fmla="*/ 684 w 1052"/>
                            <a:gd name="T35" fmla="*/ 25 h 165"/>
                            <a:gd name="T36" fmla="*/ 712 w 1052"/>
                            <a:gd name="T37" fmla="*/ 37 h 165"/>
                            <a:gd name="T38" fmla="*/ 747 w 1052"/>
                            <a:gd name="T39" fmla="*/ 52 h 165"/>
                            <a:gd name="T40" fmla="*/ 784 w 1052"/>
                            <a:gd name="T41" fmla="*/ 69 h 165"/>
                            <a:gd name="T42" fmla="*/ 823 w 1052"/>
                            <a:gd name="T43" fmla="*/ 82 h 165"/>
                            <a:gd name="T44" fmla="*/ 861 w 1052"/>
                            <a:gd name="T45" fmla="*/ 90 h 165"/>
                            <a:gd name="T46" fmla="*/ 900 w 1052"/>
                            <a:gd name="T47" fmla="*/ 97 h 165"/>
                            <a:gd name="T48" fmla="*/ 945 w 1052"/>
                            <a:gd name="T49" fmla="*/ 103 h 165"/>
                            <a:gd name="T50" fmla="*/ 996 w 1052"/>
                            <a:gd name="T51" fmla="*/ 106 h 165"/>
                            <a:gd name="T52" fmla="*/ 1052 w 1052"/>
                            <a:gd name="T53" fmla="*/ 96 h 165"/>
                            <a:gd name="T54" fmla="*/ 998 w 1052"/>
                            <a:gd name="T55" fmla="*/ 109 h 165"/>
                            <a:gd name="T56" fmla="*/ 952 w 1052"/>
                            <a:gd name="T57" fmla="*/ 114 h 165"/>
                            <a:gd name="T58" fmla="*/ 912 w 1052"/>
                            <a:gd name="T59" fmla="*/ 114 h 165"/>
                            <a:gd name="T60" fmla="*/ 875 w 1052"/>
                            <a:gd name="T61" fmla="*/ 109 h 165"/>
                            <a:gd name="T62" fmla="*/ 840 w 1052"/>
                            <a:gd name="T63" fmla="*/ 105 h 165"/>
                            <a:gd name="T64" fmla="*/ 808 w 1052"/>
                            <a:gd name="T65" fmla="*/ 97 h 165"/>
                            <a:gd name="T66" fmla="*/ 745 w 1052"/>
                            <a:gd name="T67" fmla="*/ 75 h 165"/>
                            <a:gd name="T68" fmla="*/ 680 w 1052"/>
                            <a:gd name="T69" fmla="*/ 49 h 165"/>
                            <a:gd name="T70" fmla="*/ 613 w 1052"/>
                            <a:gd name="T71" fmla="*/ 31 h 165"/>
                            <a:gd name="T72" fmla="*/ 553 w 1052"/>
                            <a:gd name="T73" fmla="*/ 37 h 165"/>
                            <a:gd name="T74" fmla="*/ 498 w 1052"/>
                            <a:gd name="T75" fmla="*/ 46 h 165"/>
                            <a:gd name="T76" fmla="*/ 447 w 1052"/>
                            <a:gd name="T77" fmla="*/ 57 h 165"/>
                            <a:gd name="T78" fmla="*/ 402 w 1052"/>
                            <a:gd name="T79" fmla="*/ 67 h 165"/>
                            <a:gd name="T80" fmla="*/ 363 w 1052"/>
                            <a:gd name="T81" fmla="*/ 78 h 165"/>
                            <a:gd name="T82" fmla="*/ 329 w 1052"/>
                            <a:gd name="T83" fmla="*/ 88 h 165"/>
                            <a:gd name="T84" fmla="*/ 300 w 1052"/>
                            <a:gd name="T85" fmla="*/ 97 h 165"/>
                            <a:gd name="T86" fmla="*/ 279 w 1052"/>
                            <a:gd name="T87" fmla="*/ 103 h 165"/>
                            <a:gd name="T88" fmla="*/ 259 w 1052"/>
                            <a:gd name="T89" fmla="*/ 108 h 165"/>
                            <a:gd name="T90" fmla="*/ 237 w 1052"/>
                            <a:gd name="T91" fmla="*/ 114 h 165"/>
                            <a:gd name="T92" fmla="*/ 192 w 1052"/>
                            <a:gd name="T93" fmla="*/ 127 h 165"/>
                            <a:gd name="T94" fmla="*/ 172 w 1052"/>
                            <a:gd name="T95" fmla="*/ 133 h 165"/>
                            <a:gd name="T96" fmla="*/ 156 w 1052"/>
                            <a:gd name="T97" fmla="*/ 138 h 165"/>
                            <a:gd name="T98" fmla="*/ 145 w 1052"/>
                            <a:gd name="T99" fmla="*/ 141 h 165"/>
                            <a:gd name="T100" fmla="*/ 141 w 1052"/>
                            <a:gd name="T101" fmla="*/ 141 h 165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w 1052"/>
                            <a:gd name="T154" fmla="*/ 0 h 165"/>
                            <a:gd name="T155" fmla="*/ 1052 w 1052"/>
                            <a:gd name="T156" fmla="*/ 165 h 165"/>
                          </a:gdLst>
                          <a:ahLst/>
                          <a:cxnLst>
                            <a:cxn ang="T102">
                              <a:pos x="T0" y="T1"/>
                            </a:cxn>
                            <a:cxn ang="T103">
                              <a:pos x="T2" y="T3"/>
                            </a:cxn>
                            <a:cxn ang="T104">
                              <a:pos x="T4" y="T5"/>
                            </a:cxn>
                            <a:cxn ang="T105">
                              <a:pos x="T6" y="T7"/>
                            </a:cxn>
                            <a:cxn ang="T106">
                              <a:pos x="T8" y="T9"/>
                            </a:cxn>
                            <a:cxn ang="T107">
                              <a:pos x="T10" y="T11"/>
                            </a:cxn>
                            <a:cxn ang="T108">
                              <a:pos x="T12" y="T13"/>
                            </a:cxn>
                            <a:cxn ang="T109">
                              <a:pos x="T14" y="T15"/>
                            </a:cxn>
                            <a:cxn ang="T110">
                              <a:pos x="T16" y="T17"/>
                            </a:cxn>
                            <a:cxn ang="T111">
                              <a:pos x="T18" y="T19"/>
                            </a:cxn>
                            <a:cxn ang="T112">
                              <a:pos x="T20" y="T21"/>
                            </a:cxn>
                            <a:cxn ang="T113">
                              <a:pos x="T22" y="T23"/>
                            </a:cxn>
                            <a:cxn ang="T114">
                              <a:pos x="T24" y="T25"/>
                            </a:cxn>
                            <a:cxn ang="T115">
                              <a:pos x="T26" y="T27"/>
                            </a:cxn>
                            <a:cxn ang="T116">
                              <a:pos x="T28" y="T29"/>
                            </a:cxn>
                            <a:cxn ang="T117">
                              <a:pos x="T30" y="T31"/>
                            </a:cxn>
                            <a:cxn ang="T118">
                              <a:pos x="T32" y="T33"/>
                            </a:cxn>
                            <a:cxn ang="T119">
                              <a:pos x="T34" y="T35"/>
                            </a:cxn>
                            <a:cxn ang="T120">
                              <a:pos x="T36" y="T37"/>
                            </a:cxn>
                            <a:cxn ang="T121">
                              <a:pos x="T38" y="T39"/>
                            </a:cxn>
                            <a:cxn ang="T122">
                              <a:pos x="T40" y="T41"/>
                            </a:cxn>
                            <a:cxn ang="T123">
                              <a:pos x="T42" y="T43"/>
                            </a:cxn>
                            <a:cxn ang="T124">
                              <a:pos x="T44" y="T45"/>
                            </a:cxn>
                            <a:cxn ang="T125">
                              <a:pos x="T46" y="T47"/>
                            </a:cxn>
                            <a:cxn ang="T126">
                              <a:pos x="T48" y="T49"/>
                            </a:cxn>
                            <a:cxn ang="T127">
                              <a:pos x="T50" y="T51"/>
                            </a:cxn>
                            <a:cxn ang="T128">
                              <a:pos x="T52" y="T53"/>
                            </a:cxn>
                            <a:cxn ang="T129">
                              <a:pos x="T54" y="T55"/>
                            </a:cxn>
                            <a:cxn ang="T130">
                              <a:pos x="T56" y="T57"/>
                            </a:cxn>
                            <a:cxn ang="T131">
                              <a:pos x="T58" y="T59"/>
                            </a:cxn>
                            <a:cxn ang="T132">
                              <a:pos x="T60" y="T61"/>
                            </a:cxn>
                            <a:cxn ang="T133">
                              <a:pos x="T62" y="T63"/>
                            </a:cxn>
                            <a:cxn ang="T134">
                              <a:pos x="T64" y="T65"/>
                            </a:cxn>
                            <a:cxn ang="T135">
                              <a:pos x="T66" y="T67"/>
                            </a:cxn>
                            <a:cxn ang="T136">
                              <a:pos x="T68" y="T69"/>
                            </a:cxn>
                            <a:cxn ang="T137">
                              <a:pos x="T70" y="T71"/>
                            </a:cxn>
                            <a:cxn ang="T138">
                              <a:pos x="T72" y="T73"/>
                            </a:cxn>
                            <a:cxn ang="T139">
                              <a:pos x="T74" y="T75"/>
                            </a:cxn>
                            <a:cxn ang="T140">
                              <a:pos x="T76" y="T77"/>
                            </a:cxn>
                            <a:cxn ang="T141">
                              <a:pos x="T78" y="T79"/>
                            </a:cxn>
                            <a:cxn ang="T142">
                              <a:pos x="T80" y="T81"/>
                            </a:cxn>
                            <a:cxn ang="T143">
                              <a:pos x="T82" y="T83"/>
                            </a:cxn>
                            <a:cxn ang="T144">
                              <a:pos x="T84" y="T85"/>
                            </a:cxn>
                            <a:cxn ang="T145">
                              <a:pos x="T86" y="T87"/>
                            </a:cxn>
                            <a:cxn ang="T146">
                              <a:pos x="T88" y="T89"/>
                            </a:cxn>
                            <a:cxn ang="T147">
                              <a:pos x="T90" y="T91"/>
                            </a:cxn>
                            <a:cxn ang="T148">
                              <a:pos x="T92" y="T93"/>
                            </a:cxn>
                            <a:cxn ang="T149">
                              <a:pos x="T94" y="T95"/>
                            </a:cxn>
                            <a:cxn ang="T150">
                              <a:pos x="T96" y="T97"/>
                            </a:cxn>
                            <a:cxn ang="T151">
                              <a:pos x="T98" y="T99"/>
                            </a:cxn>
                            <a:cxn ang="T152">
                              <a:pos x="T100" y="T101"/>
                            </a:cxn>
                          </a:cxnLst>
                          <a:rect l="T153" t="T154" r="T155" b="T156"/>
                          <a:pathLst>
                            <a:path w="1052" h="165">
                              <a:moveTo>
                                <a:pt x="0" y="165"/>
                              </a:moveTo>
                              <a:lnTo>
                                <a:pt x="146" y="117"/>
                              </a:lnTo>
                              <a:lnTo>
                                <a:pt x="147" y="117"/>
                              </a:lnTo>
                              <a:lnTo>
                                <a:pt x="150" y="115"/>
                              </a:lnTo>
                              <a:lnTo>
                                <a:pt x="155" y="114"/>
                              </a:lnTo>
                              <a:lnTo>
                                <a:pt x="160" y="112"/>
                              </a:lnTo>
                              <a:lnTo>
                                <a:pt x="167" y="109"/>
                              </a:lnTo>
                              <a:lnTo>
                                <a:pt x="174" y="106"/>
                              </a:lnTo>
                              <a:lnTo>
                                <a:pt x="183" y="103"/>
                              </a:lnTo>
                              <a:lnTo>
                                <a:pt x="193" y="99"/>
                              </a:lnTo>
                              <a:lnTo>
                                <a:pt x="212" y="91"/>
                              </a:lnTo>
                              <a:lnTo>
                                <a:pt x="234" y="84"/>
                              </a:lnTo>
                              <a:lnTo>
                                <a:pt x="255" y="78"/>
                              </a:lnTo>
                              <a:lnTo>
                                <a:pt x="275" y="72"/>
                              </a:lnTo>
                              <a:lnTo>
                                <a:pt x="285" y="69"/>
                              </a:lnTo>
                              <a:lnTo>
                                <a:pt x="296" y="66"/>
                              </a:lnTo>
                              <a:lnTo>
                                <a:pt x="310" y="61"/>
                              </a:lnTo>
                              <a:lnTo>
                                <a:pt x="324" y="57"/>
                              </a:lnTo>
                              <a:lnTo>
                                <a:pt x="340" y="52"/>
                              </a:lnTo>
                              <a:lnTo>
                                <a:pt x="358" y="46"/>
                              </a:lnTo>
                              <a:lnTo>
                                <a:pt x="377" y="42"/>
                              </a:lnTo>
                              <a:lnTo>
                                <a:pt x="398" y="36"/>
                              </a:lnTo>
                              <a:lnTo>
                                <a:pt x="420" y="31"/>
                              </a:lnTo>
                              <a:lnTo>
                                <a:pt x="443" y="25"/>
                              </a:lnTo>
                              <a:lnTo>
                                <a:pt x="468" y="21"/>
                              </a:lnTo>
                              <a:lnTo>
                                <a:pt x="493" y="15"/>
                              </a:lnTo>
                              <a:lnTo>
                                <a:pt x="520" y="10"/>
                              </a:lnTo>
                              <a:lnTo>
                                <a:pt x="549" y="6"/>
                              </a:lnTo>
                              <a:lnTo>
                                <a:pt x="578" y="3"/>
                              </a:lnTo>
                              <a:lnTo>
                                <a:pt x="608" y="0"/>
                              </a:lnTo>
                              <a:lnTo>
                                <a:pt x="624" y="3"/>
                              </a:lnTo>
                              <a:lnTo>
                                <a:pt x="638" y="6"/>
                              </a:lnTo>
                              <a:lnTo>
                                <a:pt x="651" y="10"/>
                              </a:lnTo>
                              <a:lnTo>
                                <a:pt x="662" y="15"/>
                              </a:lnTo>
                              <a:lnTo>
                                <a:pt x="673" y="19"/>
                              </a:lnTo>
                              <a:lnTo>
                                <a:pt x="684" y="25"/>
                              </a:lnTo>
                              <a:lnTo>
                                <a:pt x="698" y="31"/>
                              </a:lnTo>
                              <a:lnTo>
                                <a:pt x="712" y="37"/>
                              </a:lnTo>
                              <a:lnTo>
                                <a:pt x="729" y="45"/>
                              </a:lnTo>
                              <a:lnTo>
                                <a:pt x="747" y="52"/>
                              </a:lnTo>
                              <a:lnTo>
                                <a:pt x="766" y="61"/>
                              </a:lnTo>
                              <a:lnTo>
                                <a:pt x="784" y="69"/>
                              </a:lnTo>
                              <a:lnTo>
                                <a:pt x="804" y="76"/>
                              </a:lnTo>
                              <a:lnTo>
                                <a:pt x="823" y="82"/>
                              </a:lnTo>
                              <a:lnTo>
                                <a:pt x="843" y="87"/>
                              </a:lnTo>
                              <a:lnTo>
                                <a:pt x="861" y="90"/>
                              </a:lnTo>
                              <a:lnTo>
                                <a:pt x="881" y="93"/>
                              </a:lnTo>
                              <a:lnTo>
                                <a:pt x="900" y="97"/>
                              </a:lnTo>
                              <a:lnTo>
                                <a:pt x="922" y="100"/>
                              </a:lnTo>
                              <a:lnTo>
                                <a:pt x="945" y="103"/>
                              </a:lnTo>
                              <a:lnTo>
                                <a:pt x="970" y="106"/>
                              </a:lnTo>
                              <a:lnTo>
                                <a:pt x="996" y="106"/>
                              </a:lnTo>
                              <a:lnTo>
                                <a:pt x="1023" y="103"/>
                              </a:lnTo>
                              <a:lnTo>
                                <a:pt x="1052" y="96"/>
                              </a:lnTo>
                              <a:lnTo>
                                <a:pt x="1023" y="103"/>
                              </a:lnTo>
                              <a:lnTo>
                                <a:pt x="998" y="109"/>
                              </a:lnTo>
                              <a:lnTo>
                                <a:pt x="974" y="112"/>
                              </a:lnTo>
                              <a:lnTo>
                                <a:pt x="952" y="114"/>
                              </a:lnTo>
                              <a:lnTo>
                                <a:pt x="932" y="114"/>
                              </a:lnTo>
                              <a:lnTo>
                                <a:pt x="912" y="114"/>
                              </a:lnTo>
                              <a:lnTo>
                                <a:pt x="894" y="112"/>
                              </a:lnTo>
                              <a:lnTo>
                                <a:pt x="875" y="109"/>
                              </a:lnTo>
                              <a:lnTo>
                                <a:pt x="858" y="108"/>
                              </a:lnTo>
                              <a:lnTo>
                                <a:pt x="840" y="105"/>
                              </a:lnTo>
                              <a:lnTo>
                                <a:pt x="824" y="102"/>
                              </a:lnTo>
                              <a:lnTo>
                                <a:pt x="808" y="97"/>
                              </a:lnTo>
                              <a:lnTo>
                                <a:pt x="777" y="87"/>
                              </a:lnTo>
                              <a:lnTo>
                                <a:pt x="745" y="75"/>
                              </a:lnTo>
                              <a:lnTo>
                                <a:pt x="713" y="61"/>
                              </a:lnTo>
                              <a:lnTo>
                                <a:pt x="680" y="49"/>
                              </a:lnTo>
                              <a:lnTo>
                                <a:pt x="647" y="39"/>
                              </a:lnTo>
                              <a:lnTo>
                                <a:pt x="613" y="31"/>
                              </a:lnTo>
                              <a:lnTo>
                                <a:pt x="583" y="34"/>
                              </a:lnTo>
                              <a:lnTo>
                                <a:pt x="553" y="37"/>
                              </a:lnTo>
                              <a:lnTo>
                                <a:pt x="525" y="42"/>
                              </a:lnTo>
                              <a:lnTo>
                                <a:pt x="498" y="46"/>
                              </a:lnTo>
                              <a:lnTo>
                                <a:pt x="472" y="51"/>
                              </a:lnTo>
                              <a:lnTo>
                                <a:pt x="447" y="57"/>
                              </a:lnTo>
                              <a:lnTo>
                                <a:pt x="425" y="63"/>
                              </a:lnTo>
                              <a:lnTo>
                                <a:pt x="402" y="67"/>
                              </a:lnTo>
                              <a:lnTo>
                                <a:pt x="382" y="73"/>
                              </a:lnTo>
                              <a:lnTo>
                                <a:pt x="363" y="78"/>
                              </a:lnTo>
                              <a:lnTo>
                                <a:pt x="346" y="84"/>
                              </a:lnTo>
                              <a:lnTo>
                                <a:pt x="329" y="88"/>
                              </a:lnTo>
                              <a:lnTo>
                                <a:pt x="314" y="93"/>
                              </a:lnTo>
                              <a:lnTo>
                                <a:pt x="300" y="97"/>
                              </a:lnTo>
                              <a:lnTo>
                                <a:pt x="289" y="100"/>
                              </a:lnTo>
                              <a:lnTo>
                                <a:pt x="279" y="103"/>
                              </a:lnTo>
                              <a:lnTo>
                                <a:pt x="270" y="105"/>
                              </a:lnTo>
                              <a:lnTo>
                                <a:pt x="259" y="108"/>
                              </a:lnTo>
                              <a:lnTo>
                                <a:pt x="248" y="111"/>
                              </a:lnTo>
                              <a:lnTo>
                                <a:pt x="237" y="114"/>
                              </a:lnTo>
                              <a:lnTo>
                                <a:pt x="214" y="121"/>
                              </a:lnTo>
                              <a:lnTo>
                                <a:pt x="192" y="127"/>
                              </a:lnTo>
                              <a:lnTo>
                                <a:pt x="181" y="130"/>
                              </a:lnTo>
                              <a:lnTo>
                                <a:pt x="172" y="133"/>
                              </a:lnTo>
                              <a:lnTo>
                                <a:pt x="164" y="135"/>
                              </a:lnTo>
                              <a:lnTo>
                                <a:pt x="156" y="138"/>
                              </a:lnTo>
                              <a:lnTo>
                                <a:pt x="149" y="139"/>
                              </a:lnTo>
                              <a:lnTo>
                                <a:pt x="145" y="141"/>
                              </a:lnTo>
                              <a:lnTo>
                                <a:pt x="142" y="141"/>
                              </a:lnTo>
                              <a:lnTo>
                                <a:pt x="141" y="141"/>
                              </a:lnTo>
                              <a:lnTo>
                                <a:pt x="0" y="1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6E6E6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5" name="Freeform 4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81" y="1606"/>
                          <a:ext cx="97" cy="44"/>
                        </a:xfrm>
                        <a:custGeom>
                          <a:avLst/>
                          <a:gdLst>
                            <a:gd name="T0" fmla="*/ 7 w 195"/>
                            <a:gd name="T1" fmla="*/ 88 h 88"/>
                            <a:gd name="T2" fmla="*/ 0 w 195"/>
                            <a:gd name="T3" fmla="*/ 57 h 88"/>
                            <a:gd name="T4" fmla="*/ 17 w 195"/>
                            <a:gd name="T5" fmla="*/ 52 h 88"/>
                            <a:gd name="T6" fmla="*/ 32 w 195"/>
                            <a:gd name="T7" fmla="*/ 48 h 88"/>
                            <a:gd name="T8" fmla="*/ 47 w 195"/>
                            <a:gd name="T9" fmla="*/ 43 h 88"/>
                            <a:gd name="T10" fmla="*/ 60 w 195"/>
                            <a:gd name="T11" fmla="*/ 40 h 88"/>
                            <a:gd name="T12" fmla="*/ 72 w 195"/>
                            <a:gd name="T13" fmla="*/ 36 h 88"/>
                            <a:gd name="T14" fmla="*/ 84 w 195"/>
                            <a:gd name="T15" fmla="*/ 33 h 88"/>
                            <a:gd name="T16" fmla="*/ 94 w 195"/>
                            <a:gd name="T17" fmla="*/ 30 h 88"/>
                            <a:gd name="T18" fmla="*/ 103 w 195"/>
                            <a:gd name="T19" fmla="*/ 27 h 88"/>
                            <a:gd name="T20" fmla="*/ 111 w 195"/>
                            <a:gd name="T21" fmla="*/ 25 h 88"/>
                            <a:gd name="T22" fmla="*/ 120 w 195"/>
                            <a:gd name="T23" fmla="*/ 22 h 88"/>
                            <a:gd name="T24" fmla="*/ 127 w 195"/>
                            <a:gd name="T25" fmla="*/ 21 h 88"/>
                            <a:gd name="T26" fmla="*/ 133 w 195"/>
                            <a:gd name="T27" fmla="*/ 19 h 88"/>
                            <a:gd name="T28" fmla="*/ 143 w 195"/>
                            <a:gd name="T29" fmla="*/ 15 h 88"/>
                            <a:gd name="T30" fmla="*/ 152 w 195"/>
                            <a:gd name="T31" fmla="*/ 13 h 88"/>
                            <a:gd name="T32" fmla="*/ 160 w 195"/>
                            <a:gd name="T33" fmla="*/ 10 h 88"/>
                            <a:gd name="T34" fmla="*/ 166 w 195"/>
                            <a:gd name="T35" fmla="*/ 9 h 88"/>
                            <a:gd name="T36" fmla="*/ 170 w 195"/>
                            <a:gd name="T37" fmla="*/ 7 h 88"/>
                            <a:gd name="T38" fmla="*/ 175 w 195"/>
                            <a:gd name="T39" fmla="*/ 6 h 88"/>
                            <a:gd name="T40" fmla="*/ 179 w 195"/>
                            <a:gd name="T41" fmla="*/ 4 h 88"/>
                            <a:gd name="T42" fmla="*/ 183 w 195"/>
                            <a:gd name="T43" fmla="*/ 4 h 88"/>
                            <a:gd name="T44" fmla="*/ 188 w 195"/>
                            <a:gd name="T45" fmla="*/ 3 h 88"/>
                            <a:gd name="T46" fmla="*/ 195 w 195"/>
                            <a:gd name="T47" fmla="*/ 0 h 88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w 195"/>
                            <a:gd name="T73" fmla="*/ 0 h 88"/>
                            <a:gd name="T74" fmla="*/ 195 w 195"/>
                            <a:gd name="T75" fmla="*/ 88 h 88"/>
                          </a:gdLst>
                          <a:ahLst/>
                          <a:cxnLst>
                            <a:cxn ang="T48">
                              <a:pos x="T0" y="T1"/>
                            </a:cxn>
                            <a:cxn ang="T49">
                              <a:pos x="T2" y="T3"/>
                            </a:cxn>
                            <a:cxn ang="T50">
                              <a:pos x="T4" y="T5"/>
                            </a:cxn>
                            <a:cxn ang="T51">
                              <a:pos x="T6" y="T7"/>
                            </a:cxn>
                            <a:cxn ang="T52">
                              <a:pos x="T8" y="T9"/>
                            </a:cxn>
                            <a:cxn ang="T53">
                              <a:pos x="T10" y="T11"/>
                            </a:cxn>
                            <a:cxn ang="T54">
                              <a:pos x="T12" y="T13"/>
                            </a:cxn>
                            <a:cxn ang="T55">
                              <a:pos x="T14" y="T15"/>
                            </a:cxn>
                            <a:cxn ang="T56">
                              <a:pos x="T16" y="T17"/>
                            </a:cxn>
                            <a:cxn ang="T57">
                              <a:pos x="T18" y="T19"/>
                            </a:cxn>
                            <a:cxn ang="T58">
                              <a:pos x="T20" y="T21"/>
                            </a:cxn>
                            <a:cxn ang="T59">
                              <a:pos x="T22" y="T23"/>
                            </a:cxn>
                            <a:cxn ang="T60">
                              <a:pos x="T24" y="T25"/>
                            </a:cxn>
                            <a:cxn ang="T61">
                              <a:pos x="T26" y="T27"/>
                            </a:cxn>
                            <a:cxn ang="T62">
                              <a:pos x="T28" y="T29"/>
                            </a:cxn>
                            <a:cxn ang="T63">
                              <a:pos x="T30" y="T31"/>
                            </a:cxn>
                            <a:cxn ang="T64">
                              <a:pos x="T32" y="T33"/>
                            </a:cxn>
                            <a:cxn ang="T65">
                              <a:pos x="T34" y="T35"/>
                            </a:cxn>
                            <a:cxn ang="T66">
                              <a:pos x="T36" y="T37"/>
                            </a:cxn>
                            <a:cxn ang="T67">
                              <a:pos x="T38" y="T39"/>
                            </a:cxn>
                            <a:cxn ang="T68">
                              <a:pos x="T40" y="T41"/>
                            </a:cxn>
                            <a:cxn ang="T69">
                              <a:pos x="T42" y="T43"/>
                            </a:cxn>
                            <a:cxn ang="T70">
                              <a:pos x="T44" y="T45"/>
                            </a:cxn>
                            <a:cxn ang="T71">
                              <a:pos x="T46" y="T47"/>
                            </a:cxn>
                          </a:cxnLst>
                          <a:rect l="T72" t="T73" r="T74" b="T75"/>
                          <a:pathLst>
                            <a:path w="195" h="88">
                              <a:moveTo>
                                <a:pt x="7" y="88"/>
                              </a:moveTo>
                              <a:lnTo>
                                <a:pt x="0" y="57"/>
                              </a:lnTo>
                              <a:lnTo>
                                <a:pt x="17" y="52"/>
                              </a:lnTo>
                              <a:lnTo>
                                <a:pt x="32" y="48"/>
                              </a:lnTo>
                              <a:lnTo>
                                <a:pt x="47" y="43"/>
                              </a:lnTo>
                              <a:lnTo>
                                <a:pt x="60" y="40"/>
                              </a:lnTo>
                              <a:lnTo>
                                <a:pt x="72" y="36"/>
                              </a:lnTo>
                              <a:lnTo>
                                <a:pt x="84" y="33"/>
                              </a:lnTo>
                              <a:lnTo>
                                <a:pt x="94" y="30"/>
                              </a:lnTo>
                              <a:lnTo>
                                <a:pt x="103" y="27"/>
                              </a:lnTo>
                              <a:lnTo>
                                <a:pt x="111" y="25"/>
                              </a:lnTo>
                              <a:lnTo>
                                <a:pt x="120" y="22"/>
                              </a:lnTo>
                              <a:lnTo>
                                <a:pt x="127" y="21"/>
                              </a:lnTo>
                              <a:lnTo>
                                <a:pt x="133" y="19"/>
                              </a:lnTo>
                              <a:lnTo>
                                <a:pt x="143" y="15"/>
                              </a:lnTo>
                              <a:lnTo>
                                <a:pt x="152" y="13"/>
                              </a:lnTo>
                              <a:lnTo>
                                <a:pt x="160" y="10"/>
                              </a:lnTo>
                              <a:lnTo>
                                <a:pt x="166" y="9"/>
                              </a:lnTo>
                              <a:lnTo>
                                <a:pt x="170" y="7"/>
                              </a:lnTo>
                              <a:lnTo>
                                <a:pt x="175" y="6"/>
                              </a:lnTo>
                              <a:lnTo>
                                <a:pt x="179" y="4"/>
                              </a:lnTo>
                              <a:lnTo>
                                <a:pt x="183" y="4"/>
                              </a:lnTo>
                              <a:lnTo>
                                <a:pt x="188" y="3"/>
                              </a:lnTo>
                              <a:lnTo>
                                <a:pt x="195" y="0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6" name="Freeform 4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58" y="1306"/>
                          <a:ext cx="35" cy="115"/>
                        </a:xfrm>
                        <a:custGeom>
                          <a:avLst/>
                          <a:gdLst>
                            <a:gd name="T0" fmla="*/ 0 w 70"/>
                            <a:gd name="T1" fmla="*/ 208 h 229"/>
                            <a:gd name="T2" fmla="*/ 62 w 70"/>
                            <a:gd name="T3" fmla="*/ 229 h 229"/>
                            <a:gd name="T4" fmla="*/ 70 w 70"/>
                            <a:gd name="T5" fmla="*/ 0 h 229"/>
                            <a:gd name="T6" fmla="*/ 0 60000 65536"/>
                            <a:gd name="T7" fmla="*/ 0 60000 65536"/>
                            <a:gd name="T8" fmla="*/ 0 60000 65536"/>
                            <a:gd name="T9" fmla="*/ 0 w 70"/>
                            <a:gd name="T10" fmla="*/ 0 h 229"/>
                            <a:gd name="T11" fmla="*/ 70 w 70"/>
                            <a:gd name="T12" fmla="*/ 229 h 229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70" h="229">
                              <a:moveTo>
                                <a:pt x="0" y="208"/>
                              </a:moveTo>
                              <a:lnTo>
                                <a:pt x="62" y="229"/>
                              </a:lnTo>
                              <a:lnTo>
                                <a:pt x="70" y="0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7" name="Freeform 45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32" y="1475"/>
                          <a:ext cx="299" cy="155"/>
                        </a:xfrm>
                        <a:custGeom>
                          <a:avLst/>
                          <a:gdLst>
                            <a:gd name="T0" fmla="*/ 591 w 599"/>
                            <a:gd name="T1" fmla="*/ 300 h 311"/>
                            <a:gd name="T2" fmla="*/ 570 w 599"/>
                            <a:gd name="T3" fmla="*/ 275 h 311"/>
                            <a:gd name="T4" fmla="*/ 542 w 599"/>
                            <a:gd name="T5" fmla="*/ 246 h 311"/>
                            <a:gd name="T6" fmla="*/ 506 w 599"/>
                            <a:gd name="T7" fmla="*/ 215 h 311"/>
                            <a:gd name="T8" fmla="*/ 385 w 599"/>
                            <a:gd name="T9" fmla="*/ 78 h 311"/>
                            <a:gd name="T10" fmla="*/ 369 w 599"/>
                            <a:gd name="T11" fmla="*/ 62 h 311"/>
                            <a:gd name="T12" fmla="*/ 349 w 599"/>
                            <a:gd name="T13" fmla="*/ 47 h 311"/>
                            <a:gd name="T14" fmla="*/ 304 w 599"/>
                            <a:gd name="T15" fmla="*/ 26 h 311"/>
                            <a:gd name="T16" fmla="*/ 257 w 599"/>
                            <a:gd name="T17" fmla="*/ 12 h 311"/>
                            <a:gd name="T18" fmla="*/ 211 w 599"/>
                            <a:gd name="T19" fmla="*/ 11 h 311"/>
                            <a:gd name="T20" fmla="*/ 174 w 599"/>
                            <a:gd name="T21" fmla="*/ 14 h 311"/>
                            <a:gd name="T22" fmla="*/ 139 w 599"/>
                            <a:gd name="T23" fmla="*/ 17 h 311"/>
                            <a:gd name="T24" fmla="*/ 106 w 599"/>
                            <a:gd name="T25" fmla="*/ 18 h 311"/>
                            <a:gd name="T26" fmla="*/ 70 w 599"/>
                            <a:gd name="T27" fmla="*/ 15 h 311"/>
                            <a:gd name="T28" fmla="*/ 45 w 599"/>
                            <a:gd name="T29" fmla="*/ 8 h 311"/>
                            <a:gd name="T30" fmla="*/ 25 w 599"/>
                            <a:gd name="T31" fmla="*/ 2 h 311"/>
                            <a:gd name="T32" fmla="*/ 11 w 599"/>
                            <a:gd name="T33" fmla="*/ 0 h 311"/>
                            <a:gd name="T34" fmla="*/ 3 w 599"/>
                            <a:gd name="T35" fmla="*/ 2 h 311"/>
                            <a:gd name="T36" fmla="*/ 0 w 599"/>
                            <a:gd name="T37" fmla="*/ 6 h 311"/>
                            <a:gd name="T38" fmla="*/ 2 w 599"/>
                            <a:gd name="T39" fmla="*/ 14 h 311"/>
                            <a:gd name="T40" fmla="*/ 8 w 599"/>
                            <a:gd name="T41" fmla="*/ 23 h 311"/>
                            <a:gd name="T42" fmla="*/ 17 w 599"/>
                            <a:gd name="T43" fmla="*/ 33 h 311"/>
                            <a:gd name="T44" fmla="*/ 43 w 599"/>
                            <a:gd name="T45" fmla="*/ 60 h 311"/>
                            <a:gd name="T46" fmla="*/ 77 w 599"/>
                            <a:gd name="T47" fmla="*/ 90 h 311"/>
                            <a:gd name="T48" fmla="*/ 114 w 599"/>
                            <a:gd name="T49" fmla="*/ 120 h 311"/>
                            <a:gd name="T50" fmla="*/ 150 w 599"/>
                            <a:gd name="T51" fmla="*/ 150 h 311"/>
                            <a:gd name="T52" fmla="*/ 180 w 599"/>
                            <a:gd name="T53" fmla="*/ 171 h 311"/>
                            <a:gd name="T54" fmla="*/ 220 w 599"/>
                            <a:gd name="T55" fmla="*/ 195 h 311"/>
                            <a:gd name="T56" fmla="*/ 269 w 599"/>
                            <a:gd name="T57" fmla="*/ 221 h 311"/>
                            <a:gd name="T58" fmla="*/ 325 w 599"/>
                            <a:gd name="T59" fmla="*/ 245 h 311"/>
                            <a:gd name="T60" fmla="*/ 387 w 599"/>
                            <a:gd name="T61" fmla="*/ 267 h 311"/>
                            <a:gd name="T62" fmla="*/ 454 w 599"/>
                            <a:gd name="T63" fmla="*/ 287 h 311"/>
                            <a:gd name="T64" fmla="*/ 525 w 599"/>
                            <a:gd name="T65" fmla="*/ 302 h 311"/>
                            <a:gd name="T66" fmla="*/ 599 w 599"/>
                            <a:gd name="T67" fmla="*/ 311 h 311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w 599"/>
                            <a:gd name="T103" fmla="*/ 0 h 311"/>
                            <a:gd name="T104" fmla="*/ 599 w 599"/>
                            <a:gd name="T105" fmla="*/ 311 h 311"/>
                          </a:gdLst>
                          <a:ahLst/>
                          <a:cxnLst>
                            <a:cxn ang="T68">
                              <a:pos x="T0" y="T1"/>
                            </a:cxn>
                            <a:cxn ang="T69">
                              <a:pos x="T2" y="T3"/>
                            </a:cxn>
                            <a:cxn ang="T70">
                              <a:pos x="T4" y="T5"/>
                            </a:cxn>
                            <a:cxn ang="T71">
                              <a:pos x="T6" y="T7"/>
                            </a:cxn>
                            <a:cxn ang="T72">
                              <a:pos x="T8" y="T9"/>
                            </a:cxn>
                            <a:cxn ang="T73">
                              <a:pos x="T10" y="T11"/>
                            </a:cxn>
                            <a:cxn ang="T74">
                              <a:pos x="T12" y="T13"/>
                            </a:cxn>
                            <a:cxn ang="T75">
                              <a:pos x="T14" y="T15"/>
                            </a:cxn>
                            <a:cxn ang="T76">
                              <a:pos x="T16" y="T17"/>
                            </a:cxn>
                            <a:cxn ang="T77">
                              <a:pos x="T18" y="T19"/>
                            </a:cxn>
                            <a:cxn ang="T78">
                              <a:pos x="T20" y="T21"/>
                            </a:cxn>
                            <a:cxn ang="T79">
                              <a:pos x="T22" y="T23"/>
                            </a:cxn>
                            <a:cxn ang="T80">
                              <a:pos x="T24" y="T25"/>
                            </a:cxn>
                            <a:cxn ang="T81">
                              <a:pos x="T26" y="T27"/>
                            </a:cxn>
                            <a:cxn ang="T82">
                              <a:pos x="T28" y="T29"/>
                            </a:cxn>
                            <a:cxn ang="T83">
                              <a:pos x="T30" y="T31"/>
                            </a:cxn>
                            <a:cxn ang="T84">
                              <a:pos x="T32" y="T33"/>
                            </a:cxn>
                            <a:cxn ang="T85">
                              <a:pos x="T34" y="T35"/>
                            </a:cxn>
                            <a:cxn ang="T86">
                              <a:pos x="T36" y="T37"/>
                            </a:cxn>
                            <a:cxn ang="T87">
                              <a:pos x="T38" y="T39"/>
                            </a:cxn>
                            <a:cxn ang="T88">
                              <a:pos x="T40" y="T41"/>
                            </a:cxn>
                            <a:cxn ang="T89">
                              <a:pos x="T42" y="T43"/>
                            </a:cxn>
                            <a:cxn ang="T90">
                              <a:pos x="T44" y="T45"/>
                            </a:cxn>
                            <a:cxn ang="T91">
                              <a:pos x="T46" y="T47"/>
                            </a:cxn>
                            <a:cxn ang="T92">
                              <a:pos x="T48" y="T49"/>
                            </a:cxn>
                            <a:cxn ang="T93">
                              <a:pos x="T50" y="T51"/>
                            </a:cxn>
                            <a:cxn ang="T94">
                              <a:pos x="T52" y="T53"/>
                            </a:cxn>
                            <a:cxn ang="T95">
                              <a:pos x="T54" y="T55"/>
                            </a:cxn>
                            <a:cxn ang="T96">
                              <a:pos x="T56" y="T57"/>
                            </a:cxn>
                            <a:cxn ang="T97">
                              <a:pos x="T58" y="T59"/>
                            </a:cxn>
                            <a:cxn ang="T98">
                              <a:pos x="T60" y="T61"/>
                            </a:cxn>
                            <a:cxn ang="T99">
                              <a:pos x="T62" y="T63"/>
                            </a:cxn>
                            <a:cxn ang="T100">
                              <a:pos x="T64" y="T65"/>
                            </a:cxn>
                            <a:cxn ang="T101">
                              <a:pos x="T66" y="T67"/>
                            </a:cxn>
                          </a:cxnLst>
                          <a:rect l="T102" t="T103" r="T104" b="T105"/>
                          <a:pathLst>
                            <a:path w="599" h="311">
                              <a:moveTo>
                                <a:pt x="599" y="311"/>
                              </a:moveTo>
                              <a:lnTo>
                                <a:pt x="591" y="300"/>
                              </a:lnTo>
                              <a:lnTo>
                                <a:pt x="581" y="288"/>
                              </a:lnTo>
                              <a:lnTo>
                                <a:pt x="570" y="275"/>
                              </a:lnTo>
                              <a:lnTo>
                                <a:pt x="557" y="261"/>
                              </a:lnTo>
                              <a:lnTo>
                                <a:pt x="542" y="246"/>
                              </a:lnTo>
                              <a:lnTo>
                                <a:pt x="525" y="230"/>
                              </a:lnTo>
                              <a:lnTo>
                                <a:pt x="506" y="215"/>
                              </a:lnTo>
                              <a:lnTo>
                                <a:pt x="483" y="197"/>
                              </a:lnTo>
                              <a:lnTo>
                                <a:pt x="385" y="78"/>
                              </a:lnTo>
                              <a:lnTo>
                                <a:pt x="377" y="69"/>
                              </a:lnTo>
                              <a:lnTo>
                                <a:pt x="369" y="62"/>
                              </a:lnTo>
                              <a:lnTo>
                                <a:pt x="360" y="54"/>
                              </a:lnTo>
                              <a:lnTo>
                                <a:pt x="349" y="47"/>
                              </a:lnTo>
                              <a:lnTo>
                                <a:pt x="328" y="35"/>
                              </a:lnTo>
                              <a:lnTo>
                                <a:pt x="304" y="26"/>
                              </a:lnTo>
                              <a:lnTo>
                                <a:pt x="281" y="18"/>
                              </a:lnTo>
                              <a:lnTo>
                                <a:pt x="257" y="12"/>
                              </a:lnTo>
                              <a:lnTo>
                                <a:pt x="233" y="11"/>
                              </a:lnTo>
                              <a:lnTo>
                                <a:pt x="211" y="11"/>
                              </a:lnTo>
                              <a:lnTo>
                                <a:pt x="191" y="12"/>
                              </a:lnTo>
                              <a:lnTo>
                                <a:pt x="174" y="14"/>
                              </a:lnTo>
                              <a:lnTo>
                                <a:pt x="156" y="15"/>
                              </a:lnTo>
                              <a:lnTo>
                                <a:pt x="139" y="17"/>
                              </a:lnTo>
                              <a:lnTo>
                                <a:pt x="123" y="17"/>
                              </a:lnTo>
                              <a:lnTo>
                                <a:pt x="106" y="18"/>
                              </a:lnTo>
                              <a:lnTo>
                                <a:pt x="89" y="17"/>
                              </a:lnTo>
                              <a:lnTo>
                                <a:pt x="70" y="15"/>
                              </a:lnTo>
                              <a:lnTo>
                                <a:pt x="57" y="11"/>
                              </a:lnTo>
                              <a:lnTo>
                                <a:pt x="45" y="8"/>
                              </a:lnTo>
                              <a:lnTo>
                                <a:pt x="33" y="5"/>
                              </a:lnTo>
                              <a:lnTo>
                                <a:pt x="25" y="2"/>
                              </a:lnTo>
                              <a:lnTo>
                                <a:pt x="17" y="2"/>
                              </a:lnTo>
                              <a:lnTo>
                                <a:pt x="11" y="0"/>
                              </a:lnTo>
                              <a:lnTo>
                                <a:pt x="7" y="2"/>
                              </a:lnTo>
                              <a:lnTo>
                                <a:pt x="3" y="2"/>
                              </a:lnTo>
                              <a:lnTo>
                                <a:pt x="1" y="5"/>
                              </a:lnTo>
                              <a:lnTo>
                                <a:pt x="0" y="6"/>
                              </a:lnTo>
                              <a:lnTo>
                                <a:pt x="0" y="11"/>
                              </a:lnTo>
                              <a:lnTo>
                                <a:pt x="2" y="14"/>
                              </a:lnTo>
                              <a:lnTo>
                                <a:pt x="4" y="18"/>
                              </a:lnTo>
                              <a:lnTo>
                                <a:pt x="8" y="23"/>
                              </a:lnTo>
                              <a:lnTo>
                                <a:pt x="12" y="29"/>
                              </a:lnTo>
                              <a:lnTo>
                                <a:pt x="17" y="33"/>
                              </a:lnTo>
                              <a:lnTo>
                                <a:pt x="29" y="47"/>
                              </a:lnTo>
                              <a:lnTo>
                                <a:pt x="43" y="60"/>
                              </a:lnTo>
                              <a:lnTo>
                                <a:pt x="60" y="75"/>
                              </a:lnTo>
                              <a:lnTo>
                                <a:pt x="77" y="90"/>
                              </a:lnTo>
                              <a:lnTo>
                                <a:pt x="96" y="105"/>
                              </a:lnTo>
                              <a:lnTo>
                                <a:pt x="114" y="120"/>
                              </a:lnTo>
                              <a:lnTo>
                                <a:pt x="133" y="135"/>
                              </a:lnTo>
                              <a:lnTo>
                                <a:pt x="150" y="150"/>
                              </a:lnTo>
                              <a:lnTo>
                                <a:pt x="165" y="161"/>
                              </a:lnTo>
                              <a:lnTo>
                                <a:pt x="180" y="171"/>
                              </a:lnTo>
                              <a:lnTo>
                                <a:pt x="200" y="183"/>
                              </a:lnTo>
                              <a:lnTo>
                                <a:pt x="220" y="195"/>
                              </a:lnTo>
                              <a:lnTo>
                                <a:pt x="244" y="209"/>
                              </a:lnTo>
                              <a:lnTo>
                                <a:pt x="269" y="221"/>
                              </a:lnTo>
                              <a:lnTo>
                                <a:pt x="296" y="233"/>
                              </a:lnTo>
                              <a:lnTo>
                                <a:pt x="325" y="245"/>
                              </a:lnTo>
                              <a:lnTo>
                                <a:pt x="356" y="257"/>
                              </a:lnTo>
                              <a:lnTo>
                                <a:pt x="387" y="267"/>
                              </a:lnTo>
                              <a:lnTo>
                                <a:pt x="420" y="278"/>
                              </a:lnTo>
                              <a:lnTo>
                                <a:pt x="454" y="287"/>
                              </a:lnTo>
                              <a:lnTo>
                                <a:pt x="489" y="296"/>
                              </a:lnTo>
                              <a:lnTo>
                                <a:pt x="525" y="302"/>
                              </a:lnTo>
                              <a:lnTo>
                                <a:pt x="562" y="308"/>
                              </a:lnTo>
                              <a:lnTo>
                                <a:pt x="599" y="3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CCCC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8" name="Freeform 45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161" y="1572"/>
                          <a:ext cx="70" cy="58"/>
                        </a:xfrm>
                        <a:custGeom>
                          <a:avLst/>
                          <a:gdLst>
                            <a:gd name="T0" fmla="*/ 21 w 140"/>
                            <a:gd name="T1" fmla="*/ 0 h 116"/>
                            <a:gd name="T2" fmla="*/ 43 w 140"/>
                            <a:gd name="T3" fmla="*/ 17 h 116"/>
                            <a:gd name="T4" fmla="*/ 63 w 140"/>
                            <a:gd name="T5" fmla="*/ 33 h 116"/>
                            <a:gd name="T6" fmla="*/ 81 w 140"/>
                            <a:gd name="T7" fmla="*/ 50 h 116"/>
                            <a:gd name="T8" fmla="*/ 97 w 140"/>
                            <a:gd name="T9" fmla="*/ 65 h 116"/>
                            <a:gd name="T10" fmla="*/ 110 w 140"/>
                            <a:gd name="T11" fmla="*/ 78 h 116"/>
                            <a:gd name="T12" fmla="*/ 122 w 140"/>
                            <a:gd name="T13" fmla="*/ 92 h 116"/>
                            <a:gd name="T14" fmla="*/ 132 w 140"/>
                            <a:gd name="T15" fmla="*/ 105 h 116"/>
                            <a:gd name="T16" fmla="*/ 140 w 140"/>
                            <a:gd name="T17" fmla="*/ 116 h 116"/>
                            <a:gd name="T18" fmla="*/ 124 w 140"/>
                            <a:gd name="T19" fmla="*/ 102 h 116"/>
                            <a:gd name="T20" fmla="*/ 108 w 140"/>
                            <a:gd name="T21" fmla="*/ 90 h 116"/>
                            <a:gd name="T22" fmla="*/ 92 w 140"/>
                            <a:gd name="T23" fmla="*/ 80 h 116"/>
                            <a:gd name="T24" fmla="*/ 75 w 140"/>
                            <a:gd name="T25" fmla="*/ 69 h 116"/>
                            <a:gd name="T26" fmla="*/ 58 w 140"/>
                            <a:gd name="T27" fmla="*/ 60 h 116"/>
                            <a:gd name="T28" fmla="*/ 39 w 140"/>
                            <a:gd name="T29" fmla="*/ 53 h 116"/>
                            <a:gd name="T30" fmla="*/ 21 w 140"/>
                            <a:gd name="T31" fmla="*/ 45 h 116"/>
                            <a:gd name="T32" fmla="*/ 0 w 140"/>
                            <a:gd name="T33" fmla="*/ 38 h 116"/>
                            <a:gd name="T34" fmla="*/ 5 w 140"/>
                            <a:gd name="T35" fmla="*/ 27 h 116"/>
                            <a:gd name="T36" fmla="*/ 10 w 140"/>
                            <a:gd name="T37" fmla="*/ 20 h 116"/>
                            <a:gd name="T38" fmla="*/ 15 w 140"/>
                            <a:gd name="T39" fmla="*/ 12 h 116"/>
                            <a:gd name="T40" fmla="*/ 21 w 140"/>
                            <a:gd name="T41" fmla="*/ 6 h 116"/>
                            <a:gd name="T42" fmla="*/ 21 w 140"/>
                            <a:gd name="T43" fmla="*/ 0 h 1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140"/>
                            <a:gd name="T67" fmla="*/ 0 h 116"/>
                            <a:gd name="T68" fmla="*/ 140 w 140"/>
                            <a:gd name="T69" fmla="*/ 116 h 116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140" h="116">
                              <a:moveTo>
                                <a:pt x="21" y="0"/>
                              </a:moveTo>
                              <a:lnTo>
                                <a:pt x="43" y="17"/>
                              </a:lnTo>
                              <a:lnTo>
                                <a:pt x="63" y="33"/>
                              </a:lnTo>
                              <a:lnTo>
                                <a:pt x="81" y="50"/>
                              </a:lnTo>
                              <a:lnTo>
                                <a:pt x="97" y="65"/>
                              </a:lnTo>
                              <a:lnTo>
                                <a:pt x="110" y="78"/>
                              </a:lnTo>
                              <a:lnTo>
                                <a:pt x="122" y="92"/>
                              </a:lnTo>
                              <a:lnTo>
                                <a:pt x="132" y="105"/>
                              </a:lnTo>
                              <a:lnTo>
                                <a:pt x="140" y="116"/>
                              </a:lnTo>
                              <a:lnTo>
                                <a:pt x="124" y="102"/>
                              </a:lnTo>
                              <a:lnTo>
                                <a:pt x="108" y="90"/>
                              </a:lnTo>
                              <a:lnTo>
                                <a:pt x="92" y="80"/>
                              </a:lnTo>
                              <a:lnTo>
                                <a:pt x="75" y="69"/>
                              </a:lnTo>
                              <a:lnTo>
                                <a:pt x="58" y="60"/>
                              </a:lnTo>
                              <a:lnTo>
                                <a:pt x="39" y="53"/>
                              </a:lnTo>
                              <a:lnTo>
                                <a:pt x="21" y="45"/>
                              </a:lnTo>
                              <a:lnTo>
                                <a:pt x="0" y="38"/>
                              </a:lnTo>
                              <a:lnTo>
                                <a:pt x="5" y="27"/>
                              </a:lnTo>
                              <a:lnTo>
                                <a:pt x="10" y="20"/>
                              </a:lnTo>
                              <a:lnTo>
                                <a:pt x="15" y="12"/>
                              </a:lnTo>
                              <a:lnTo>
                                <a:pt x="21" y="6"/>
                              </a:lnTo>
                              <a:lnTo>
                                <a:pt x="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9" name="Freeform 45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61" y="1480"/>
                          <a:ext cx="68" cy="46"/>
                        </a:xfrm>
                        <a:custGeom>
                          <a:avLst/>
                          <a:gdLst>
                            <a:gd name="T0" fmla="*/ 131 w 136"/>
                            <a:gd name="T1" fmla="*/ 93 h 93"/>
                            <a:gd name="T2" fmla="*/ 130 w 136"/>
                            <a:gd name="T3" fmla="*/ 79 h 93"/>
                            <a:gd name="T4" fmla="*/ 130 w 136"/>
                            <a:gd name="T5" fmla="*/ 66 h 93"/>
                            <a:gd name="T6" fmla="*/ 130 w 136"/>
                            <a:gd name="T7" fmla="*/ 51 h 93"/>
                            <a:gd name="T8" fmla="*/ 130 w 136"/>
                            <a:gd name="T9" fmla="*/ 37 h 93"/>
                            <a:gd name="T10" fmla="*/ 131 w 136"/>
                            <a:gd name="T11" fmla="*/ 24 h 93"/>
                            <a:gd name="T12" fmla="*/ 132 w 136"/>
                            <a:gd name="T13" fmla="*/ 13 h 93"/>
                            <a:gd name="T14" fmla="*/ 134 w 136"/>
                            <a:gd name="T15" fmla="*/ 4 h 93"/>
                            <a:gd name="T16" fmla="*/ 136 w 136"/>
                            <a:gd name="T17" fmla="*/ 0 h 93"/>
                            <a:gd name="T18" fmla="*/ 120 w 136"/>
                            <a:gd name="T19" fmla="*/ 1 h 93"/>
                            <a:gd name="T20" fmla="*/ 105 w 136"/>
                            <a:gd name="T21" fmla="*/ 3 h 93"/>
                            <a:gd name="T22" fmla="*/ 89 w 136"/>
                            <a:gd name="T23" fmla="*/ 4 h 93"/>
                            <a:gd name="T24" fmla="*/ 74 w 136"/>
                            <a:gd name="T25" fmla="*/ 6 h 93"/>
                            <a:gd name="T26" fmla="*/ 58 w 136"/>
                            <a:gd name="T27" fmla="*/ 6 h 93"/>
                            <a:gd name="T28" fmla="*/ 43 w 136"/>
                            <a:gd name="T29" fmla="*/ 6 h 93"/>
                            <a:gd name="T30" fmla="*/ 28 w 136"/>
                            <a:gd name="T31" fmla="*/ 6 h 93"/>
                            <a:gd name="T32" fmla="*/ 11 w 136"/>
                            <a:gd name="T33" fmla="*/ 4 h 93"/>
                            <a:gd name="T34" fmla="*/ 5 w 136"/>
                            <a:gd name="T35" fmla="*/ 6 h 93"/>
                            <a:gd name="T36" fmla="*/ 1 w 136"/>
                            <a:gd name="T37" fmla="*/ 7 h 93"/>
                            <a:gd name="T38" fmla="*/ 0 w 136"/>
                            <a:gd name="T39" fmla="*/ 10 h 93"/>
                            <a:gd name="T40" fmla="*/ 0 w 136"/>
                            <a:gd name="T41" fmla="*/ 13 h 93"/>
                            <a:gd name="T42" fmla="*/ 3 w 136"/>
                            <a:gd name="T43" fmla="*/ 16 h 93"/>
                            <a:gd name="T44" fmla="*/ 8 w 136"/>
                            <a:gd name="T45" fmla="*/ 21 h 93"/>
                            <a:gd name="T46" fmla="*/ 14 w 136"/>
                            <a:gd name="T47" fmla="*/ 27 h 93"/>
                            <a:gd name="T48" fmla="*/ 22 w 136"/>
                            <a:gd name="T49" fmla="*/ 33 h 93"/>
                            <a:gd name="T50" fmla="*/ 33 w 136"/>
                            <a:gd name="T51" fmla="*/ 39 h 93"/>
                            <a:gd name="T52" fmla="*/ 44 w 136"/>
                            <a:gd name="T53" fmla="*/ 46 h 93"/>
                            <a:gd name="T54" fmla="*/ 56 w 136"/>
                            <a:gd name="T55" fmla="*/ 52 h 93"/>
                            <a:gd name="T56" fmla="*/ 70 w 136"/>
                            <a:gd name="T57" fmla="*/ 60 h 93"/>
                            <a:gd name="T58" fmla="*/ 84 w 136"/>
                            <a:gd name="T59" fmla="*/ 69 h 93"/>
                            <a:gd name="T60" fmla="*/ 98 w 136"/>
                            <a:gd name="T61" fmla="*/ 76 h 93"/>
                            <a:gd name="T62" fmla="*/ 114 w 136"/>
                            <a:gd name="T63" fmla="*/ 84 h 93"/>
                            <a:gd name="T64" fmla="*/ 131 w 136"/>
                            <a:gd name="T65" fmla="*/ 93 h 93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136"/>
                            <a:gd name="T100" fmla="*/ 0 h 93"/>
                            <a:gd name="T101" fmla="*/ 136 w 136"/>
                            <a:gd name="T102" fmla="*/ 93 h 93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136" h="93">
                              <a:moveTo>
                                <a:pt x="131" y="93"/>
                              </a:moveTo>
                              <a:lnTo>
                                <a:pt x="130" y="79"/>
                              </a:lnTo>
                              <a:lnTo>
                                <a:pt x="130" y="66"/>
                              </a:lnTo>
                              <a:lnTo>
                                <a:pt x="130" y="51"/>
                              </a:lnTo>
                              <a:lnTo>
                                <a:pt x="130" y="37"/>
                              </a:lnTo>
                              <a:lnTo>
                                <a:pt x="131" y="24"/>
                              </a:lnTo>
                              <a:lnTo>
                                <a:pt x="132" y="13"/>
                              </a:lnTo>
                              <a:lnTo>
                                <a:pt x="134" y="4"/>
                              </a:lnTo>
                              <a:lnTo>
                                <a:pt x="136" y="0"/>
                              </a:lnTo>
                              <a:lnTo>
                                <a:pt x="120" y="1"/>
                              </a:lnTo>
                              <a:lnTo>
                                <a:pt x="105" y="3"/>
                              </a:lnTo>
                              <a:lnTo>
                                <a:pt x="89" y="4"/>
                              </a:lnTo>
                              <a:lnTo>
                                <a:pt x="74" y="6"/>
                              </a:lnTo>
                              <a:lnTo>
                                <a:pt x="58" y="6"/>
                              </a:lnTo>
                              <a:lnTo>
                                <a:pt x="43" y="6"/>
                              </a:lnTo>
                              <a:lnTo>
                                <a:pt x="28" y="6"/>
                              </a:lnTo>
                              <a:lnTo>
                                <a:pt x="11" y="4"/>
                              </a:lnTo>
                              <a:lnTo>
                                <a:pt x="5" y="6"/>
                              </a:lnTo>
                              <a:lnTo>
                                <a:pt x="1" y="7"/>
                              </a:lnTo>
                              <a:lnTo>
                                <a:pt x="0" y="10"/>
                              </a:lnTo>
                              <a:lnTo>
                                <a:pt x="0" y="13"/>
                              </a:lnTo>
                              <a:lnTo>
                                <a:pt x="3" y="16"/>
                              </a:lnTo>
                              <a:lnTo>
                                <a:pt x="8" y="21"/>
                              </a:lnTo>
                              <a:lnTo>
                                <a:pt x="14" y="27"/>
                              </a:lnTo>
                              <a:lnTo>
                                <a:pt x="22" y="33"/>
                              </a:lnTo>
                              <a:lnTo>
                                <a:pt x="33" y="39"/>
                              </a:lnTo>
                              <a:lnTo>
                                <a:pt x="44" y="46"/>
                              </a:lnTo>
                              <a:lnTo>
                                <a:pt x="56" y="52"/>
                              </a:lnTo>
                              <a:lnTo>
                                <a:pt x="70" y="60"/>
                              </a:lnTo>
                              <a:lnTo>
                                <a:pt x="84" y="69"/>
                              </a:lnTo>
                              <a:lnTo>
                                <a:pt x="98" y="76"/>
                              </a:lnTo>
                              <a:lnTo>
                                <a:pt x="114" y="84"/>
                              </a:lnTo>
                              <a:lnTo>
                                <a:pt x="131" y="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5C5C5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0" name="Freeform 45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26" y="1480"/>
                          <a:ext cx="145" cy="111"/>
                        </a:xfrm>
                        <a:custGeom>
                          <a:avLst/>
                          <a:gdLst>
                            <a:gd name="T0" fmla="*/ 6 w 291"/>
                            <a:gd name="T1" fmla="*/ 0 h 222"/>
                            <a:gd name="T2" fmla="*/ 4 w 291"/>
                            <a:gd name="T3" fmla="*/ 4 h 222"/>
                            <a:gd name="T4" fmla="*/ 2 w 291"/>
                            <a:gd name="T5" fmla="*/ 13 h 222"/>
                            <a:gd name="T6" fmla="*/ 1 w 291"/>
                            <a:gd name="T7" fmla="*/ 24 h 222"/>
                            <a:gd name="T8" fmla="*/ 0 w 291"/>
                            <a:gd name="T9" fmla="*/ 37 h 222"/>
                            <a:gd name="T10" fmla="*/ 0 w 291"/>
                            <a:gd name="T11" fmla="*/ 51 h 222"/>
                            <a:gd name="T12" fmla="*/ 0 w 291"/>
                            <a:gd name="T13" fmla="*/ 66 h 222"/>
                            <a:gd name="T14" fmla="*/ 0 w 291"/>
                            <a:gd name="T15" fmla="*/ 79 h 222"/>
                            <a:gd name="T16" fmla="*/ 0 w 291"/>
                            <a:gd name="T17" fmla="*/ 93 h 222"/>
                            <a:gd name="T18" fmla="*/ 25 w 291"/>
                            <a:gd name="T19" fmla="*/ 108 h 222"/>
                            <a:gd name="T20" fmla="*/ 48 w 291"/>
                            <a:gd name="T21" fmla="*/ 121 h 222"/>
                            <a:gd name="T22" fmla="*/ 68 w 291"/>
                            <a:gd name="T23" fmla="*/ 135 h 222"/>
                            <a:gd name="T24" fmla="*/ 89 w 291"/>
                            <a:gd name="T25" fmla="*/ 145 h 222"/>
                            <a:gd name="T26" fmla="*/ 107 w 291"/>
                            <a:gd name="T27" fmla="*/ 156 h 222"/>
                            <a:gd name="T28" fmla="*/ 125 w 291"/>
                            <a:gd name="T29" fmla="*/ 165 h 222"/>
                            <a:gd name="T30" fmla="*/ 142 w 291"/>
                            <a:gd name="T31" fmla="*/ 174 h 222"/>
                            <a:gd name="T32" fmla="*/ 157 w 291"/>
                            <a:gd name="T33" fmla="*/ 181 h 222"/>
                            <a:gd name="T34" fmla="*/ 188 w 291"/>
                            <a:gd name="T35" fmla="*/ 195 h 222"/>
                            <a:gd name="T36" fmla="*/ 216 w 291"/>
                            <a:gd name="T37" fmla="*/ 205 h 222"/>
                            <a:gd name="T38" fmla="*/ 244 w 291"/>
                            <a:gd name="T39" fmla="*/ 214 h 222"/>
                            <a:gd name="T40" fmla="*/ 270 w 291"/>
                            <a:gd name="T41" fmla="*/ 222 h 222"/>
                            <a:gd name="T42" fmla="*/ 275 w 291"/>
                            <a:gd name="T43" fmla="*/ 213 h 222"/>
                            <a:gd name="T44" fmla="*/ 280 w 291"/>
                            <a:gd name="T45" fmla="*/ 204 h 222"/>
                            <a:gd name="T46" fmla="*/ 284 w 291"/>
                            <a:gd name="T47" fmla="*/ 198 h 222"/>
                            <a:gd name="T48" fmla="*/ 291 w 291"/>
                            <a:gd name="T49" fmla="*/ 190 h 222"/>
                            <a:gd name="T50" fmla="*/ 291 w 291"/>
                            <a:gd name="T51" fmla="*/ 184 h 222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291"/>
                            <a:gd name="T79" fmla="*/ 0 h 222"/>
                            <a:gd name="T80" fmla="*/ 291 w 291"/>
                            <a:gd name="T81" fmla="*/ 222 h 222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291" h="222">
                              <a:moveTo>
                                <a:pt x="6" y="0"/>
                              </a:moveTo>
                              <a:lnTo>
                                <a:pt x="4" y="4"/>
                              </a:lnTo>
                              <a:lnTo>
                                <a:pt x="2" y="13"/>
                              </a:lnTo>
                              <a:lnTo>
                                <a:pt x="1" y="24"/>
                              </a:lnTo>
                              <a:lnTo>
                                <a:pt x="0" y="37"/>
                              </a:lnTo>
                              <a:lnTo>
                                <a:pt x="0" y="51"/>
                              </a:lnTo>
                              <a:lnTo>
                                <a:pt x="0" y="66"/>
                              </a:lnTo>
                              <a:lnTo>
                                <a:pt x="0" y="79"/>
                              </a:lnTo>
                              <a:lnTo>
                                <a:pt x="0" y="93"/>
                              </a:lnTo>
                              <a:lnTo>
                                <a:pt x="25" y="108"/>
                              </a:lnTo>
                              <a:lnTo>
                                <a:pt x="48" y="121"/>
                              </a:lnTo>
                              <a:lnTo>
                                <a:pt x="68" y="135"/>
                              </a:lnTo>
                              <a:lnTo>
                                <a:pt x="89" y="145"/>
                              </a:lnTo>
                              <a:lnTo>
                                <a:pt x="107" y="156"/>
                              </a:lnTo>
                              <a:lnTo>
                                <a:pt x="125" y="165"/>
                              </a:lnTo>
                              <a:lnTo>
                                <a:pt x="142" y="174"/>
                              </a:lnTo>
                              <a:lnTo>
                                <a:pt x="157" y="181"/>
                              </a:lnTo>
                              <a:lnTo>
                                <a:pt x="188" y="195"/>
                              </a:lnTo>
                              <a:lnTo>
                                <a:pt x="216" y="205"/>
                              </a:lnTo>
                              <a:lnTo>
                                <a:pt x="244" y="214"/>
                              </a:lnTo>
                              <a:lnTo>
                                <a:pt x="270" y="222"/>
                              </a:lnTo>
                              <a:lnTo>
                                <a:pt x="275" y="213"/>
                              </a:lnTo>
                              <a:lnTo>
                                <a:pt x="280" y="204"/>
                              </a:lnTo>
                              <a:lnTo>
                                <a:pt x="284" y="198"/>
                              </a:lnTo>
                              <a:lnTo>
                                <a:pt x="291" y="190"/>
                              </a:lnTo>
                              <a:lnTo>
                                <a:pt x="291" y="184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31" name="Group 45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031" y="1479"/>
                          <a:ext cx="137" cy="104"/>
                          <a:chOff x="5031" y="1479"/>
                          <a:chExt cx="137" cy="104"/>
                        </a:xfrm>
                      </p:grpSpPr>
                      <p:sp>
                        <p:nvSpPr>
                          <p:cNvPr id="146" name="Freeform 45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031" y="1479"/>
                            <a:ext cx="137" cy="104"/>
                          </a:xfrm>
                          <a:custGeom>
                            <a:avLst/>
                            <a:gdLst>
                              <a:gd name="T0" fmla="*/ 12 w 275"/>
                              <a:gd name="T1" fmla="*/ 2 h 207"/>
                              <a:gd name="T2" fmla="*/ 29 w 275"/>
                              <a:gd name="T3" fmla="*/ 0 h 207"/>
                              <a:gd name="T4" fmla="*/ 49 w 275"/>
                              <a:gd name="T5" fmla="*/ 2 h 207"/>
                              <a:gd name="T6" fmla="*/ 68 w 275"/>
                              <a:gd name="T7" fmla="*/ 5 h 207"/>
                              <a:gd name="T8" fmla="*/ 88 w 275"/>
                              <a:gd name="T9" fmla="*/ 11 h 207"/>
                              <a:gd name="T10" fmla="*/ 116 w 275"/>
                              <a:gd name="T11" fmla="*/ 20 h 207"/>
                              <a:gd name="T12" fmla="*/ 142 w 275"/>
                              <a:gd name="T13" fmla="*/ 33 h 207"/>
                              <a:gd name="T14" fmla="*/ 155 w 275"/>
                              <a:gd name="T15" fmla="*/ 41 h 207"/>
                              <a:gd name="T16" fmla="*/ 166 w 275"/>
                              <a:gd name="T17" fmla="*/ 50 h 207"/>
                              <a:gd name="T18" fmla="*/ 177 w 275"/>
                              <a:gd name="T19" fmla="*/ 59 h 207"/>
                              <a:gd name="T20" fmla="*/ 186 w 275"/>
                              <a:gd name="T21" fmla="*/ 69 h 207"/>
                              <a:gd name="T22" fmla="*/ 275 w 275"/>
                              <a:gd name="T23" fmla="*/ 177 h 207"/>
                              <a:gd name="T24" fmla="*/ 274 w 275"/>
                              <a:gd name="T25" fmla="*/ 183 h 207"/>
                              <a:gd name="T26" fmla="*/ 269 w 275"/>
                              <a:gd name="T27" fmla="*/ 186 h 207"/>
                              <a:gd name="T28" fmla="*/ 263 w 275"/>
                              <a:gd name="T29" fmla="*/ 192 h 207"/>
                              <a:gd name="T30" fmla="*/ 260 w 275"/>
                              <a:gd name="T31" fmla="*/ 198 h 207"/>
                              <a:gd name="T32" fmla="*/ 255 w 275"/>
                              <a:gd name="T33" fmla="*/ 207 h 207"/>
                              <a:gd name="T34" fmla="*/ 232 w 275"/>
                              <a:gd name="T35" fmla="*/ 198 h 207"/>
                              <a:gd name="T36" fmla="*/ 210 w 275"/>
                              <a:gd name="T37" fmla="*/ 191 h 207"/>
                              <a:gd name="T38" fmla="*/ 189 w 275"/>
                              <a:gd name="T39" fmla="*/ 182 h 207"/>
                              <a:gd name="T40" fmla="*/ 170 w 275"/>
                              <a:gd name="T41" fmla="*/ 174 h 207"/>
                              <a:gd name="T42" fmla="*/ 151 w 275"/>
                              <a:gd name="T43" fmla="*/ 165 h 207"/>
                              <a:gd name="T44" fmla="*/ 134 w 275"/>
                              <a:gd name="T45" fmla="*/ 158 h 207"/>
                              <a:gd name="T46" fmla="*/ 118 w 275"/>
                              <a:gd name="T47" fmla="*/ 149 h 207"/>
                              <a:gd name="T48" fmla="*/ 102 w 275"/>
                              <a:gd name="T49" fmla="*/ 141 h 207"/>
                              <a:gd name="T50" fmla="*/ 74 w 275"/>
                              <a:gd name="T51" fmla="*/ 126 h 207"/>
                              <a:gd name="T52" fmla="*/ 49 w 275"/>
                              <a:gd name="T53" fmla="*/ 110 h 207"/>
                              <a:gd name="T54" fmla="*/ 24 w 275"/>
                              <a:gd name="T55" fmla="*/ 95 h 207"/>
                              <a:gd name="T56" fmla="*/ 1 w 275"/>
                              <a:gd name="T57" fmla="*/ 77 h 207"/>
                              <a:gd name="T58" fmla="*/ 0 w 275"/>
                              <a:gd name="T59" fmla="*/ 65 h 207"/>
                              <a:gd name="T60" fmla="*/ 0 w 275"/>
                              <a:gd name="T61" fmla="*/ 51 h 207"/>
                              <a:gd name="T62" fmla="*/ 0 w 275"/>
                              <a:gd name="T63" fmla="*/ 41 h 207"/>
                              <a:gd name="T64" fmla="*/ 0 w 275"/>
                              <a:gd name="T65" fmla="*/ 30 h 207"/>
                              <a:gd name="T66" fmla="*/ 1 w 275"/>
                              <a:gd name="T67" fmla="*/ 20 h 207"/>
                              <a:gd name="T68" fmla="*/ 2 w 275"/>
                              <a:gd name="T69" fmla="*/ 12 h 207"/>
                              <a:gd name="T70" fmla="*/ 4 w 275"/>
                              <a:gd name="T71" fmla="*/ 6 h 207"/>
                              <a:gd name="T72" fmla="*/ 6 w 275"/>
                              <a:gd name="T73" fmla="*/ 2 h 207"/>
                              <a:gd name="T74" fmla="*/ 12 w 275"/>
                              <a:gd name="T75" fmla="*/ 2 h 207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w 275"/>
                              <a:gd name="T115" fmla="*/ 0 h 207"/>
                              <a:gd name="T116" fmla="*/ 275 w 275"/>
                              <a:gd name="T117" fmla="*/ 207 h 207"/>
                            </a:gdLst>
                            <a:ahLst/>
                            <a:cxnLst>
                              <a:cxn ang="T76">
                                <a:pos x="T0" y="T1"/>
                              </a:cxn>
                              <a:cxn ang="T77">
                                <a:pos x="T2" y="T3"/>
                              </a:cxn>
                              <a:cxn ang="T78">
                                <a:pos x="T4" y="T5"/>
                              </a:cxn>
                              <a:cxn ang="T79">
                                <a:pos x="T6" y="T7"/>
                              </a:cxn>
                              <a:cxn ang="T80">
                                <a:pos x="T8" y="T9"/>
                              </a:cxn>
                              <a:cxn ang="T81">
                                <a:pos x="T10" y="T11"/>
                              </a:cxn>
                              <a:cxn ang="T82">
                                <a:pos x="T12" y="T13"/>
                              </a:cxn>
                              <a:cxn ang="T83">
                                <a:pos x="T14" y="T15"/>
                              </a:cxn>
                              <a:cxn ang="T84">
                                <a:pos x="T16" y="T17"/>
                              </a:cxn>
                              <a:cxn ang="T85">
                                <a:pos x="T18" y="T19"/>
                              </a:cxn>
                              <a:cxn ang="T86">
                                <a:pos x="T20" y="T21"/>
                              </a:cxn>
                              <a:cxn ang="T87">
                                <a:pos x="T22" y="T23"/>
                              </a:cxn>
                              <a:cxn ang="T88">
                                <a:pos x="T24" y="T25"/>
                              </a:cxn>
                              <a:cxn ang="T89">
                                <a:pos x="T26" y="T27"/>
                              </a:cxn>
                              <a:cxn ang="T90">
                                <a:pos x="T28" y="T29"/>
                              </a:cxn>
                              <a:cxn ang="T91">
                                <a:pos x="T30" y="T31"/>
                              </a:cxn>
                              <a:cxn ang="T92">
                                <a:pos x="T32" y="T33"/>
                              </a:cxn>
                              <a:cxn ang="T93">
                                <a:pos x="T34" y="T35"/>
                              </a:cxn>
                              <a:cxn ang="T94">
                                <a:pos x="T36" y="T37"/>
                              </a:cxn>
                              <a:cxn ang="T95">
                                <a:pos x="T38" y="T39"/>
                              </a:cxn>
                              <a:cxn ang="T96">
                                <a:pos x="T40" y="T41"/>
                              </a:cxn>
                              <a:cxn ang="T97">
                                <a:pos x="T42" y="T43"/>
                              </a:cxn>
                              <a:cxn ang="T98">
                                <a:pos x="T44" y="T45"/>
                              </a:cxn>
                              <a:cxn ang="T99">
                                <a:pos x="T46" y="T47"/>
                              </a:cxn>
                              <a:cxn ang="T100">
                                <a:pos x="T48" y="T49"/>
                              </a:cxn>
                              <a:cxn ang="T101">
                                <a:pos x="T50" y="T51"/>
                              </a:cxn>
                              <a:cxn ang="T102">
                                <a:pos x="T52" y="T53"/>
                              </a:cxn>
                              <a:cxn ang="T103">
                                <a:pos x="T54" y="T55"/>
                              </a:cxn>
                              <a:cxn ang="T104">
                                <a:pos x="T56" y="T57"/>
                              </a:cxn>
                              <a:cxn ang="T105">
                                <a:pos x="T58" y="T59"/>
                              </a:cxn>
                              <a:cxn ang="T106">
                                <a:pos x="T60" y="T61"/>
                              </a:cxn>
                              <a:cxn ang="T107">
                                <a:pos x="T62" y="T63"/>
                              </a:cxn>
                              <a:cxn ang="T108">
                                <a:pos x="T64" y="T65"/>
                              </a:cxn>
                              <a:cxn ang="T109">
                                <a:pos x="T66" y="T67"/>
                              </a:cxn>
                              <a:cxn ang="T110">
                                <a:pos x="T68" y="T69"/>
                              </a:cxn>
                              <a:cxn ang="T111">
                                <a:pos x="T70" y="T71"/>
                              </a:cxn>
                              <a:cxn ang="T112">
                                <a:pos x="T72" y="T73"/>
                              </a:cxn>
                              <a:cxn ang="T113">
                                <a:pos x="T74" y="T75"/>
                              </a:cxn>
                            </a:cxnLst>
                            <a:rect l="T114" t="T115" r="T116" b="T117"/>
                            <a:pathLst>
                              <a:path w="275" h="207">
                                <a:moveTo>
                                  <a:pt x="12" y="2"/>
                                </a:moveTo>
                                <a:lnTo>
                                  <a:pt x="29" y="0"/>
                                </a:lnTo>
                                <a:lnTo>
                                  <a:pt x="49" y="2"/>
                                </a:lnTo>
                                <a:lnTo>
                                  <a:pt x="68" y="5"/>
                                </a:lnTo>
                                <a:lnTo>
                                  <a:pt x="88" y="11"/>
                                </a:lnTo>
                                <a:lnTo>
                                  <a:pt x="116" y="20"/>
                                </a:lnTo>
                                <a:lnTo>
                                  <a:pt x="142" y="33"/>
                                </a:lnTo>
                                <a:lnTo>
                                  <a:pt x="155" y="41"/>
                                </a:lnTo>
                                <a:lnTo>
                                  <a:pt x="166" y="50"/>
                                </a:lnTo>
                                <a:lnTo>
                                  <a:pt x="177" y="59"/>
                                </a:lnTo>
                                <a:lnTo>
                                  <a:pt x="186" y="69"/>
                                </a:lnTo>
                                <a:lnTo>
                                  <a:pt x="275" y="177"/>
                                </a:lnTo>
                                <a:lnTo>
                                  <a:pt x="274" y="183"/>
                                </a:lnTo>
                                <a:lnTo>
                                  <a:pt x="269" y="186"/>
                                </a:lnTo>
                                <a:lnTo>
                                  <a:pt x="263" y="192"/>
                                </a:lnTo>
                                <a:lnTo>
                                  <a:pt x="260" y="198"/>
                                </a:lnTo>
                                <a:lnTo>
                                  <a:pt x="255" y="207"/>
                                </a:lnTo>
                                <a:lnTo>
                                  <a:pt x="232" y="198"/>
                                </a:lnTo>
                                <a:lnTo>
                                  <a:pt x="210" y="191"/>
                                </a:lnTo>
                                <a:lnTo>
                                  <a:pt x="189" y="182"/>
                                </a:lnTo>
                                <a:lnTo>
                                  <a:pt x="170" y="174"/>
                                </a:lnTo>
                                <a:lnTo>
                                  <a:pt x="151" y="165"/>
                                </a:lnTo>
                                <a:lnTo>
                                  <a:pt x="134" y="158"/>
                                </a:lnTo>
                                <a:lnTo>
                                  <a:pt x="118" y="149"/>
                                </a:lnTo>
                                <a:lnTo>
                                  <a:pt x="102" y="141"/>
                                </a:lnTo>
                                <a:lnTo>
                                  <a:pt x="74" y="126"/>
                                </a:lnTo>
                                <a:lnTo>
                                  <a:pt x="49" y="110"/>
                                </a:lnTo>
                                <a:lnTo>
                                  <a:pt x="24" y="95"/>
                                </a:lnTo>
                                <a:lnTo>
                                  <a:pt x="1" y="77"/>
                                </a:lnTo>
                                <a:lnTo>
                                  <a:pt x="0" y="65"/>
                                </a:lnTo>
                                <a:lnTo>
                                  <a:pt x="0" y="51"/>
                                </a:lnTo>
                                <a:lnTo>
                                  <a:pt x="0" y="41"/>
                                </a:lnTo>
                                <a:lnTo>
                                  <a:pt x="0" y="30"/>
                                </a:lnTo>
                                <a:lnTo>
                                  <a:pt x="1" y="20"/>
                                </a:lnTo>
                                <a:lnTo>
                                  <a:pt x="2" y="12"/>
                                </a:lnTo>
                                <a:lnTo>
                                  <a:pt x="4" y="6"/>
                                </a:lnTo>
                                <a:lnTo>
                                  <a:pt x="6" y="2"/>
                                </a:lnTo>
                                <a:lnTo>
                                  <a:pt x="12" y="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9999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z="9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147" name="Group 45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032" y="1480"/>
                            <a:ext cx="133" cy="99"/>
                            <a:chOff x="5032" y="1480"/>
                            <a:chExt cx="133" cy="99"/>
                          </a:xfrm>
                        </p:grpSpPr>
                        <p:sp>
                          <p:nvSpPr>
                            <p:cNvPr id="149" name="Freeform 45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2" y="1480"/>
                              <a:ext cx="133" cy="99"/>
                            </a:xfrm>
                            <a:custGeom>
                              <a:avLst/>
                              <a:gdLst>
                                <a:gd name="T0" fmla="*/ 12 w 265"/>
                                <a:gd name="T1" fmla="*/ 0 h 198"/>
                                <a:gd name="T2" fmla="*/ 29 w 265"/>
                                <a:gd name="T3" fmla="*/ 0 h 198"/>
                                <a:gd name="T4" fmla="*/ 48 w 265"/>
                                <a:gd name="T5" fmla="*/ 1 h 198"/>
                                <a:gd name="T6" fmla="*/ 66 w 265"/>
                                <a:gd name="T7" fmla="*/ 4 h 198"/>
                                <a:gd name="T8" fmla="*/ 85 w 265"/>
                                <a:gd name="T9" fmla="*/ 9 h 198"/>
                                <a:gd name="T10" fmla="*/ 113 w 265"/>
                                <a:gd name="T11" fmla="*/ 18 h 198"/>
                                <a:gd name="T12" fmla="*/ 138 w 265"/>
                                <a:gd name="T13" fmla="*/ 30 h 198"/>
                                <a:gd name="T14" fmla="*/ 151 w 265"/>
                                <a:gd name="T15" fmla="*/ 37 h 198"/>
                                <a:gd name="T16" fmla="*/ 162 w 265"/>
                                <a:gd name="T17" fmla="*/ 46 h 198"/>
                                <a:gd name="T18" fmla="*/ 172 w 265"/>
                                <a:gd name="T19" fmla="*/ 55 h 198"/>
                                <a:gd name="T20" fmla="*/ 181 w 265"/>
                                <a:gd name="T21" fmla="*/ 64 h 198"/>
                                <a:gd name="T22" fmla="*/ 182 w 265"/>
                                <a:gd name="T23" fmla="*/ 66 h 198"/>
                                <a:gd name="T24" fmla="*/ 185 w 265"/>
                                <a:gd name="T25" fmla="*/ 69 h 198"/>
                                <a:gd name="T26" fmla="*/ 190 w 265"/>
                                <a:gd name="T27" fmla="*/ 75 h 198"/>
                                <a:gd name="T28" fmla="*/ 195 w 265"/>
                                <a:gd name="T29" fmla="*/ 81 h 198"/>
                                <a:gd name="T30" fmla="*/ 201 w 265"/>
                                <a:gd name="T31" fmla="*/ 88 h 198"/>
                                <a:gd name="T32" fmla="*/ 208 w 265"/>
                                <a:gd name="T33" fmla="*/ 97 h 198"/>
                                <a:gd name="T34" fmla="*/ 215 w 265"/>
                                <a:gd name="T35" fmla="*/ 106 h 198"/>
                                <a:gd name="T36" fmla="*/ 223 w 265"/>
                                <a:gd name="T37" fmla="*/ 117 h 198"/>
                                <a:gd name="T38" fmla="*/ 232 w 265"/>
                                <a:gd name="T39" fmla="*/ 126 h 198"/>
                                <a:gd name="T40" fmla="*/ 239 w 265"/>
                                <a:gd name="T41" fmla="*/ 135 h 198"/>
                                <a:gd name="T42" fmla="*/ 246 w 265"/>
                                <a:gd name="T43" fmla="*/ 144 h 198"/>
                                <a:gd name="T44" fmla="*/ 252 w 265"/>
                                <a:gd name="T45" fmla="*/ 151 h 198"/>
                                <a:gd name="T46" fmla="*/ 257 w 265"/>
                                <a:gd name="T47" fmla="*/ 159 h 198"/>
                                <a:gd name="T48" fmla="*/ 261 w 265"/>
                                <a:gd name="T49" fmla="*/ 163 h 198"/>
                                <a:gd name="T50" fmla="*/ 264 w 265"/>
                                <a:gd name="T51" fmla="*/ 166 h 198"/>
                                <a:gd name="T52" fmla="*/ 265 w 265"/>
                                <a:gd name="T53" fmla="*/ 168 h 198"/>
                                <a:gd name="T54" fmla="*/ 265 w 265"/>
                                <a:gd name="T55" fmla="*/ 169 h 198"/>
                                <a:gd name="T56" fmla="*/ 264 w 265"/>
                                <a:gd name="T57" fmla="*/ 171 h 198"/>
                                <a:gd name="T58" fmla="*/ 264 w 265"/>
                                <a:gd name="T59" fmla="*/ 174 h 198"/>
                                <a:gd name="T60" fmla="*/ 263 w 265"/>
                                <a:gd name="T61" fmla="*/ 174 h 198"/>
                                <a:gd name="T62" fmla="*/ 258 w 265"/>
                                <a:gd name="T63" fmla="*/ 178 h 198"/>
                                <a:gd name="T64" fmla="*/ 254 w 265"/>
                                <a:gd name="T65" fmla="*/ 183 h 198"/>
                                <a:gd name="T66" fmla="*/ 250 w 265"/>
                                <a:gd name="T67" fmla="*/ 189 h 198"/>
                                <a:gd name="T68" fmla="*/ 246 w 265"/>
                                <a:gd name="T69" fmla="*/ 198 h 198"/>
                                <a:gd name="T70" fmla="*/ 223 w 265"/>
                                <a:gd name="T71" fmla="*/ 189 h 198"/>
                                <a:gd name="T72" fmla="*/ 203 w 265"/>
                                <a:gd name="T73" fmla="*/ 181 h 198"/>
                                <a:gd name="T74" fmla="*/ 182 w 265"/>
                                <a:gd name="T75" fmla="*/ 172 h 198"/>
                                <a:gd name="T76" fmla="*/ 164 w 265"/>
                                <a:gd name="T77" fmla="*/ 165 h 198"/>
                                <a:gd name="T78" fmla="*/ 146 w 265"/>
                                <a:gd name="T79" fmla="*/ 157 h 198"/>
                                <a:gd name="T80" fmla="*/ 130 w 265"/>
                                <a:gd name="T81" fmla="*/ 150 h 198"/>
                                <a:gd name="T82" fmla="*/ 115 w 265"/>
                                <a:gd name="T83" fmla="*/ 142 h 198"/>
                                <a:gd name="T84" fmla="*/ 99 w 265"/>
                                <a:gd name="T85" fmla="*/ 135 h 198"/>
                                <a:gd name="T86" fmla="*/ 72 w 265"/>
                                <a:gd name="T87" fmla="*/ 120 h 198"/>
                                <a:gd name="T88" fmla="*/ 48 w 265"/>
                                <a:gd name="T89" fmla="*/ 105 h 198"/>
                                <a:gd name="T90" fmla="*/ 24 w 265"/>
                                <a:gd name="T91" fmla="*/ 88 h 198"/>
                                <a:gd name="T92" fmla="*/ 1 w 265"/>
                                <a:gd name="T93" fmla="*/ 72 h 198"/>
                                <a:gd name="T94" fmla="*/ 0 w 265"/>
                                <a:gd name="T95" fmla="*/ 60 h 198"/>
                                <a:gd name="T96" fmla="*/ 0 w 265"/>
                                <a:gd name="T97" fmla="*/ 48 h 198"/>
                                <a:gd name="T98" fmla="*/ 0 w 265"/>
                                <a:gd name="T99" fmla="*/ 37 h 198"/>
                                <a:gd name="T100" fmla="*/ 0 w 265"/>
                                <a:gd name="T101" fmla="*/ 27 h 198"/>
                                <a:gd name="T102" fmla="*/ 1 w 265"/>
                                <a:gd name="T103" fmla="*/ 18 h 198"/>
                                <a:gd name="T104" fmla="*/ 2 w 265"/>
                                <a:gd name="T105" fmla="*/ 10 h 198"/>
                                <a:gd name="T106" fmla="*/ 4 w 265"/>
                                <a:gd name="T107" fmla="*/ 4 h 198"/>
                                <a:gd name="T108" fmla="*/ 5 w 265"/>
                                <a:gd name="T109" fmla="*/ 0 h 198"/>
                                <a:gd name="T110" fmla="*/ 6 w 265"/>
                                <a:gd name="T111" fmla="*/ 0 h 198"/>
                                <a:gd name="T112" fmla="*/ 8 w 265"/>
                                <a:gd name="T113" fmla="*/ 0 h 198"/>
                                <a:gd name="T114" fmla="*/ 11 w 265"/>
                                <a:gd name="T115" fmla="*/ 0 h 198"/>
                                <a:gd name="T116" fmla="*/ 12 w 265"/>
                                <a:gd name="T117" fmla="*/ 0 h 198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60000 65536"/>
                                <a:gd name="T172" fmla="*/ 0 60000 65536"/>
                                <a:gd name="T173" fmla="*/ 0 60000 65536"/>
                                <a:gd name="T174" fmla="*/ 0 60000 65536"/>
                                <a:gd name="T175" fmla="*/ 0 60000 65536"/>
                                <a:gd name="T176" fmla="*/ 0 60000 65536"/>
                                <a:gd name="T177" fmla="*/ 0 w 265"/>
                                <a:gd name="T178" fmla="*/ 0 h 198"/>
                                <a:gd name="T179" fmla="*/ 265 w 265"/>
                                <a:gd name="T180" fmla="*/ 198 h 198"/>
                              </a:gdLst>
                              <a:ahLst/>
                              <a:cxnLst>
                                <a:cxn ang="T118">
                                  <a:pos x="T0" y="T1"/>
                                </a:cxn>
                                <a:cxn ang="T119">
                                  <a:pos x="T2" y="T3"/>
                                </a:cxn>
                                <a:cxn ang="T120">
                                  <a:pos x="T4" y="T5"/>
                                </a:cxn>
                                <a:cxn ang="T121">
                                  <a:pos x="T6" y="T7"/>
                                </a:cxn>
                                <a:cxn ang="T122">
                                  <a:pos x="T8" y="T9"/>
                                </a:cxn>
                                <a:cxn ang="T123">
                                  <a:pos x="T10" y="T11"/>
                                </a:cxn>
                                <a:cxn ang="T124">
                                  <a:pos x="T12" y="T13"/>
                                </a:cxn>
                                <a:cxn ang="T125">
                                  <a:pos x="T14" y="T15"/>
                                </a:cxn>
                                <a:cxn ang="T126">
                                  <a:pos x="T16" y="T17"/>
                                </a:cxn>
                                <a:cxn ang="T127">
                                  <a:pos x="T18" y="T19"/>
                                </a:cxn>
                                <a:cxn ang="T128">
                                  <a:pos x="T20" y="T21"/>
                                </a:cxn>
                                <a:cxn ang="T129">
                                  <a:pos x="T22" y="T23"/>
                                </a:cxn>
                                <a:cxn ang="T130">
                                  <a:pos x="T24" y="T25"/>
                                </a:cxn>
                                <a:cxn ang="T131">
                                  <a:pos x="T26" y="T27"/>
                                </a:cxn>
                                <a:cxn ang="T132">
                                  <a:pos x="T28" y="T29"/>
                                </a:cxn>
                                <a:cxn ang="T133">
                                  <a:pos x="T30" y="T31"/>
                                </a:cxn>
                                <a:cxn ang="T134">
                                  <a:pos x="T32" y="T33"/>
                                </a:cxn>
                                <a:cxn ang="T135">
                                  <a:pos x="T34" y="T35"/>
                                </a:cxn>
                                <a:cxn ang="T136">
                                  <a:pos x="T36" y="T37"/>
                                </a:cxn>
                                <a:cxn ang="T137">
                                  <a:pos x="T38" y="T39"/>
                                </a:cxn>
                                <a:cxn ang="T138">
                                  <a:pos x="T40" y="T41"/>
                                </a:cxn>
                                <a:cxn ang="T139">
                                  <a:pos x="T42" y="T43"/>
                                </a:cxn>
                                <a:cxn ang="T140">
                                  <a:pos x="T44" y="T45"/>
                                </a:cxn>
                                <a:cxn ang="T141">
                                  <a:pos x="T46" y="T47"/>
                                </a:cxn>
                                <a:cxn ang="T142">
                                  <a:pos x="T48" y="T49"/>
                                </a:cxn>
                                <a:cxn ang="T143">
                                  <a:pos x="T50" y="T51"/>
                                </a:cxn>
                                <a:cxn ang="T144">
                                  <a:pos x="T52" y="T53"/>
                                </a:cxn>
                                <a:cxn ang="T145">
                                  <a:pos x="T54" y="T55"/>
                                </a:cxn>
                                <a:cxn ang="T146">
                                  <a:pos x="T56" y="T57"/>
                                </a:cxn>
                                <a:cxn ang="T147">
                                  <a:pos x="T58" y="T59"/>
                                </a:cxn>
                                <a:cxn ang="T148">
                                  <a:pos x="T60" y="T61"/>
                                </a:cxn>
                                <a:cxn ang="T149">
                                  <a:pos x="T62" y="T63"/>
                                </a:cxn>
                                <a:cxn ang="T150">
                                  <a:pos x="T64" y="T65"/>
                                </a:cxn>
                                <a:cxn ang="T151">
                                  <a:pos x="T66" y="T67"/>
                                </a:cxn>
                                <a:cxn ang="T152">
                                  <a:pos x="T68" y="T69"/>
                                </a:cxn>
                                <a:cxn ang="T153">
                                  <a:pos x="T70" y="T71"/>
                                </a:cxn>
                                <a:cxn ang="T154">
                                  <a:pos x="T72" y="T73"/>
                                </a:cxn>
                                <a:cxn ang="T155">
                                  <a:pos x="T74" y="T75"/>
                                </a:cxn>
                                <a:cxn ang="T156">
                                  <a:pos x="T76" y="T77"/>
                                </a:cxn>
                                <a:cxn ang="T157">
                                  <a:pos x="T78" y="T79"/>
                                </a:cxn>
                                <a:cxn ang="T158">
                                  <a:pos x="T80" y="T81"/>
                                </a:cxn>
                                <a:cxn ang="T159">
                                  <a:pos x="T82" y="T83"/>
                                </a:cxn>
                                <a:cxn ang="T160">
                                  <a:pos x="T84" y="T85"/>
                                </a:cxn>
                                <a:cxn ang="T161">
                                  <a:pos x="T86" y="T87"/>
                                </a:cxn>
                                <a:cxn ang="T162">
                                  <a:pos x="T88" y="T89"/>
                                </a:cxn>
                                <a:cxn ang="T163">
                                  <a:pos x="T90" y="T91"/>
                                </a:cxn>
                                <a:cxn ang="T164">
                                  <a:pos x="T92" y="T93"/>
                                </a:cxn>
                                <a:cxn ang="T165">
                                  <a:pos x="T94" y="T95"/>
                                </a:cxn>
                                <a:cxn ang="T166">
                                  <a:pos x="T96" y="T97"/>
                                </a:cxn>
                                <a:cxn ang="T167">
                                  <a:pos x="T98" y="T99"/>
                                </a:cxn>
                                <a:cxn ang="T168">
                                  <a:pos x="T100" y="T101"/>
                                </a:cxn>
                                <a:cxn ang="T169">
                                  <a:pos x="T102" y="T103"/>
                                </a:cxn>
                                <a:cxn ang="T170">
                                  <a:pos x="T104" y="T105"/>
                                </a:cxn>
                                <a:cxn ang="T171">
                                  <a:pos x="T106" y="T107"/>
                                </a:cxn>
                                <a:cxn ang="T172">
                                  <a:pos x="T108" y="T109"/>
                                </a:cxn>
                                <a:cxn ang="T173">
                                  <a:pos x="T110" y="T111"/>
                                </a:cxn>
                                <a:cxn ang="T174">
                                  <a:pos x="T112" y="T113"/>
                                </a:cxn>
                                <a:cxn ang="T175">
                                  <a:pos x="T114" y="T115"/>
                                </a:cxn>
                                <a:cxn ang="T176">
                                  <a:pos x="T116" y="T117"/>
                                </a:cxn>
                              </a:cxnLst>
                              <a:rect l="T177" t="T178" r="T179" b="T180"/>
                              <a:pathLst>
                                <a:path w="265" h="198">
                                  <a:moveTo>
                                    <a:pt x="12" y="0"/>
                                  </a:moveTo>
                                  <a:lnTo>
                                    <a:pt x="29" y="0"/>
                                  </a:lnTo>
                                  <a:lnTo>
                                    <a:pt x="48" y="1"/>
                                  </a:lnTo>
                                  <a:lnTo>
                                    <a:pt x="66" y="4"/>
                                  </a:lnTo>
                                  <a:lnTo>
                                    <a:pt x="85" y="9"/>
                                  </a:lnTo>
                                  <a:lnTo>
                                    <a:pt x="113" y="18"/>
                                  </a:lnTo>
                                  <a:lnTo>
                                    <a:pt x="138" y="30"/>
                                  </a:lnTo>
                                  <a:lnTo>
                                    <a:pt x="151" y="37"/>
                                  </a:lnTo>
                                  <a:lnTo>
                                    <a:pt x="162" y="46"/>
                                  </a:lnTo>
                                  <a:lnTo>
                                    <a:pt x="172" y="55"/>
                                  </a:lnTo>
                                  <a:lnTo>
                                    <a:pt x="181" y="64"/>
                                  </a:lnTo>
                                  <a:lnTo>
                                    <a:pt x="182" y="66"/>
                                  </a:lnTo>
                                  <a:lnTo>
                                    <a:pt x="185" y="69"/>
                                  </a:lnTo>
                                  <a:lnTo>
                                    <a:pt x="190" y="75"/>
                                  </a:lnTo>
                                  <a:lnTo>
                                    <a:pt x="195" y="81"/>
                                  </a:lnTo>
                                  <a:lnTo>
                                    <a:pt x="201" y="88"/>
                                  </a:lnTo>
                                  <a:lnTo>
                                    <a:pt x="208" y="97"/>
                                  </a:lnTo>
                                  <a:lnTo>
                                    <a:pt x="215" y="106"/>
                                  </a:lnTo>
                                  <a:lnTo>
                                    <a:pt x="223" y="117"/>
                                  </a:lnTo>
                                  <a:lnTo>
                                    <a:pt x="232" y="126"/>
                                  </a:lnTo>
                                  <a:lnTo>
                                    <a:pt x="239" y="135"/>
                                  </a:lnTo>
                                  <a:lnTo>
                                    <a:pt x="246" y="144"/>
                                  </a:lnTo>
                                  <a:lnTo>
                                    <a:pt x="252" y="151"/>
                                  </a:lnTo>
                                  <a:lnTo>
                                    <a:pt x="257" y="159"/>
                                  </a:lnTo>
                                  <a:lnTo>
                                    <a:pt x="261" y="163"/>
                                  </a:lnTo>
                                  <a:lnTo>
                                    <a:pt x="264" y="166"/>
                                  </a:lnTo>
                                  <a:lnTo>
                                    <a:pt x="265" y="168"/>
                                  </a:lnTo>
                                  <a:lnTo>
                                    <a:pt x="265" y="169"/>
                                  </a:lnTo>
                                  <a:lnTo>
                                    <a:pt x="264" y="171"/>
                                  </a:lnTo>
                                  <a:lnTo>
                                    <a:pt x="264" y="174"/>
                                  </a:lnTo>
                                  <a:lnTo>
                                    <a:pt x="263" y="174"/>
                                  </a:lnTo>
                                  <a:lnTo>
                                    <a:pt x="258" y="178"/>
                                  </a:lnTo>
                                  <a:lnTo>
                                    <a:pt x="254" y="183"/>
                                  </a:lnTo>
                                  <a:lnTo>
                                    <a:pt x="250" y="189"/>
                                  </a:lnTo>
                                  <a:lnTo>
                                    <a:pt x="246" y="198"/>
                                  </a:lnTo>
                                  <a:lnTo>
                                    <a:pt x="223" y="189"/>
                                  </a:lnTo>
                                  <a:lnTo>
                                    <a:pt x="203" y="181"/>
                                  </a:lnTo>
                                  <a:lnTo>
                                    <a:pt x="182" y="172"/>
                                  </a:lnTo>
                                  <a:lnTo>
                                    <a:pt x="164" y="165"/>
                                  </a:lnTo>
                                  <a:lnTo>
                                    <a:pt x="146" y="157"/>
                                  </a:lnTo>
                                  <a:lnTo>
                                    <a:pt x="130" y="150"/>
                                  </a:lnTo>
                                  <a:lnTo>
                                    <a:pt x="115" y="142"/>
                                  </a:lnTo>
                                  <a:lnTo>
                                    <a:pt x="99" y="135"/>
                                  </a:lnTo>
                                  <a:lnTo>
                                    <a:pt x="72" y="120"/>
                                  </a:lnTo>
                                  <a:lnTo>
                                    <a:pt x="48" y="105"/>
                                  </a:lnTo>
                                  <a:lnTo>
                                    <a:pt x="24" y="88"/>
                                  </a:lnTo>
                                  <a:lnTo>
                                    <a:pt x="1" y="72"/>
                                  </a:lnTo>
                                  <a:lnTo>
                                    <a:pt x="0" y="60"/>
                                  </a:lnTo>
                                  <a:lnTo>
                                    <a:pt x="0" y="48"/>
                                  </a:lnTo>
                                  <a:lnTo>
                                    <a:pt x="0" y="37"/>
                                  </a:lnTo>
                                  <a:lnTo>
                                    <a:pt x="0" y="27"/>
                                  </a:lnTo>
                                  <a:lnTo>
                                    <a:pt x="1" y="18"/>
                                  </a:lnTo>
                                  <a:lnTo>
                                    <a:pt x="2" y="10"/>
                                  </a:lnTo>
                                  <a:lnTo>
                                    <a:pt x="4" y="4"/>
                                  </a:lnTo>
                                  <a:lnTo>
                                    <a:pt x="5" y="0"/>
                                  </a:lnTo>
                                  <a:lnTo>
                                    <a:pt x="6" y="0"/>
                                  </a:lnTo>
                                  <a:lnTo>
                                    <a:pt x="8" y="0"/>
                                  </a:lnTo>
                                  <a:lnTo>
                                    <a:pt x="11" y="0"/>
                                  </a:lnTo>
                                  <a:lnTo>
                                    <a:pt x="1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9E9E9E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0" name="Freeform 45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3" y="1480"/>
                              <a:ext cx="128" cy="94"/>
                            </a:xfrm>
                            <a:custGeom>
                              <a:avLst/>
                              <a:gdLst>
                                <a:gd name="T0" fmla="*/ 11 w 255"/>
                                <a:gd name="T1" fmla="*/ 0 h 189"/>
                                <a:gd name="T2" fmla="*/ 28 w 255"/>
                                <a:gd name="T3" fmla="*/ 0 h 189"/>
                                <a:gd name="T4" fmla="*/ 46 w 255"/>
                                <a:gd name="T5" fmla="*/ 1 h 189"/>
                                <a:gd name="T6" fmla="*/ 64 w 255"/>
                                <a:gd name="T7" fmla="*/ 4 h 189"/>
                                <a:gd name="T8" fmla="*/ 83 w 255"/>
                                <a:gd name="T9" fmla="*/ 9 h 189"/>
                                <a:gd name="T10" fmla="*/ 109 w 255"/>
                                <a:gd name="T11" fmla="*/ 18 h 189"/>
                                <a:gd name="T12" fmla="*/ 135 w 255"/>
                                <a:gd name="T13" fmla="*/ 30 h 189"/>
                                <a:gd name="T14" fmla="*/ 146 w 255"/>
                                <a:gd name="T15" fmla="*/ 37 h 189"/>
                                <a:gd name="T16" fmla="*/ 158 w 255"/>
                                <a:gd name="T17" fmla="*/ 45 h 189"/>
                                <a:gd name="T18" fmla="*/ 167 w 255"/>
                                <a:gd name="T19" fmla="*/ 54 h 189"/>
                                <a:gd name="T20" fmla="*/ 176 w 255"/>
                                <a:gd name="T21" fmla="*/ 63 h 189"/>
                                <a:gd name="T22" fmla="*/ 177 w 255"/>
                                <a:gd name="T23" fmla="*/ 64 h 189"/>
                                <a:gd name="T24" fmla="*/ 179 w 255"/>
                                <a:gd name="T25" fmla="*/ 67 h 189"/>
                                <a:gd name="T26" fmla="*/ 183 w 255"/>
                                <a:gd name="T27" fmla="*/ 72 h 189"/>
                                <a:gd name="T28" fmla="*/ 189 w 255"/>
                                <a:gd name="T29" fmla="*/ 78 h 189"/>
                                <a:gd name="T30" fmla="*/ 195 w 255"/>
                                <a:gd name="T31" fmla="*/ 85 h 189"/>
                                <a:gd name="T32" fmla="*/ 201 w 255"/>
                                <a:gd name="T33" fmla="*/ 94 h 189"/>
                                <a:gd name="T34" fmla="*/ 208 w 255"/>
                                <a:gd name="T35" fmla="*/ 103 h 189"/>
                                <a:gd name="T36" fmla="*/ 216 w 255"/>
                                <a:gd name="T37" fmla="*/ 112 h 189"/>
                                <a:gd name="T38" fmla="*/ 223 w 255"/>
                                <a:gd name="T39" fmla="*/ 121 h 189"/>
                                <a:gd name="T40" fmla="*/ 231 w 255"/>
                                <a:gd name="T41" fmla="*/ 130 h 189"/>
                                <a:gd name="T42" fmla="*/ 237 w 255"/>
                                <a:gd name="T43" fmla="*/ 139 h 189"/>
                                <a:gd name="T44" fmla="*/ 243 w 255"/>
                                <a:gd name="T45" fmla="*/ 145 h 189"/>
                                <a:gd name="T46" fmla="*/ 248 w 255"/>
                                <a:gd name="T47" fmla="*/ 153 h 189"/>
                                <a:gd name="T48" fmla="*/ 252 w 255"/>
                                <a:gd name="T49" fmla="*/ 157 h 189"/>
                                <a:gd name="T50" fmla="*/ 254 w 255"/>
                                <a:gd name="T51" fmla="*/ 160 h 189"/>
                                <a:gd name="T52" fmla="*/ 255 w 255"/>
                                <a:gd name="T53" fmla="*/ 162 h 189"/>
                                <a:gd name="T54" fmla="*/ 255 w 255"/>
                                <a:gd name="T55" fmla="*/ 165 h 189"/>
                                <a:gd name="T56" fmla="*/ 254 w 255"/>
                                <a:gd name="T57" fmla="*/ 166 h 189"/>
                                <a:gd name="T58" fmla="*/ 254 w 255"/>
                                <a:gd name="T59" fmla="*/ 168 h 189"/>
                                <a:gd name="T60" fmla="*/ 249 w 255"/>
                                <a:gd name="T61" fmla="*/ 171 h 189"/>
                                <a:gd name="T62" fmla="*/ 245 w 255"/>
                                <a:gd name="T63" fmla="*/ 175 h 189"/>
                                <a:gd name="T64" fmla="*/ 241 w 255"/>
                                <a:gd name="T65" fmla="*/ 181 h 189"/>
                                <a:gd name="T66" fmla="*/ 237 w 255"/>
                                <a:gd name="T67" fmla="*/ 189 h 189"/>
                                <a:gd name="T68" fmla="*/ 215 w 255"/>
                                <a:gd name="T69" fmla="*/ 181 h 189"/>
                                <a:gd name="T70" fmla="*/ 195 w 255"/>
                                <a:gd name="T71" fmla="*/ 174 h 189"/>
                                <a:gd name="T72" fmla="*/ 176 w 255"/>
                                <a:gd name="T73" fmla="*/ 166 h 189"/>
                                <a:gd name="T74" fmla="*/ 158 w 255"/>
                                <a:gd name="T75" fmla="*/ 159 h 189"/>
                                <a:gd name="T76" fmla="*/ 141 w 255"/>
                                <a:gd name="T77" fmla="*/ 151 h 189"/>
                                <a:gd name="T78" fmla="*/ 126 w 255"/>
                                <a:gd name="T79" fmla="*/ 144 h 189"/>
                                <a:gd name="T80" fmla="*/ 111 w 255"/>
                                <a:gd name="T81" fmla="*/ 136 h 189"/>
                                <a:gd name="T82" fmla="*/ 96 w 255"/>
                                <a:gd name="T83" fmla="*/ 129 h 189"/>
                                <a:gd name="T84" fmla="*/ 70 w 255"/>
                                <a:gd name="T85" fmla="*/ 115 h 189"/>
                                <a:gd name="T86" fmla="*/ 47 w 255"/>
                                <a:gd name="T87" fmla="*/ 100 h 189"/>
                                <a:gd name="T88" fmla="*/ 23 w 255"/>
                                <a:gd name="T89" fmla="*/ 85 h 189"/>
                                <a:gd name="T90" fmla="*/ 1 w 255"/>
                                <a:gd name="T91" fmla="*/ 70 h 189"/>
                                <a:gd name="T92" fmla="*/ 0 w 255"/>
                                <a:gd name="T93" fmla="*/ 46 h 189"/>
                                <a:gd name="T94" fmla="*/ 1 w 255"/>
                                <a:gd name="T95" fmla="*/ 27 h 189"/>
                                <a:gd name="T96" fmla="*/ 1 w 255"/>
                                <a:gd name="T97" fmla="*/ 18 h 189"/>
                                <a:gd name="T98" fmla="*/ 2 w 255"/>
                                <a:gd name="T99" fmla="*/ 10 h 189"/>
                                <a:gd name="T100" fmla="*/ 4 w 255"/>
                                <a:gd name="T101" fmla="*/ 4 h 189"/>
                                <a:gd name="T102" fmla="*/ 5 w 255"/>
                                <a:gd name="T103" fmla="*/ 1 h 189"/>
                                <a:gd name="T104" fmla="*/ 6 w 255"/>
                                <a:gd name="T105" fmla="*/ 1 h 189"/>
                                <a:gd name="T106" fmla="*/ 8 w 255"/>
                                <a:gd name="T107" fmla="*/ 0 h 189"/>
                                <a:gd name="T108" fmla="*/ 10 w 255"/>
                                <a:gd name="T109" fmla="*/ 0 h 189"/>
                                <a:gd name="T110" fmla="*/ 11 w 255"/>
                                <a:gd name="T111" fmla="*/ 0 h 189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255"/>
                                <a:gd name="T169" fmla="*/ 0 h 189"/>
                                <a:gd name="T170" fmla="*/ 255 w 255"/>
                                <a:gd name="T171" fmla="*/ 189 h 189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255" h="189">
                                  <a:moveTo>
                                    <a:pt x="11" y="0"/>
                                  </a:moveTo>
                                  <a:lnTo>
                                    <a:pt x="28" y="0"/>
                                  </a:lnTo>
                                  <a:lnTo>
                                    <a:pt x="46" y="1"/>
                                  </a:lnTo>
                                  <a:lnTo>
                                    <a:pt x="64" y="4"/>
                                  </a:lnTo>
                                  <a:lnTo>
                                    <a:pt x="83" y="9"/>
                                  </a:lnTo>
                                  <a:lnTo>
                                    <a:pt x="109" y="18"/>
                                  </a:lnTo>
                                  <a:lnTo>
                                    <a:pt x="135" y="30"/>
                                  </a:lnTo>
                                  <a:lnTo>
                                    <a:pt x="146" y="37"/>
                                  </a:lnTo>
                                  <a:lnTo>
                                    <a:pt x="158" y="45"/>
                                  </a:lnTo>
                                  <a:lnTo>
                                    <a:pt x="167" y="54"/>
                                  </a:lnTo>
                                  <a:lnTo>
                                    <a:pt x="176" y="63"/>
                                  </a:lnTo>
                                  <a:lnTo>
                                    <a:pt x="177" y="64"/>
                                  </a:lnTo>
                                  <a:lnTo>
                                    <a:pt x="179" y="67"/>
                                  </a:lnTo>
                                  <a:lnTo>
                                    <a:pt x="183" y="72"/>
                                  </a:lnTo>
                                  <a:lnTo>
                                    <a:pt x="189" y="78"/>
                                  </a:lnTo>
                                  <a:lnTo>
                                    <a:pt x="195" y="85"/>
                                  </a:lnTo>
                                  <a:lnTo>
                                    <a:pt x="201" y="94"/>
                                  </a:lnTo>
                                  <a:lnTo>
                                    <a:pt x="208" y="103"/>
                                  </a:lnTo>
                                  <a:lnTo>
                                    <a:pt x="216" y="112"/>
                                  </a:lnTo>
                                  <a:lnTo>
                                    <a:pt x="223" y="121"/>
                                  </a:lnTo>
                                  <a:lnTo>
                                    <a:pt x="231" y="130"/>
                                  </a:lnTo>
                                  <a:lnTo>
                                    <a:pt x="237" y="139"/>
                                  </a:lnTo>
                                  <a:lnTo>
                                    <a:pt x="243" y="145"/>
                                  </a:lnTo>
                                  <a:lnTo>
                                    <a:pt x="248" y="153"/>
                                  </a:lnTo>
                                  <a:lnTo>
                                    <a:pt x="252" y="157"/>
                                  </a:lnTo>
                                  <a:lnTo>
                                    <a:pt x="254" y="160"/>
                                  </a:lnTo>
                                  <a:lnTo>
                                    <a:pt x="255" y="162"/>
                                  </a:lnTo>
                                  <a:lnTo>
                                    <a:pt x="255" y="165"/>
                                  </a:lnTo>
                                  <a:lnTo>
                                    <a:pt x="254" y="166"/>
                                  </a:lnTo>
                                  <a:lnTo>
                                    <a:pt x="254" y="168"/>
                                  </a:lnTo>
                                  <a:lnTo>
                                    <a:pt x="249" y="171"/>
                                  </a:lnTo>
                                  <a:lnTo>
                                    <a:pt x="245" y="175"/>
                                  </a:lnTo>
                                  <a:lnTo>
                                    <a:pt x="241" y="181"/>
                                  </a:lnTo>
                                  <a:lnTo>
                                    <a:pt x="237" y="189"/>
                                  </a:lnTo>
                                  <a:lnTo>
                                    <a:pt x="215" y="181"/>
                                  </a:lnTo>
                                  <a:lnTo>
                                    <a:pt x="195" y="174"/>
                                  </a:lnTo>
                                  <a:lnTo>
                                    <a:pt x="176" y="166"/>
                                  </a:lnTo>
                                  <a:lnTo>
                                    <a:pt x="158" y="159"/>
                                  </a:lnTo>
                                  <a:lnTo>
                                    <a:pt x="141" y="151"/>
                                  </a:lnTo>
                                  <a:lnTo>
                                    <a:pt x="126" y="144"/>
                                  </a:lnTo>
                                  <a:lnTo>
                                    <a:pt x="111" y="136"/>
                                  </a:lnTo>
                                  <a:lnTo>
                                    <a:pt x="96" y="129"/>
                                  </a:lnTo>
                                  <a:lnTo>
                                    <a:pt x="70" y="115"/>
                                  </a:lnTo>
                                  <a:lnTo>
                                    <a:pt x="47" y="100"/>
                                  </a:lnTo>
                                  <a:lnTo>
                                    <a:pt x="23" y="85"/>
                                  </a:lnTo>
                                  <a:lnTo>
                                    <a:pt x="1" y="70"/>
                                  </a:lnTo>
                                  <a:lnTo>
                                    <a:pt x="0" y="46"/>
                                  </a:lnTo>
                                  <a:lnTo>
                                    <a:pt x="1" y="27"/>
                                  </a:lnTo>
                                  <a:lnTo>
                                    <a:pt x="1" y="18"/>
                                  </a:lnTo>
                                  <a:lnTo>
                                    <a:pt x="2" y="10"/>
                                  </a:lnTo>
                                  <a:lnTo>
                                    <a:pt x="4" y="4"/>
                                  </a:lnTo>
                                  <a:lnTo>
                                    <a:pt x="5" y="1"/>
                                  </a:lnTo>
                                  <a:lnTo>
                                    <a:pt x="6" y="1"/>
                                  </a:lnTo>
                                  <a:lnTo>
                                    <a:pt x="8" y="0"/>
                                  </a:lnTo>
                                  <a:lnTo>
                                    <a:pt x="10" y="0"/>
                                  </a:lnTo>
                                  <a:lnTo>
                                    <a:pt x="11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A3A3A3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1" name="Freeform 45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4" y="1480"/>
                              <a:ext cx="123" cy="91"/>
                            </a:xfrm>
                            <a:custGeom>
                              <a:avLst/>
                              <a:gdLst>
                                <a:gd name="T0" fmla="*/ 10 w 245"/>
                                <a:gd name="T1" fmla="*/ 0 h 181"/>
                                <a:gd name="T2" fmla="*/ 26 w 245"/>
                                <a:gd name="T3" fmla="*/ 0 h 181"/>
                                <a:gd name="T4" fmla="*/ 44 w 245"/>
                                <a:gd name="T5" fmla="*/ 1 h 181"/>
                                <a:gd name="T6" fmla="*/ 61 w 245"/>
                                <a:gd name="T7" fmla="*/ 4 h 181"/>
                                <a:gd name="T8" fmla="*/ 80 w 245"/>
                                <a:gd name="T9" fmla="*/ 9 h 181"/>
                                <a:gd name="T10" fmla="*/ 105 w 245"/>
                                <a:gd name="T11" fmla="*/ 18 h 181"/>
                                <a:gd name="T12" fmla="*/ 130 w 245"/>
                                <a:gd name="T13" fmla="*/ 30 h 181"/>
                                <a:gd name="T14" fmla="*/ 141 w 245"/>
                                <a:gd name="T15" fmla="*/ 36 h 181"/>
                                <a:gd name="T16" fmla="*/ 152 w 245"/>
                                <a:gd name="T17" fmla="*/ 45 h 181"/>
                                <a:gd name="T18" fmla="*/ 162 w 245"/>
                                <a:gd name="T19" fmla="*/ 52 h 181"/>
                                <a:gd name="T20" fmla="*/ 170 w 245"/>
                                <a:gd name="T21" fmla="*/ 61 h 181"/>
                                <a:gd name="T22" fmla="*/ 171 w 245"/>
                                <a:gd name="T23" fmla="*/ 63 h 181"/>
                                <a:gd name="T24" fmla="*/ 173 w 245"/>
                                <a:gd name="T25" fmla="*/ 66 h 181"/>
                                <a:gd name="T26" fmla="*/ 177 w 245"/>
                                <a:gd name="T27" fmla="*/ 70 h 181"/>
                                <a:gd name="T28" fmla="*/ 181 w 245"/>
                                <a:gd name="T29" fmla="*/ 76 h 181"/>
                                <a:gd name="T30" fmla="*/ 188 w 245"/>
                                <a:gd name="T31" fmla="*/ 82 h 181"/>
                                <a:gd name="T32" fmla="*/ 194 w 245"/>
                                <a:gd name="T33" fmla="*/ 91 h 181"/>
                                <a:gd name="T34" fmla="*/ 201 w 245"/>
                                <a:gd name="T35" fmla="*/ 99 h 181"/>
                                <a:gd name="T36" fmla="*/ 207 w 245"/>
                                <a:gd name="T37" fmla="*/ 108 h 181"/>
                                <a:gd name="T38" fmla="*/ 214 w 245"/>
                                <a:gd name="T39" fmla="*/ 117 h 181"/>
                                <a:gd name="T40" fmla="*/ 221 w 245"/>
                                <a:gd name="T41" fmla="*/ 126 h 181"/>
                                <a:gd name="T42" fmla="*/ 228 w 245"/>
                                <a:gd name="T43" fmla="*/ 133 h 181"/>
                                <a:gd name="T44" fmla="*/ 234 w 245"/>
                                <a:gd name="T45" fmla="*/ 139 h 181"/>
                                <a:gd name="T46" fmla="*/ 238 w 245"/>
                                <a:gd name="T47" fmla="*/ 145 h 181"/>
                                <a:gd name="T48" fmla="*/ 242 w 245"/>
                                <a:gd name="T49" fmla="*/ 150 h 181"/>
                                <a:gd name="T50" fmla="*/ 244 w 245"/>
                                <a:gd name="T51" fmla="*/ 153 h 181"/>
                                <a:gd name="T52" fmla="*/ 245 w 245"/>
                                <a:gd name="T53" fmla="*/ 154 h 181"/>
                                <a:gd name="T54" fmla="*/ 245 w 245"/>
                                <a:gd name="T55" fmla="*/ 156 h 181"/>
                                <a:gd name="T56" fmla="*/ 244 w 245"/>
                                <a:gd name="T57" fmla="*/ 157 h 181"/>
                                <a:gd name="T58" fmla="*/ 243 w 245"/>
                                <a:gd name="T59" fmla="*/ 159 h 181"/>
                                <a:gd name="T60" fmla="*/ 243 w 245"/>
                                <a:gd name="T61" fmla="*/ 160 h 181"/>
                                <a:gd name="T62" fmla="*/ 238 w 245"/>
                                <a:gd name="T63" fmla="*/ 163 h 181"/>
                                <a:gd name="T64" fmla="*/ 234 w 245"/>
                                <a:gd name="T65" fmla="*/ 168 h 181"/>
                                <a:gd name="T66" fmla="*/ 231 w 245"/>
                                <a:gd name="T67" fmla="*/ 174 h 181"/>
                                <a:gd name="T68" fmla="*/ 227 w 245"/>
                                <a:gd name="T69" fmla="*/ 181 h 181"/>
                                <a:gd name="T70" fmla="*/ 206 w 245"/>
                                <a:gd name="T71" fmla="*/ 174 h 181"/>
                                <a:gd name="T72" fmla="*/ 187 w 245"/>
                                <a:gd name="T73" fmla="*/ 166 h 181"/>
                                <a:gd name="T74" fmla="*/ 168 w 245"/>
                                <a:gd name="T75" fmla="*/ 159 h 181"/>
                                <a:gd name="T76" fmla="*/ 152 w 245"/>
                                <a:gd name="T77" fmla="*/ 151 h 181"/>
                                <a:gd name="T78" fmla="*/ 135 w 245"/>
                                <a:gd name="T79" fmla="*/ 144 h 181"/>
                                <a:gd name="T80" fmla="*/ 120 w 245"/>
                                <a:gd name="T81" fmla="*/ 138 h 181"/>
                                <a:gd name="T82" fmla="*/ 105 w 245"/>
                                <a:gd name="T83" fmla="*/ 130 h 181"/>
                                <a:gd name="T84" fmla="*/ 92 w 245"/>
                                <a:gd name="T85" fmla="*/ 124 h 181"/>
                                <a:gd name="T86" fmla="*/ 67 w 245"/>
                                <a:gd name="T87" fmla="*/ 111 h 181"/>
                                <a:gd name="T88" fmla="*/ 44 w 245"/>
                                <a:gd name="T89" fmla="*/ 96 h 181"/>
                                <a:gd name="T90" fmla="*/ 22 w 245"/>
                                <a:gd name="T91" fmla="*/ 82 h 181"/>
                                <a:gd name="T92" fmla="*/ 1 w 245"/>
                                <a:gd name="T93" fmla="*/ 67 h 181"/>
                                <a:gd name="T94" fmla="*/ 0 w 245"/>
                                <a:gd name="T95" fmla="*/ 45 h 181"/>
                                <a:gd name="T96" fmla="*/ 0 w 245"/>
                                <a:gd name="T97" fmla="*/ 25 h 181"/>
                                <a:gd name="T98" fmla="*/ 0 w 245"/>
                                <a:gd name="T99" fmla="*/ 18 h 181"/>
                                <a:gd name="T100" fmla="*/ 1 w 245"/>
                                <a:gd name="T101" fmla="*/ 10 h 181"/>
                                <a:gd name="T102" fmla="*/ 2 w 245"/>
                                <a:gd name="T103" fmla="*/ 6 h 181"/>
                                <a:gd name="T104" fmla="*/ 4 w 245"/>
                                <a:gd name="T105" fmla="*/ 1 h 181"/>
                                <a:gd name="T106" fmla="*/ 5 w 245"/>
                                <a:gd name="T107" fmla="*/ 1 h 181"/>
                                <a:gd name="T108" fmla="*/ 7 w 245"/>
                                <a:gd name="T109" fmla="*/ 1 h 181"/>
                                <a:gd name="T110" fmla="*/ 9 w 245"/>
                                <a:gd name="T111" fmla="*/ 1 h 181"/>
                                <a:gd name="T112" fmla="*/ 10 w 245"/>
                                <a:gd name="T113" fmla="*/ 0 h 181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w 245"/>
                                <a:gd name="T172" fmla="*/ 0 h 181"/>
                                <a:gd name="T173" fmla="*/ 245 w 245"/>
                                <a:gd name="T174" fmla="*/ 181 h 181"/>
                              </a:gdLst>
                              <a:ahLst/>
                              <a:cxnLst>
                                <a:cxn ang="T114">
                                  <a:pos x="T0" y="T1"/>
                                </a:cxn>
                                <a:cxn ang="T115">
                                  <a:pos x="T2" y="T3"/>
                                </a:cxn>
                                <a:cxn ang="T116">
                                  <a:pos x="T4" y="T5"/>
                                </a:cxn>
                                <a:cxn ang="T117">
                                  <a:pos x="T6" y="T7"/>
                                </a:cxn>
                                <a:cxn ang="T118">
                                  <a:pos x="T8" y="T9"/>
                                </a:cxn>
                                <a:cxn ang="T119">
                                  <a:pos x="T10" y="T11"/>
                                </a:cxn>
                                <a:cxn ang="T120">
                                  <a:pos x="T12" y="T13"/>
                                </a:cxn>
                                <a:cxn ang="T121">
                                  <a:pos x="T14" y="T15"/>
                                </a:cxn>
                                <a:cxn ang="T122">
                                  <a:pos x="T16" y="T17"/>
                                </a:cxn>
                                <a:cxn ang="T123">
                                  <a:pos x="T18" y="T19"/>
                                </a:cxn>
                                <a:cxn ang="T124">
                                  <a:pos x="T20" y="T21"/>
                                </a:cxn>
                                <a:cxn ang="T125">
                                  <a:pos x="T22" y="T23"/>
                                </a:cxn>
                                <a:cxn ang="T126">
                                  <a:pos x="T24" y="T25"/>
                                </a:cxn>
                                <a:cxn ang="T127">
                                  <a:pos x="T26" y="T27"/>
                                </a:cxn>
                                <a:cxn ang="T128">
                                  <a:pos x="T28" y="T29"/>
                                </a:cxn>
                                <a:cxn ang="T129">
                                  <a:pos x="T30" y="T31"/>
                                </a:cxn>
                                <a:cxn ang="T130">
                                  <a:pos x="T32" y="T33"/>
                                </a:cxn>
                                <a:cxn ang="T131">
                                  <a:pos x="T34" y="T35"/>
                                </a:cxn>
                                <a:cxn ang="T132">
                                  <a:pos x="T36" y="T37"/>
                                </a:cxn>
                                <a:cxn ang="T133">
                                  <a:pos x="T38" y="T39"/>
                                </a:cxn>
                                <a:cxn ang="T134">
                                  <a:pos x="T40" y="T41"/>
                                </a:cxn>
                                <a:cxn ang="T135">
                                  <a:pos x="T42" y="T43"/>
                                </a:cxn>
                                <a:cxn ang="T136">
                                  <a:pos x="T44" y="T45"/>
                                </a:cxn>
                                <a:cxn ang="T137">
                                  <a:pos x="T46" y="T47"/>
                                </a:cxn>
                                <a:cxn ang="T138">
                                  <a:pos x="T48" y="T49"/>
                                </a:cxn>
                                <a:cxn ang="T139">
                                  <a:pos x="T50" y="T51"/>
                                </a:cxn>
                                <a:cxn ang="T140">
                                  <a:pos x="T52" y="T53"/>
                                </a:cxn>
                                <a:cxn ang="T141">
                                  <a:pos x="T54" y="T55"/>
                                </a:cxn>
                                <a:cxn ang="T142">
                                  <a:pos x="T56" y="T57"/>
                                </a:cxn>
                                <a:cxn ang="T143">
                                  <a:pos x="T58" y="T59"/>
                                </a:cxn>
                                <a:cxn ang="T144">
                                  <a:pos x="T60" y="T61"/>
                                </a:cxn>
                                <a:cxn ang="T145">
                                  <a:pos x="T62" y="T63"/>
                                </a:cxn>
                                <a:cxn ang="T146">
                                  <a:pos x="T64" y="T65"/>
                                </a:cxn>
                                <a:cxn ang="T147">
                                  <a:pos x="T66" y="T67"/>
                                </a:cxn>
                                <a:cxn ang="T148">
                                  <a:pos x="T68" y="T69"/>
                                </a:cxn>
                                <a:cxn ang="T149">
                                  <a:pos x="T70" y="T71"/>
                                </a:cxn>
                                <a:cxn ang="T150">
                                  <a:pos x="T72" y="T73"/>
                                </a:cxn>
                                <a:cxn ang="T151">
                                  <a:pos x="T74" y="T75"/>
                                </a:cxn>
                                <a:cxn ang="T152">
                                  <a:pos x="T76" y="T77"/>
                                </a:cxn>
                                <a:cxn ang="T153">
                                  <a:pos x="T78" y="T79"/>
                                </a:cxn>
                                <a:cxn ang="T154">
                                  <a:pos x="T80" y="T81"/>
                                </a:cxn>
                                <a:cxn ang="T155">
                                  <a:pos x="T82" y="T83"/>
                                </a:cxn>
                                <a:cxn ang="T156">
                                  <a:pos x="T84" y="T85"/>
                                </a:cxn>
                                <a:cxn ang="T157">
                                  <a:pos x="T86" y="T87"/>
                                </a:cxn>
                                <a:cxn ang="T158">
                                  <a:pos x="T88" y="T89"/>
                                </a:cxn>
                                <a:cxn ang="T159">
                                  <a:pos x="T90" y="T91"/>
                                </a:cxn>
                                <a:cxn ang="T160">
                                  <a:pos x="T92" y="T93"/>
                                </a:cxn>
                                <a:cxn ang="T161">
                                  <a:pos x="T94" y="T95"/>
                                </a:cxn>
                                <a:cxn ang="T162">
                                  <a:pos x="T96" y="T97"/>
                                </a:cxn>
                                <a:cxn ang="T163">
                                  <a:pos x="T98" y="T99"/>
                                </a:cxn>
                                <a:cxn ang="T164">
                                  <a:pos x="T100" y="T101"/>
                                </a:cxn>
                                <a:cxn ang="T165">
                                  <a:pos x="T102" y="T103"/>
                                </a:cxn>
                                <a:cxn ang="T166">
                                  <a:pos x="T104" y="T105"/>
                                </a:cxn>
                                <a:cxn ang="T167">
                                  <a:pos x="T106" y="T107"/>
                                </a:cxn>
                                <a:cxn ang="T168">
                                  <a:pos x="T108" y="T109"/>
                                </a:cxn>
                                <a:cxn ang="T169">
                                  <a:pos x="T110" y="T111"/>
                                </a:cxn>
                                <a:cxn ang="T170">
                                  <a:pos x="T112" y="T113"/>
                                </a:cxn>
                              </a:cxnLst>
                              <a:rect l="T171" t="T172" r="T173" b="T174"/>
                              <a:pathLst>
                                <a:path w="245" h="181">
                                  <a:moveTo>
                                    <a:pt x="10" y="0"/>
                                  </a:moveTo>
                                  <a:lnTo>
                                    <a:pt x="26" y="0"/>
                                  </a:lnTo>
                                  <a:lnTo>
                                    <a:pt x="44" y="1"/>
                                  </a:lnTo>
                                  <a:lnTo>
                                    <a:pt x="61" y="4"/>
                                  </a:lnTo>
                                  <a:lnTo>
                                    <a:pt x="80" y="9"/>
                                  </a:lnTo>
                                  <a:lnTo>
                                    <a:pt x="105" y="18"/>
                                  </a:lnTo>
                                  <a:lnTo>
                                    <a:pt x="130" y="30"/>
                                  </a:lnTo>
                                  <a:lnTo>
                                    <a:pt x="141" y="36"/>
                                  </a:lnTo>
                                  <a:lnTo>
                                    <a:pt x="152" y="45"/>
                                  </a:lnTo>
                                  <a:lnTo>
                                    <a:pt x="162" y="52"/>
                                  </a:lnTo>
                                  <a:lnTo>
                                    <a:pt x="170" y="61"/>
                                  </a:lnTo>
                                  <a:lnTo>
                                    <a:pt x="171" y="63"/>
                                  </a:lnTo>
                                  <a:lnTo>
                                    <a:pt x="173" y="66"/>
                                  </a:lnTo>
                                  <a:lnTo>
                                    <a:pt x="177" y="70"/>
                                  </a:lnTo>
                                  <a:lnTo>
                                    <a:pt x="181" y="76"/>
                                  </a:lnTo>
                                  <a:lnTo>
                                    <a:pt x="188" y="82"/>
                                  </a:lnTo>
                                  <a:lnTo>
                                    <a:pt x="194" y="91"/>
                                  </a:lnTo>
                                  <a:lnTo>
                                    <a:pt x="201" y="99"/>
                                  </a:lnTo>
                                  <a:lnTo>
                                    <a:pt x="207" y="108"/>
                                  </a:lnTo>
                                  <a:lnTo>
                                    <a:pt x="214" y="117"/>
                                  </a:lnTo>
                                  <a:lnTo>
                                    <a:pt x="221" y="126"/>
                                  </a:lnTo>
                                  <a:lnTo>
                                    <a:pt x="228" y="133"/>
                                  </a:lnTo>
                                  <a:lnTo>
                                    <a:pt x="234" y="139"/>
                                  </a:lnTo>
                                  <a:lnTo>
                                    <a:pt x="238" y="145"/>
                                  </a:lnTo>
                                  <a:lnTo>
                                    <a:pt x="242" y="150"/>
                                  </a:lnTo>
                                  <a:lnTo>
                                    <a:pt x="244" y="153"/>
                                  </a:lnTo>
                                  <a:lnTo>
                                    <a:pt x="245" y="154"/>
                                  </a:lnTo>
                                  <a:lnTo>
                                    <a:pt x="245" y="156"/>
                                  </a:lnTo>
                                  <a:lnTo>
                                    <a:pt x="244" y="157"/>
                                  </a:lnTo>
                                  <a:lnTo>
                                    <a:pt x="243" y="159"/>
                                  </a:lnTo>
                                  <a:lnTo>
                                    <a:pt x="243" y="160"/>
                                  </a:lnTo>
                                  <a:lnTo>
                                    <a:pt x="238" y="163"/>
                                  </a:lnTo>
                                  <a:lnTo>
                                    <a:pt x="234" y="168"/>
                                  </a:lnTo>
                                  <a:lnTo>
                                    <a:pt x="231" y="174"/>
                                  </a:lnTo>
                                  <a:lnTo>
                                    <a:pt x="227" y="181"/>
                                  </a:lnTo>
                                  <a:lnTo>
                                    <a:pt x="206" y="174"/>
                                  </a:lnTo>
                                  <a:lnTo>
                                    <a:pt x="187" y="166"/>
                                  </a:lnTo>
                                  <a:lnTo>
                                    <a:pt x="168" y="159"/>
                                  </a:lnTo>
                                  <a:lnTo>
                                    <a:pt x="152" y="151"/>
                                  </a:lnTo>
                                  <a:lnTo>
                                    <a:pt x="135" y="144"/>
                                  </a:lnTo>
                                  <a:lnTo>
                                    <a:pt x="120" y="138"/>
                                  </a:lnTo>
                                  <a:lnTo>
                                    <a:pt x="105" y="130"/>
                                  </a:lnTo>
                                  <a:lnTo>
                                    <a:pt x="92" y="124"/>
                                  </a:lnTo>
                                  <a:lnTo>
                                    <a:pt x="67" y="111"/>
                                  </a:lnTo>
                                  <a:lnTo>
                                    <a:pt x="44" y="96"/>
                                  </a:lnTo>
                                  <a:lnTo>
                                    <a:pt x="22" y="82"/>
                                  </a:lnTo>
                                  <a:lnTo>
                                    <a:pt x="1" y="67"/>
                                  </a:lnTo>
                                  <a:lnTo>
                                    <a:pt x="0" y="45"/>
                                  </a:lnTo>
                                  <a:lnTo>
                                    <a:pt x="0" y="25"/>
                                  </a:lnTo>
                                  <a:lnTo>
                                    <a:pt x="0" y="18"/>
                                  </a:lnTo>
                                  <a:lnTo>
                                    <a:pt x="1" y="10"/>
                                  </a:lnTo>
                                  <a:lnTo>
                                    <a:pt x="2" y="6"/>
                                  </a:lnTo>
                                  <a:lnTo>
                                    <a:pt x="4" y="1"/>
                                  </a:lnTo>
                                  <a:lnTo>
                                    <a:pt x="5" y="1"/>
                                  </a:lnTo>
                                  <a:lnTo>
                                    <a:pt x="7" y="1"/>
                                  </a:lnTo>
                                  <a:lnTo>
                                    <a:pt x="9" y="1"/>
                                  </a:lnTo>
                                  <a:lnTo>
                                    <a:pt x="1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A8A8A8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2" name="Freeform 46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5" y="1481"/>
                              <a:ext cx="118" cy="85"/>
                            </a:xfrm>
                            <a:custGeom>
                              <a:avLst/>
                              <a:gdLst>
                                <a:gd name="T0" fmla="*/ 10 w 235"/>
                                <a:gd name="T1" fmla="*/ 0 h 171"/>
                                <a:gd name="T2" fmla="*/ 25 w 235"/>
                                <a:gd name="T3" fmla="*/ 0 h 171"/>
                                <a:gd name="T4" fmla="*/ 43 w 235"/>
                                <a:gd name="T5" fmla="*/ 0 h 171"/>
                                <a:gd name="T6" fmla="*/ 60 w 235"/>
                                <a:gd name="T7" fmla="*/ 3 h 171"/>
                                <a:gd name="T8" fmla="*/ 78 w 235"/>
                                <a:gd name="T9" fmla="*/ 8 h 171"/>
                                <a:gd name="T10" fmla="*/ 102 w 235"/>
                                <a:gd name="T11" fmla="*/ 17 h 171"/>
                                <a:gd name="T12" fmla="*/ 127 w 235"/>
                                <a:gd name="T13" fmla="*/ 29 h 171"/>
                                <a:gd name="T14" fmla="*/ 137 w 235"/>
                                <a:gd name="T15" fmla="*/ 35 h 171"/>
                                <a:gd name="T16" fmla="*/ 148 w 235"/>
                                <a:gd name="T17" fmla="*/ 42 h 171"/>
                                <a:gd name="T18" fmla="*/ 157 w 235"/>
                                <a:gd name="T19" fmla="*/ 50 h 171"/>
                                <a:gd name="T20" fmla="*/ 165 w 235"/>
                                <a:gd name="T21" fmla="*/ 59 h 171"/>
                                <a:gd name="T22" fmla="*/ 165 w 235"/>
                                <a:gd name="T23" fmla="*/ 60 h 171"/>
                                <a:gd name="T24" fmla="*/ 168 w 235"/>
                                <a:gd name="T25" fmla="*/ 62 h 171"/>
                                <a:gd name="T26" fmla="*/ 171 w 235"/>
                                <a:gd name="T27" fmla="*/ 66 h 171"/>
                                <a:gd name="T28" fmla="*/ 175 w 235"/>
                                <a:gd name="T29" fmla="*/ 72 h 171"/>
                                <a:gd name="T30" fmla="*/ 181 w 235"/>
                                <a:gd name="T31" fmla="*/ 80 h 171"/>
                                <a:gd name="T32" fmla="*/ 187 w 235"/>
                                <a:gd name="T33" fmla="*/ 87 h 171"/>
                                <a:gd name="T34" fmla="*/ 194 w 235"/>
                                <a:gd name="T35" fmla="*/ 95 h 171"/>
                                <a:gd name="T36" fmla="*/ 200 w 235"/>
                                <a:gd name="T37" fmla="*/ 102 h 171"/>
                                <a:gd name="T38" fmla="*/ 207 w 235"/>
                                <a:gd name="T39" fmla="*/ 111 h 171"/>
                                <a:gd name="T40" fmla="*/ 213 w 235"/>
                                <a:gd name="T41" fmla="*/ 119 h 171"/>
                                <a:gd name="T42" fmla="*/ 219 w 235"/>
                                <a:gd name="T43" fmla="*/ 126 h 171"/>
                                <a:gd name="T44" fmla="*/ 225 w 235"/>
                                <a:gd name="T45" fmla="*/ 132 h 171"/>
                                <a:gd name="T46" fmla="*/ 229 w 235"/>
                                <a:gd name="T47" fmla="*/ 138 h 171"/>
                                <a:gd name="T48" fmla="*/ 233 w 235"/>
                                <a:gd name="T49" fmla="*/ 143 h 171"/>
                                <a:gd name="T50" fmla="*/ 235 w 235"/>
                                <a:gd name="T51" fmla="*/ 146 h 171"/>
                                <a:gd name="T52" fmla="*/ 235 w 235"/>
                                <a:gd name="T53" fmla="*/ 147 h 171"/>
                                <a:gd name="T54" fmla="*/ 234 w 235"/>
                                <a:gd name="T55" fmla="*/ 149 h 171"/>
                                <a:gd name="T56" fmla="*/ 234 w 235"/>
                                <a:gd name="T57" fmla="*/ 152 h 171"/>
                                <a:gd name="T58" fmla="*/ 229 w 235"/>
                                <a:gd name="T59" fmla="*/ 155 h 171"/>
                                <a:gd name="T60" fmla="*/ 225 w 235"/>
                                <a:gd name="T61" fmla="*/ 159 h 171"/>
                                <a:gd name="T62" fmla="*/ 222 w 235"/>
                                <a:gd name="T63" fmla="*/ 164 h 171"/>
                                <a:gd name="T64" fmla="*/ 217 w 235"/>
                                <a:gd name="T65" fmla="*/ 171 h 171"/>
                                <a:gd name="T66" fmla="*/ 198 w 235"/>
                                <a:gd name="T67" fmla="*/ 164 h 171"/>
                                <a:gd name="T68" fmla="*/ 179 w 235"/>
                                <a:gd name="T69" fmla="*/ 158 h 171"/>
                                <a:gd name="T70" fmla="*/ 162 w 235"/>
                                <a:gd name="T71" fmla="*/ 150 h 171"/>
                                <a:gd name="T72" fmla="*/ 146 w 235"/>
                                <a:gd name="T73" fmla="*/ 144 h 171"/>
                                <a:gd name="T74" fmla="*/ 130 w 235"/>
                                <a:gd name="T75" fmla="*/ 137 h 171"/>
                                <a:gd name="T76" fmla="*/ 116 w 235"/>
                                <a:gd name="T77" fmla="*/ 131 h 171"/>
                                <a:gd name="T78" fmla="*/ 102 w 235"/>
                                <a:gd name="T79" fmla="*/ 123 h 171"/>
                                <a:gd name="T80" fmla="*/ 89 w 235"/>
                                <a:gd name="T81" fmla="*/ 117 h 171"/>
                                <a:gd name="T82" fmla="*/ 65 w 235"/>
                                <a:gd name="T83" fmla="*/ 104 h 171"/>
                                <a:gd name="T84" fmla="*/ 43 w 235"/>
                                <a:gd name="T85" fmla="*/ 92 h 171"/>
                                <a:gd name="T86" fmla="*/ 21 w 235"/>
                                <a:gd name="T87" fmla="*/ 78 h 171"/>
                                <a:gd name="T88" fmla="*/ 1 w 235"/>
                                <a:gd name="T89" fmla="*/ 63 h 171"/>
                                <a:gd name="T90" fmla="*/ 0 w 235"/>
                                <a:gd name="T91" fmla="*/ 42 h 171"/>
                                <a:gd name="T92" fmla="*/ 0 w 235"/>
                                <a:gd name="T93" fmla="*/ 24 h 171"/>
                                <a:gd name="T94" fmla="*/ 0 w 235"/>
                                <a:gd name="T95" fmla="*/ 17 h 171"/>
                                <a:gd name="T96" fmla="*/ 1 w 235"/>
                                <a:gd name="T97" fmla="*/ 9 h 171"/>
                                <a:gd name="T98" fmla="*/ 2 w 235"/>
                                <a:gd name="T99" fmla="*/ 5 h 171"/>
                                <a:gd name="T100" fmla="*/ 4 w 235"/>
                                <a:gd name="T101" fmla="*/ 0 h 171"/>
                                <a:gd name="T102" fmla="*/ 5 w 235"/>
                                <a:gd name="T103" fmla="*/ 0 h 171"/>
                                <a:gd name="T104" fmla="*/ 7 w 235"/>
                                <a:gd name="T105" fmla="*/ 0 h 171"/>
                                <a:gd name="T106" fmla="*/ 9 w 235"/>
                                <a:gd name="T107" fmla="*/ 0 h 171"/>
                                <a:gd name="T108" fmla="*/ 10 w 235"/>
                                <a:gd name="T109" fmla="*/ 0 h 171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w 235"/>
                                <a:gd name="T166" fmla="*/ 0 h 171"/>
                                <a:gd name="T167" fmla="*/ 235 w 235"/>
                                <a:gd name="T168" fmla="*/ 171 h 171"/>
                              </a:gdLst>
                              <a:ahLst/>
                              <a:cxnLst>
                                <a:cxn ang="T110">
                                  <a:pos x="T0" y="T1"/>
                                </a:cxn>
                                <a:cxn ang="T111">
                                  <a:pos x="T2" y="T3"/>
                                </a:cxn>
                                <a:cxn ang="T112">
                                  <a:pos x="T4" y="T5"/>
                                </a:cxn>
                                <a:cxn ang="T113">
                                  <a:pos x="T6" y="T7"/>
                                </a:cxn>
                                <a:cxn ang="T114">
                                  <a:pos x="T8" y="T9"/>
                                </a:cxn>
                                <a:cxn ang="T115">
                                  <a:pos x="T10" y="T11"/>
                                </a:cxn>
                                <a:cxn ang="T116">
                                  <a:pos x="T12" y="T13"/>
                                </a:cxn>
                                <a:cxn ang="T117">
                                  <a:pos x="T14" y="T15"/>
                                </a:cxn>
                                <a:cxn ang="T118">
                                  <a:pos x="T16" y="T17"/>
                                </a:cxn>
                                <a:cxn ang="T119">
                                  <a:pos x="T18" y="T19"/>
                                </a:cxn>
                                <a:cxn ang="T120">
                                  <a:pos x="T20" y="T21"/>
                                </a:cxn>
                                <a:cxn ang="T121">
                                  <a:pos x="T22" y="T23"/>
                                </a:cxn>
                                <a:cxn ang="T122">
                                  <a:pos x="T24" y="T25"/>
                                </a:cxn>
                                <a:cxn ang="T123">
                                  <a:pos x="T26" y="T27"/>
                                </a:cxn>
                                <a:cxn ang="T124">
                                  <a:pos x="T28" y="T29"/>
                                </a:cxn>
                                <a:cxn ang="T125">
                                  <a:pos x="T30" y="T31"/>
                                </a:cxn>
                                <a:cxn ang="T126">
                                  <a:pos x="T32" y="T33"/>
                                </a:cxn>
                                <a:cxn ang="T127">
                                  <a:pos x="T34" y="T35"/>
                                </a:cxn>
                                <a:cxn ang="T128">
                                  <a:pos x="T36" y="T37"/>
                                </a:cxn>
                                <a:cxn ang="T129">
                                  <a:pos x="T38" y="T39"/>
                                </a:cxn>
                                <a:cxn ang="T130">
                                  <a:pos x="T40" y="T41"/>
                                </a:cxn>
                                <a:cxn ang="T131">
                                  <a:pos x="T42" y="T43"/>
                                </a:cxn>
                                <a:cxn ang="T132">
                                  <a:pos x="T44" y="T45"/>
                                </a:cxn>
                                <a:cxn ang="T133">
                                  <a:pos x="T46" y="T47"/>
                                </a:cxn>
                                <a:cxn ang="T134">
                                  <a:pos x="T48" y="T49"/>
                                </a:cxn>
                                <a:cxn ang="T135">
                                  <a:pos x="T50" y="T51"/>
                                </a:cxn>
                                <a:cxn ang="T136">
                                  <a:pos x="T52" y="T53"/>
                                </a:cxn>
                                <a:cxn ang="T137">
                                  <a:pos x="T54" y="T55"/>
                                </a:cxn>
                                <a:cxn ang="T138">
                                  <a:pos x="T56" y="T57"/>
                                </a:cxn>
                                <a:cxn ang="T139">
                                  <a:pos x="T58" y="T59"/>
                                </a:cxn>
                                <a:cxn ang="T140">
                                  <a:pos x="T60" y="T61"/>
                                </a:cxn>
                                <a:cxn ang="T141">
                                  <a:pos x="T62" y="T63"/>
                                </a:cxn>
                                <a:cxn ang="T142">
                                  <a:pos x="T64" y="T65"/>
                                </a:cxn>
                                <a:cxn ang="T143">
                                  <a:pos x="T66" y="T67"/>
                                </a:cxn>
                                <a:cxn ang="T144">
                                  <a:pos x="T68" y="T69"/>
                                </a:cxn>
                                <a:cxn ang="T145">
                                  <a:pos x="T70" y="T71"/>
                                </a:cxn>
                                <a:cxn ang="T146">
                                  <a:pos x="T72" y="T73"/>
                                </a:cxn>
                                <a:cxn ang="T147">
                                  <a:pos x="T74" y="T75"/>
                                </a:cxn>
                                <a:cxn ang="T148">
                                  <a:pos x="T76" y="T77"/>
                                </a:cxn>
                                <a:cxn ang="T149">
                                  <a:pos x="T78" y="T79"/>
                                </a:cxn>
                                <a:cxn ang="T150">
                                  <a:pos x="T80" y="T81"/>
                                </a:cxn>
                                <a:cxn ang="T151">
                                  <a:pos x="T82" y="T83"/>
                                </a:cxn>
                                <a:cxn ang="T152">
                                  <a:pos x="T84" y="T85"/>
                                </a:cxn>
                                <a:cxn ang="T153">
                                  <a:pos x="T86" y="T87"/>
                                </a:cxn>
                                <a:cxn ang="T154">
                                  <a:pos x="T88" y="T89"/>
                                </a:cxn>
                                <a:cxn ang="T155">
                                  <a:pos x="T90" y="T91"/>
                                </a:cxn>
                                <a:cxn ang="T156">
                                  <a:pos x="T92" y="T93"/>
                                </a:cxn>
                                <a:cxn ang="T157">
                                  <a:pos x="T94" y="T95"/>
                                </a:cxn>
                                <a:cxn ang="T158">
                                  <a:pos x="T96" y="T97"/>
                                </a:cxn>
                                <a:cxn ang="T159">
                                  <a:pos x="T98" y="T99"/>
                                </a:cxn>
                                <a:cxn ang="T160">
                                  <a:pos x="T100" y="T101"/>
                                </a:cxn>
                                <a:cxn ang="T161">
                                  <a:pos x="T102" y="T103"/>
                                </a:cxn>
                                <a:cxn ang="T162">
                                  <a:pos x="T104" y="T105"/>
                                </a:cxn>
                                <a:cxn ang="T163">
                                  <a:pos x="T106" y="T107"/>
                                </a:cxn>
                                <a:cxn ang="T164">
                                  <a:pos x="T108" y="T109"/>
                                </a:cxn>
                              </a:cxnLst>
                              <a:rect l="T165" t="T166" r="T167" b="T168"/>
                              <a:pathLst>
                                <a:path w="235" h="171">
                                  <a:moveTo>
                                    <a:pt x="10" y="0"/>
                                  </a:moveTo>
                                  <a:lnTo>
                                    <a:pt x="25" y="0"/>
                                  </a:lnTo>
                                  <a:lnTo>
                                    <a:pt x="43" y="0"/>
                                  </a:lnTo>
                                  <a:lnTo>
                                    <a:pt x="60" y="3"/>
                                  </a:lnTo>
                                  <a:lnTo>
                                    <a:pt x="78" y="8"/>
                                  </a:lnTo>
                                  <a:lnTo>
                                    <a:pt x="102" y="17"/>
                                  </a:lnTo>
                                  <a:lnTo>
                                    <a:pt x="127" y="29"/>
                                  </a:lnTo>
                                  <a:lnTo>
                                    <a:pt x="137" y="35"/>
                                  </a:lnTo>
                                  <a:lnTo>
                                    <a:pt x="148" y="42"/>
                                  </a:lnTo>
                                  <a:lnTo>
                                    <a:pt x="157" y="50"/>
                                  </a:lnTo>
                                  <a:lnTo>
                                    <a:pt x="165" y="59"/>
                                  </a:lnTo>
                                  <a:lnTo>
                                    <a:pt x="165" y="60"/>
                                  </a:lnTo>
                                  <a:lnTo>
                                    <a:pt x="168" y="62"/>
                                  </a:lnTo>
                                  <a:lnTo>
                                    <a:pt x="171" y="66"/>
                                  </a:lnTo>
                                  <a:lnTo>
                                    <a:pt x="175" y="72"/>
                                  </a:lnTo>
                                  <a:lnTo>
                                    <a:pt x="181" y="80"/>
                                  </a:lnTo>
                                  <a:lnTo>
                                    <a:pt x="187" y="87"/>
                                  </a:lnTo>
                                  <a:lnTo>
                                    <a:pt x="194" y="95"/>
                                  </a:lnTo>
                                  <a:lnTo>
                                    <a:pt x="200" y="102"/>
                                  </a:lnTo>
                                  <a:lnTo>
                                    <a:pt x="207" y="111"/>
                                  </a:lnTo>
                                  <a:lnTo>
                                    <a:pt x="213" y="119"/>
                                  </a:lnTo>
                                  <a:lnTo>
                                    <a:pt x="219" y="126"/>
                                  </a:lnTo>
                                  <a:lnTo>
                                    <a:pt x="225" y="132"/>
                                  </a:lnTo>
                                  <a:lnTo>
                                    <a:pt x="229" y="138"/>
                                  </a:lnTo>
                                  <a:lnTo>
                                    <a:pt x="233" y="143"/>
                                  </a:lnTo>
                                  <a:lnTo>
                                    <a:pt x="235" y="146"/>
                                  </a:lnTo>
                                  <a:lnTo>
                                    <a:pt x="235" y="147"/>
                                  </a:lnTo>
                                  <a:lnTo>
                                    <a:pt x="234" y="149"/>
                                  </a:lnTo>
                                  <a:lnTo>
                                    <a:pt x="234" y="152"/>
                                  </a:lnTo>
                                  <a:lnTo>
                                    <a:pt x="229" y="155"/>
                                  </a:lnTo>
                                  <a:lnTo>
                                    <a:pt x="225" y="159"/>
                                  </a:lnTo>
                                  <a:lnTo>
                                    <a:pt x="222" y="164"/>
                                  </a:lnTo>
                                  <a:lnTo>
                                    <a:pt x="217" y="171"/>
                                  </a:lnTo>
                                  <a:lnTo>
                                    <a:pt x="198" y="164"/>
                                  </a:lnTo>
                                  <a:lnTo>
                                    <a:pt x="179" y="158"/>
                                  </a:lnTo>
                                  <a:lnTo>
                                    <a:pt x="162" y="150"/>
                                  </a:lnTo>
                                  <a:lnTo>
                                    <a:pt x="146" y="144"/>
                                  </a:lnTo>
                                  <a:lnTo>
                                    <a:pt x="130" y="137"/>
                                  </a:lnTo>
                                  <a:lnTo>
                                    <a:pt x="116" y="131"/>
                                  </a:lnTo>
                                  <a:lnTo>
                                    <a:pt x="102" y="123"/>
                                  </a:lnTo>
                                  <a:lnTo>
                                    <a:pt x="89" y="117"/>
                                  </a:lnTo>
                                  <a:lnTo>
                                    <a:pt x="65" y="104"/>
                                  </a:lnTo>
                                  <a:lnTo>
                                    <a:pt x="43" y="92"/>
                                  </a:lnTo>
                                  <a:lnTo>
                                    <a:pt x="21" y="78"/>
                                  </a:lnTo>
                                  <a:lnTo>
                                    <a:pt x="1" y="63"/>
                                  </a:lnTo>
                                  <a:lnTo>
                                    <a:pt x="0" y="42"/>
                                  </a:lnTo>
                                  <a:lnTo>
                                    <a:pt x="0" y="24"/>
                                  </a:lnTo>
                                  <a:lnTo>
                                    <a:pt x="0" y="17"/>
                                  </a:lnTo>
                                  <a:lnTo>
                                    <a:pt x="1" y="9"/>
                                  </a:lnTo>
                                  <a:lnTo>
                                    <a:pt x="2" y="5"/>
                                  </a:lnTo>
                                  <a:lnTo>
                                    <a:pt x="4" y="0"/>
                                  </a:lnTo>
                                  <a:lnTo>
                                    <a:pt x="5" y="0"/>
                                  </a:lnTo>
                                  <a:lnTo>
                                    <a:pt x="7" y="0"/>
                                  </a:lnTo>
                                  <a:lnTo>
                                    <a:pt x="9" y="0"/>
                                  </a:lnTo>
                                  <a:lnTo>
                                    <a:pt x="1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ADADAD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3" name="Freeform 46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6" y="1481"/>
                              <a:ext cx="113" cy="81"/>
                            </a:xfrm>
                            <a:custGeom>
                              <a:avLst/>
                              <a:gdLst>
                                <a:gd name="T0" fmla="*/ 10 w 226"/>
                                <a:gd name="T1" fmla="*/ 0 h 164"/>
                                <a:gd name="T2" fmla="*/ 25 w 226"/>
                                <a:gd name="T3" fmla="*/ 0 h 164"/>
                                <a:gd name="T4" fmla="*/ 41 w 226"/>
                                <a:gd name="T5" fmla="*/ 2 h 164"/>
                                <a:gd name="T6" fmla="*/ 58 w 226"/>
                                <a:gd name="T7" fmla="*/ 3 h 164"/>
                                <a:gd name="T8" fmla="*/ 75 w 226"/>
                                <a:gd name="T9" fmla="*/ 8 h 164"/>
                                <a:gd name="T10" fmla="*/ 100 w 226"/>
                                <a:gd name="T11" fmla="*/ 17 h 164"/>
                                <a:gd name="T12" fmla="*/ 123 w 226"/>
                                <a:gd name="T13" fmla="*/ 27 h 164"/>
                                <a:gd name="T14" fmla="*/ 133 w 226"/>
                                <a:gd name="T15" fmla="*/ 35 h 164"/>
                                <a:gd name="T16" fmla="*/ 144 w 226"/>
                                <a:gd name="T17" fmla="*/ 41 h 164"/>
                                <a:gd name="T18" fmla="*/ 152 w 226"/>
                                <a:gd name="T19" fmla="*/ 48 h 164"/>
                                <a:gd name="T20" fmla="*/ 159 w 226"/>
                                <a:gd name="T21" fmla="*/ 57 h 164"/>
                                <a:gd name="T22" fmla="*/ 160 w 226"/>
                                <a:gd name="T23" fmla="*/ 57 h 164"/>
                                <a:gd name="T24" fmla="*/ 162 w 226"/>
                                <a:gd name="T25" fmla="*/ 60 h 164"/>
                                <a:gd name="T26" fmla="*/ 165 w 226"/>
                                <a:gd name="T27" fmla="*/ 65 h 164"/>
                                <a:gd name="T28" fmla="*/ 170 w 226"/>
                                <a:gd name="T29" fmla="*/ 69 h 164"/>
                                <a:gd name="T30" fmla="*/ 174 w 226"/>
                                <a:gd name="T31" fmla="*/ 77 h 164"/>
                                <a:gd name="T32" fmla="*/ 181 w 226"/>
                                <a:gd name="T33" fmla="*/ 83 h 164"/>
                                <a:gd name="T34" fmla="*/ 187 w 226"/>
                                <a:gd name="T35" fmla="*/ 90 h 164"/>
                                <a:gd name="T36" fmla="*/ 193 w 226"/>
                                <a:gd name="T37" fmla="*/ 98 h 164"/>
                                <a:gd name="T38" fmla="*/ 199 w 226"/>
                                <a:gd name="T39" fmla="*/ 107 h 164"/>
                                <a:gd name="T40" fmla="*/ 205 w 226"/>
                                <a:gd name="T41" fmla="*/ 114 h 164"/>
                                <a:gd name="T42" fmla="*/ 210 w 226"/>
                                <a:gd name="T43" fmla="*/ 120 h 164"/>
                                <a:gd name="T44" fmla="*/ 215 w 226"/>
                                <a:gd name="T45" fmla="*/ 126 h 164"/>
                                <a:gd name="T46" fmla="*/ 220 w 226"/>
                                <a:gd name="T47" fmla="*/ 132 h 164"/>
                                <a:gd name="T48" fmla="*/ 223 w 226"/>
                                <a:gd name="T49" fmla="*/ 137 h 164"/>
                                <a:gd name="T50" fmla="*/ 225 w 226"/>
                                <a:gd name="T51" fmla="*/ 138 h 164"/>
                                <a:gd name="T52" fmla="*/ 226 w 226"/>
                                <a:gd name="T53" fmla="*/ 140 h 164"/>
                                <a:gd name="T54" fmla="*/ 226 w 226"/>
                                <a:gd name="T55" fmla="*/ 141 h 164"/>
                                <a:gd name="T56" fmla="*/ 225 w 226"/>
                                <a:gd name="T57" fmla="*/ 143 h 164"/>
                                <a:gd name="T58" fmla="*/ 224 w 226"/>
                                <a:gd name="T59" fmla="*/ 144 h 164"/>
                                <a:gd name="T60" fmla="*/ 224 w 226"/>
                                <a:gd name="T61" fmla="*/ 146 h 164"/>
                                <a:gd name="T62" fmla="*/ 219 w 226"/>
                                <a:gd name="T63" fmla="*/ 147 h 164"/>
                                <a:gd name="T64" fmla="*/ 215 w 226"/>
                                <a:gd name="T65" fmla="*/ 152 h 164"/>
                                <a:gd name="T66" fmla="*/ 211 w 226"/>
                                <a:gd name="T67" fmla="*/ 156 h 164"/>
                                <a:gd name="T68" fmla="*/ 207 w 226"/>
                                <a:gd name="T69" fmla="*/ 164 h 164"/>
                                <a:gd name="T70" fmla="*/ 189 w 226"/>
                                <a:gd name="T71" fmla="*/ 156 h 164"/>
                                <a:gd name="T72" fmla="*/ 171 w 226"/>
                                <a:gd name="T73" fmla="*/ 150 h 164"/>
                                <a:gd name="T74" fmla="*/ 156 w 226"/>
                                <a:gd name="T75" fmla="*/ 143 h 164"/>
                                <a:gd name="T76" fmla="*/ 139 w 226"/>
                                <a:gd name="T77" fmla="*/ 137 h 164"/>
                                <a:gd name="T78" fmla="*/ 125 w 226"/>
                                <a:gd name="T79" fmla="*/ 131 h 164"/>
                                <a:gd name="T80" fmla="*/ 112 w 226"/>
                                <a:gd name="T81" fmla="*/ 125 h 164"/>
                                <a:gd name="T82" fmla="*/ 98 w 226"/>
                                <a:gd name="T83" fmla="*/ 119 h 164"/>
                                <a:gd name="T84" fmla="*/ 86 w 226"/>
                                <a:gd name="T85" fmla="*/ 113 h 164"/>
                                <a:gd name="T86" fmla="*/ 63 w 226"/>
                                <a:gd name="T87" fmla="*/ 99 h 164"/>
                                <a:gd name="T88" fmla="*/ 42 w 226"/>
                                <a:gd name="T89" fmla="*/ 87 h 164"/>
                                <a:gd name="T90" fmla="*/ 21 w 226"/>
                                <a:gd name="T91" fmla="*/ 74 h 164"/>
                                <a:gd name="T92" fmla="*/ 2 w 226"/>
                                <a:gd name="T93" fmla="*/ 60 h 164"/>
                                <a:gd name="T94" fmla="*/ 0 w 226"/>
                                <a:gd name="T95" fmla="*/ 41 h 164"/>
                                <a:gd name="T96" fmla="*/ 0 w 226"/>
                                <a:gd name="T97" fmla="*/ 23 h 164"/>
                                <a:gd name="T98" fmla="*/ 1 w 226"/>
                                <a:gd name="T99" fmla="*/ 17 h 164"/>
                                <a:gd name="T100" fmla="*/ 1 w 226"/>
                                <a:gd name="T101" fmla="*/ 9 h 164"/>
                                <a:gd name="T102" fmla="*/ 2 w 226"/>
                                <a:gd name="T103" fmla="*/ 5 h 164"/>
                                <a:gd name="T104" fmla="*/ 4 w 226"/>
                                <a:gd name="T105" fmla="*/ 2 h 164"/>
                                <a:gd name="T106" fmla="*/ 5 w 226"/>
                                <a:gd name="T107" fmla="*/ 2 h 164"/>
                                <a:gd name="T108" fmla="*/ 7 w 226"/>
                                <a:gd name="T109" fmla="*/ 0 h 164"/>
                                <a:gd name="T110" fmla="*/ 9 w 226"/>
                                <a:gd name="T111" fmla="*/ 0 h 164"/>
                                <a:gd name="T112" fmla="*/ 10 w 226"/>
                                <a:gd name="T113" fmla="*/ 0 h 164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w 226"/>
                                <a:gd name="T172" fmla="*/ 0 h 164"/>
                                <a:gd name="T173" fmla="*/ 226 w 226"/>
                                <a:gd name="T174" fmla="*/ 164 h 164"/>
                              </a:gdLst>
                              <a:ahLst/>
                              <a:cxnLst>
                                <a:cxn ang="T114">
                                  <a:pos x="T0" y="T1"/>
                                </a:cxn>
                                <a:cxn ang="T115">
                                  <a:pos x="T2" y="T3"/>
                                </a:cxn>
                                <a:cxn ang="T116">
                                  <a:pos x="T4" y="T5"/>
                                </a:cxn>
                                <a:cxn ang="T117">
                                  <a:pos x="T6" y="T7"/>
                                </a:cxn>
                                <a:cxn ang="T118">
                                  <a:pos x="T8" y="T9"/>
                                </a:cxn>
                                <a:cxn ang="T119">
                                  <a:pos x="T10" y="T11"/>
                                </a:cxn>
                                <a:cxn ang="T120">
                                  <a:pos x="T12" y="T13"/>
                                </a:cxn>
                                <a:cxn ang="T121">
                                  <a:pos x="T14" y="T15"/>
                                </a:cxn>
                                <a:cxn ang="T122">
                                  <a:pos x="T16" y="T17"/>
                                </a:cxn>
                                <a:cxn ang="T123">
                                  <a:pos x="T18" y="T19"/>
                                </a:cxn>
                                <a:cxn ang="T124">
                                  <a:pos x="T20" y="T21"/>
                                </a:cxn>
                                <a:cxn ang="T125">
                                  <a:pos x="T22" y="T23"/>
                                </a:cxn>
                                <a:cxn ang="T126">
                                  <a:pos x="T24" y="T25"/>
                                </a:cxn>
                                <a:cxn ang="T127">
                                  <a:pos x="T26" y="T27"/>
                                </a:cxn>
                                <a:cxn ang="T128">
                                  <a:pos x="T28" y="T29"/>
                                </a:cxn>
                                <a:cxn ang="T129">
                                  <a:pos x="T30" y="T31"/>
                                </a:cxn>
                                <a:cxn ang="T130">
                                  <a:pos x="T32" y="T33"/>
                                </a:cxn>
                                <a:cxn ang="T131">
                                  <a:pos x="T34" y="T35"/>
                                </a:cxn>
                                <a:cxn ang="T132">
                                  <a:pos x="T36" y="T37"/>
                                </a:cxn>
                                <a:cxn ang="T133">
                                  <a:pos x="T38" y="T39"/>
                                </a:cxn>
                                <a:cxn ang="T134">
                                  <a:pos x="T40" y="T41"/>
                                </a:cxn>
                                <a:cxn ang="T135">
                                  <a:pos x="T42" y="T43"/>
                                </a:cxn>
                                <a:cxn ang="T136">
                                  <a:pos x="T44" y="T45"/>
                                </a:cxn>
                                <a:cxn ang="T137">
                                  <a:pos x="T46" y="T47"/>
                                </a:cxn>
                                <a:cxn ang="T138">
                                  <a:pos x="T48" y="T49"/>
                                </a:cxn>
                                <a:cxn ang="T139">
                                  <a:pos x="T50" y="T51"/>
                                </a:cxn>
                                <a:cxn ang="T140">
                                  <a:pos x="T52" y="T53"/>
                                </a:cxn>
                                <a:cxn ang="T141">
                                  <a:pos x="T54" y="T55"/>
                                </a:cxn>
                                <a:cxn ang="T142">
                                  <a:pos x="T56" y="T57"/>
                                </a:cxn>
                                <a:cxn ang="T143">
                                  <a:pos x="T58" y="T59"/>
                                </a:cxn>
                                <a:cxn ang="T144">
                                  <a:pos x="T60" y="T61"/>
                                </a:cxn>
                                <a:cxn ang="T145">
                                  <a:pos x="T62" y="T63"/>
                                </a:cxn>
                                <a:cxn ang="T146">
                                  <a:pos x="T64" y="T65"/>
                                </a:cxn>
                                <a:cxn ang="T147">
                                  <a:pos x="T66" y="T67"/>
                                </a:cxn>
                                <a:cxn ang="T148">
                                  <a:pos x="T68" y="T69"/>
                                </a:cxn>
                                <a:cxn ang="T149">
                                  <a:pos x="T70" y="T71"/>
                                </a:cxn>
                                <a:cxn ang="T150">
                                  <a:pos x="T72" y="T73"/>
                                </a:cxn>
                                <a:cxn ang="T151">
                                  <a:pos x="T74" y="T75"/>
                                </a:cxn>
                                <a:cxn ang="T152">
                                  <a:pos x="T76" y="T77"/>
                                </a:cxn>
                                <a:cxn ang="T153">
                                  <a:pos x="T78" y="T79"/>
                                </a:cxn>
                                <a:cxn ang="T154">
                                  <a:pos x="T80" y="T81"/>
                                </a:cxn>
                                <a:cxn ang="T155">
                                  <a:pos x="T82" y="T83"/>
                                </a:cxn>
                                <a:cxn ang="T156">
                                  <a:pos x="T84" y="T85"/>
                                </a:cxn>
                                <a:cxn ang="T157">
                                  <a:pos x="T86" y="T87"/>
                                </a:cxn>
                                <a:cxn ang="T158">
                                  <a:pos x="T88" y="T89"/>
                                </a:cxn>
                                <a:cxn ang="T159">
                                  <a:pos x="T90" y="T91"/>
                                </a:cxn>
                                <a:cxn ang="T160">
                                  <a:pos x="T92" y="T93"/>
                                </a:cxn>
                                <a:cxn ang="T161">
                                  <a:pos x="T94" y="T95"/>
                                </a:cxn>
                                <a:cxn ang="T162">
                                  <a:pos x="T96" y="T97"/>
                                </a:cxn>
                                <a:cxn ang="T163">
                                  <a:pos x="T98" y="T99"/>
                                </a:cxn>
                                <a:cxn ang="T164">
                                  <a:pos x="T100" y="T101"/>
                                </a:cxn>
                                <a:cxn ang="T165">
                                  <a:pos x="T102" y="T103"/>
                                </a:cxn>
                                <a:cxn ang="T166">
                                  <a:pos x="T104" y="T105"/>
                                </a:cxn>
                                <a:cxn ang="T167">
                                  <a:pos x="T106" y="T107"/>
                                </a:cxn>
                                <a:cxn ang="T168">
                                  <a:pos x="T108" y="T109"/>
                                </a:cxn>
                                <a:cxn ang="T169">
                                  <a:pos x="T110" y="T111"/>
                                </a:cxn>
                                <a:cxn ang="T170">
                                  <a:pos x="T112" y="T113"/>
                                </a:cxn>
                              </a:cxnLst>
                              <a:rect l="T171" t="T172" r="T173" b="T174"/>
                              <a:pathLst>
                                <a:path w="226" h="164">
                                  <a:moveTo>
                                    <a:pt x="10" y="0"/>
                                  </a:moveTo>
                                  <a:lnTo>
                                    <a:pt x="25" y="0"/>
                                  </a:lnTo>
                                  <a:lnTo>
                                    <a:pt x="41" y="2"/>
                                  </a:lnTo>
                                  <a:lnTo>
                                    <a:pt x="58" y="3"/>
                                  </a:lnTo>
                                  <a:lnTo>
                                    <a:pt x="75" y="8"/>
                                  </a:lnTo>
                                  <a:lnTo>
                                    <a:pt x="100" y="17"/>
                                  </a:lnTo>
                                  <a:lnTo>
                                    <a:pt x="123" y="27"/>
                                  </a:lnTo>
                                  <a:lnTo>
                                    <a:pt x="133" y="35"/>
                                  </a:lnTo>
                                  <a:lnTo>
                                    <a:pt x="144" y="41"/>
                                  </a:lnTo>
                                  <a:lnTo>
                                    <a:pt x="152" y="48"/>
                                  </a:lnTo>
                                  <a:lnTo>
                                    <a:pt x="159" y="57"/>
                                  </a:lnTo>
                                  <a:lnTo>
                                    <a:pt x="160" y="57"/>
                                  </a:lnTo>
                                  <a:lnTo>
                                    <a:pt x="162" y="60"/>
                                  </a:lnTo>
                                  <a:lnTo>
                                    <a:pt x="165" y="65"/>
                                  </a:lnTo>
                                  <a:lnTo>
                                    <a:pt x="170" y="69"/>
                                  </a:lnTo>
                                  <a:lnTo>
                                    <a:pt x="174" y="77"/>
                                  </a:lnTo>
                                  <a:lnTo>
                                    <a:pt x="181" y="83"/>
                                  </a:lnTo>
                                  <a:lnTo>
                                    <a:pt x="187" y="90"/>
                                  </a:lnTo>
                                  <a:lnTo>
                                    <a:pt x="193" y="98"/>
                                  </a:lnTo>
                                  <a:lnTo>
                                    <a:pt x="199" y="107"/>
                                  </a:lnTo>
                                  <a:lnTo>
                                    <a:pt x="205" y="114"/>
                                  </a:lnTo>
                                  <a:lnTo>
                                    <a:pt x="210" y="120"/>
                                  </a:lnTo>
                                  <a:lnTo>
                                    <a:pt x="215" y="126"/>
                                  </a:lnTo>
                                  <a:lnTo>
                                    <a:pt x="220" y="132"/>
                                  </a:lnTo>
                                  <a:lnTo>
                                    <a:pt x="223" y="137"/>
                                  </a:lnTo>
                                  <a:lnTo>
                                    <a:pt x="225" y="138"/>
                                  </a:lnTo>
                                  <a:lnTo>
                                    <a:pt x="226" y="140"/>
                                  </a:lnTo>
                                  <a:lnTo>
                                    <a:pt x="226" y="141"/>
                                  </a:lnTo>
                                  <a:lnTo>
                                    <a:pt x="225" y="143"/>
                                  </a:lnTo>
                                  <a:lnTo>
                                    <a:pt x="224" y="144"/>
                                  </a:lnTo>
                                  <a:lnTo>
                                    <a:pt x="224" y="146"/>
                                  </a:lnTo>
                                  <a:lnTo>
                                    <a:pt x="219" y="147"/>
                                  </a:lnTo>
                                  <a:lnTo>
                                    <a:pt x="215" y="152"/>
                                  </a:lnTo>
                                  <a:lnTo>
                                    <a:pt x="211" y="156"/>
                                  </a:lnTo>
                                  <a:lnTo>
                                    <a:pt x="207" y="164"/>
                                  </a:lnTo>
                                  <a:lnTo>
                                    <a:pt x="189" y="156"/>
                                  </a:lnTo>
                                  <a:lnTo>
                                    <a:pt x="171" y="150"/>
                                  </a:lnTo>
                                  <a:lnTo>
                                    <a:pt x="156" y="143"/>
                                  </a:lnTo>
                                  <a:lnTo>
                                    <a:pt x="139" y="137"/>
                                  </a:lnTo>
                                  <a:lnTo>
                                    <a:pt x="125" y="131"/>
                                  </a:lnTo>
                                  <a:lnTo>
                                    <a:pt x="112" y="125"/>
                                  </a:lnTo>
                                  <a:lnTo>
                                    <a:pt x="98" y="119"/>
                                  </a:lnTo>
                                  <a:lnTo>
                                    <a:pt x="86" y="113"/>
                                  </a:lnTo>
                                  <a:lnTo>
                                    <a:pt x="63" y="99"/>
                                  </a:lnTo>
                                  <a:lnTo>
                                    <a:pt x="42" y="87"/>
                                  </a:lnTo>
                                  <a:lnTo>
                                    <a:pt x="21" y="74"/>
                                  </a:lnTo>
                                  <a:lnTo>
                                    <a:pt x="2" y="60"/>
                                  </a:lnTo>
                                  <a:lnTo>
                                    <a:pt x="0" y="41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" y="17"/>
                                  </a:lnTo>
                                  <a:lnTo>
                                    <a:pt x="1" y="9"/>
                                  </a:lnTo>
                                  <a:lnTo>
                                    <a:pt x="2" y="5"/>
                                  </a:lnTo>
                                  <a:lnTo>
                                    <a:pt x="4" y="2"/>
                                  </a:lnTo>
                                  <a:lnTo>
                                    <a:pt x="5" y="2"/>
                                  </a:lnTo>
                                  <a:lnTo>
                                    <a:pt x="7" y="0"/>
                                  </a:lnTo>
                                  <a:lnTo>
                                    <a:pt x="9" y="0"/>
                                  </a:lnTo>
                                  <a:lnTo>
                                    <a:pt x="1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1B1B1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4" name="Freeform 46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7" y="1481"/>
                              <a:ext cx="108" cy="77"/>
                            </a:xfrm>
                            <a:custGeom>
                              <a:avLst/>
                              <a:gdLst>
                                <a:gd name="T0" fmla="*/ 10 w 215"/>
                                <a:gd name="T1" fmla="*/ 0 h 155"/>
                                <a:gd name="T2" fmla="*/ 25 w 215"/>
                                <a:gd name="T3" fmla="*/ 0 h 155"/>
                                <a:gd name="T4" fmla="*/ 40 w 215"/>
                                <a:gd name="T5" fmla="*/ 2 h 155"/>
                                <a:gd name="T6" fmla="*/ 56 w 215"/>
                                <a:gd name="T7" fmla="*/ 5 h 155"/>
                                <a:gd name="T8" fmla="*/ 73 w 215"/>
                                <a:gd name="T9" fmla="*/ 8 h 155"/>
                                <a:gd name="T10" fmla="*/ 97 w 215"/>
                                <a:gd name="T11" fmla="*/ 17 h 155"/>
                                <a:gd name="T12" fmla="*/ 119 w 215"/>
                                <a:gd name="T13" fmla="*/ 27 h 155"/>
                                <a:gd name="T14" fmla="*/ 129 w 215"/>
                                <a:gd name="T15" fmla="*/ 33 h 155"/>
                                <a:gd name="T16" fmla="*/ 138 w 215"/>
                                <a:gd name="T17" fmla="*/ 41 h 155"/>
                                <a:gd name="T18" fmla="*/ 147 w 215"/>
                                <a:gd name="T19" fmla="*/ 47 h 155"/>
                                <a:gd name="T20" fmla="*/ 154 w 215"/>
                                <a:gd name="T21" fmla="*/ 56 h 155"/>
                                <a:gd name="T22" fmla="*/ 155 w 215"/>
                                <a:gd name="T23" fmla="*/ 56 h 155"/>
                                <a:gd name="T24" fmla="*/ 157 w 215"/>
                                <a:gd name="T25" fmla="*/ 59 h 155"/>
                                <a:gd name="T26" fmla="*/ 160 w 215"/>
                                <a:gd name="T27" fmla="*/ 62 h 155"/>
                                <a:gd name="T28" fmla="*/ 164 w 215"/>
                                <a:gd name="T29" fmla="*/ 68 h 155"/>
                                <a:gd name="T30" fmla="*/ 173 w 215"/>
                                <a:gd name="T31" fmla="*/ 80 h 155"/>
                                <a:gd name="T32" fmla="*/ 186 w 215"/>
                                <a:gd name="T33" fmla="*/ 95 h 155"/>
                                <a:gd name="T34" fmla="*/ 197 w 215"/>
                                <a:gd name="T35" fmla="*/ 108 h 155"/>
                                <a:gd name="T36" fmla="*/ 206 w 215"/>
                                <a:gd name="T37" fmla="*/ 120 h 155"/>
                                <a:gd name="T38" fmla="*/ 210 w 215"/>
                                <a:gd name="T39" fmla="*/ 126 h 155"/>
                                <a:gd name="T40" fmla="*/ 213 w 215"/>
                                <a:gd name="T41" fmla="*/ 129 h 155"/>
                                <a:gd name="T42" fmla="*/ 215 w 215"/>
                                <a:gd name="T43" fmla="*/ 132 h 155"/>
                                <a:gd name="T44" fmla="*/ 215 w 215"/>
                                <a:gd name="T45" fmla="*/ 134 h 155"/>
                                <a:gd name="T46" fmla="*/ 214 w 215"/>
                                <a:gd name="T47" fmla="*/ 135 h 155"/>
                                <a:gd name="T48" fmla="*/ 214 w 215"/>
                                <a:gd name="T49" fmla="*/ 137 h 155"/>
                                <a:gd name="T50" fmla="*/ 213 w 215"/>
                                <a:gd name="T51" fmla="*/ 138 h 155"/>
                                <a:gd name="T52" fmla="*/ 209 w 215"/>
                                <a:gd name="T53" fmla="*/ 140 h 155"/>
                                <a:gd name="T54" fmla="*/ 205 w 215"/>
                                <a:gd name="T55" fmla="*/ 144 h 155"/>
                                <a:gd name="T56" fmla="*/ 202 w 215"/>
                                <a:gd name="T57" fmla="*/ 149 h 155"/>
                                <a:gd name="T58" fmla="*/ 198 w 215"/>
                                <a:gd name="T59" fmla="*/ 155 h 155"/>
                                <a:gd name="T60" fmla="*/ 181 w 215"/>
                                <a:gd name="T61" fmla="*/ 149 h 155"/>
                                <a:gd name="T62" fmla="*/ 164 w 215"/>
                                <a:gd name="T63" fmla="*/ 143 h 155"/>
                                <a:gd name="T64" fmla="*/ 149 w 215"/>
                                <a:gd name="T65" fmla="*/ 137 h 155"/>
                                <a:gd name="T66" fmla="*/ 134 w 215"/>
                                <a:gd name="T67" fmla="*/ 131 h 155"/>
                                <a:gd name="T68" fmla="*/ 120 w 215"/>
                                <a:gd name="T69" fmla="*/ 125 h 155"/>
                                <a:gd name="T70" fmla="*/ 108 w 215"/>
                                <a:gd name="T71" fmla="*/ 119 h 155"/>
                                <a:gd name="T72" fmla="*/ 95 w 215"/>
                                <a:gd name="T73" fmla="*/ 113 h 155"/>
                                <a:gd name="T74" fmla="*/ 83 w 215"/>
                                <a:gd name="T75" fmla="*/ 107 h 155"/>
                                <a:gd name="T76" fmla="*/ 61 w 215"/>
                                <a:gd name="T77" fmla="*/ 95 h 155"/>
                                <a:gd name="T78" fmla="*/ 41 w 215"/>
                                <a:gd name="T79" fmla="*/ 83 h 155"/>
                                <a:gd name="T80" fmla="*/ 21 w 215"/>
                                <a:gd name="T81" fmla="*/ 71 h 155"/>
                                <a:gd name="T82" fmla="*/ 2 w 215"/>
                                <a:gd name="T83" fmla="*/ 57 h 155"/>
                                <a:gd name="T84" fmla="*/ 1 w 215"/>
                                <a:gd name="T85" fmla="*/ 39 h 155"/>
                                <a:gd name="T86" fmla="*/ 0 w 215"/>
                                <a:gd name="T87" fmla="*/ 23 h 155"/>
                                <a:gd name="T88" fmla="*/ 1 w 215"/>
                                <a:gd name="T89" fmla="*/ 15 h 155"/>
                                <a:gd name="T90" fmla="*/ 1 w 215"/>
                                <a:gd name="T91" fmla="*/ 9 h 155"/>
                                <a:gd name="T92" fmla="*/ 2 w 215"/>
                                <a:gd name="T93" fmla="*/ 5 h 155"/>
                                <a:gd name="T94" fmla="*/ 4 w 215"/>
                                <a:gd name="T95" fmla="*/ 2 h 155"/>
                                <a:gd name="T96" fmla="*/ 6 w 215"/>
                                <a:gd name="T97" fmla="*/ 2 h 155"/>
                                <a:gd name="T98" fmla="*/ 8 w 215"/>
                                <a:gd name="T99" fmla="*/ 0 h 155"/>
                                <a:gd name="T100" fmla="*/ 10 w 215"/>
                                <a:gd name="T101" fmla="*/ 0 h 155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w 215"/>
                                <a:gd name="T154" fmla="*/ 0 h 155"/>
                                <a:gd name="T155" fmla="*/ 215 w 215"/>
                                <a:gd name="T156" fmla="*/ 155 h 155"/>
                              </a:gdLst>
                              <a:ahLst/>
                              <a:cxnLst>
                                <a:cxn ang="T102">
                                  <a:pos x="T0" y="T1"/>
                                </a:cxn>
                                <a:cxn ang="T103">
                                  <a:pos x="T2" y="T3"/>
                                </a:cxn>
                                <a:cxn ang="T104">
                                  <a:pos x="T4" y="T5"/>
                                </a:cxn>
                                <a:cxn ang="T105">
                                  <a:pos x="T6" y="T7"/>
                                </a:cxn>
                                <a:cxn ang="T106">
                                  <a:pos x="T8" y="T9"/>
                                </a:cxn>
                                <a:cxn ang="T107">
                                  <a:pos x="T10" y="T11"/>
                                </a:cxn>
                                <a:cxn ang="T108">
                                  <a:pos x="T12" y="T13"/>
                                </a:cxn>
                                <a:cxn ang="T109">
                                  <a:pos x="T14" y="T15"/>
                                </a:cxn>
                                <a:cxn ang="T110">
                                  <a:pos x="T16" y="T17"/>
                                </a:cxn>
                                <a:cxn ang="T111">
                                  <a:pos x="T18" y="T19"/>
                                </a:cxn>
                                <a:cxn ang="T112">
                                  <a:pos x="T20" y="T21"/>
                                </a:cxn>
                                <a:cxn ang="T113">
                                  <a:pos x="T22" y="T23"/>
                                </a:cxn>
                                <a:cxn ang="T114">
                                  <a:pos x="T24" y="T25"/>
                                </a:cxn>
                                <a:cxn ang="T115">
                                  <a:pos x="T26" y="T27"/>
                                </a:cxn>
                                <a:cxn ang="T116">
                                  <a:pos x="T28" y="T29"/>
                                </a:cxn>
                                <a:cxn ang="T117">
                                  <a:pos x="T30" y="T31"/>
                                </a:cxn>
                                <a:cxn ang="T118">
                                  <a:pos x="T32" y="T33"/>
                                </a:cxn>
                                <a:cxn ang="T119">
                                  <a:pos x="T34" y="T35"/>
                                </a:cxn>
                                <a:cxn ang="T120">
                                  <a:pos x="T36" y="T37"/>
                                </a:cxn>
                                <a:cxn ang="T121">
                                  <a:pos x="T38" y="T39"/>
                                </a:cxn>
                                <a:cxn ang="T122">
                                  <a:pos x="T40" y="T41"/>
                                </a:cxn>
                                <a:cxn ang="T123">
                                  <a:pos x="T42" y="T43"/>
                                </a:cxn>
                                <a:cxn ang="T124">
                                  <a:pos x="T44" y="T45"/>
                                </a:cxn>
                                <a:cxn ang="T125">
                                  <a:pos x="T46" y="T47"/>
                                </a:cxn>
                                <a:cxn ang="T126">
                                  <a:pos x="T48" y="T49"/>
                                </a:cxn>
                                <a:cxn ang="T127">
                                  <a:pos x="T50" y="T51"/>
                                </a:cxn>
                                <a:cxn ang="T128">
                                  <a:pos x="T52" y="T53"/>
                                </a:cxn>
                                <a:cxn ang="T129">
                                  <a:pos x="T54" y="T55"/>
                                </a:cxn>
                                <a:cxn ang="T130">
                                  <a:pos x="T56" y="T57"/>
                                </a:cxn>
                                <a:cxn ang="T131">
                                  <a:pos x="T58" y="T59"/>
                                </a:cxn>
                                <a:cxn ang="T132">
                                  <a:pos x="T60" y="T61"/>
                                </a:cxn>
                                <a:cxn ang="T133">
                                  <a:pos x="T62" y="T63"/>
                                </a:cxn>
                                <a:cxn ang="T134">
                                  <a:pos x="T64" y="T65"/>
                                </a:cxn>
                                <a:cxn ang="T135">
                                  <a:pos x="T66" y="T67"/>
                                </a:cxn>
                                <a:cxn ang="T136">
                                  <a:pos x="T68" y="T69"/>
                                </a:cxn>
                                <a:cxn ang="T137">
                                  <a:pos x="T70" y="T71"/>
                                </a:cxn>
                                <a:cxn ang="T138">
                                  <a:pos x="T72" y="T73"/>
                                </a:cxn>
                                <a:cxn ang="T139">
                                  <a:pos x="T74" y="T75"/>
                                </a:cxn>
                                <a:cxn ang="T140">
                                  <a:pos x="T76" y="T77"/>
                                </a:cxn>
                                <a:cxn ang="T141">
                                  <a:pos x="T78" y="T79"/>
                                </a:cxn>
                                <a:cxn ang="T142">
                                  <a:pos x="T80" y="T81"/>
                                </a:cxn>
                                <a:cxn ang="T143">
                                  <a:pos x="T82" y="T83"/>
                                </a:cxn>
                                <a:cxn ang="T144">
                                  <a:pos x="T84" y="T85"/>
                                </a:cxn>
                                <a:cxn ang="T145">
                                  <a:pos x="T86" y="T87"/>
                                </a:cxn>
                                <a:cxn ang="T146">
                                  <a:pos x="T88" y="T89"/>
                                </a:cxn>
                                <a:cxn ang="T147">
                                  <a:pos x="T90" y="T91"/>
                                </a:cxn>
                                <a:cxn ang="T148">
                                  <a:pos x="T92" y="T93"/>
                                </a:cxn>
                                <a:cxn ang="T149">
                                  <a:pos x="T94" y="T95"/>
                                </a:cxn>
                                <a:cxn ang="T150">
                                  <a:pos x="T96" y="T97"/>
                                </a:cxn>
                                <a:cxn ang="T151">
                                  <a:pos x="T98" y="T99"/>
                                </a:cxn>
                                <a:cxn ang="T152">
                                  <a:pos x="T100" y="T101"/>
                                </a:cxn>
                              </a:cxnLst>
                              <a:rect l="T153" t="T154" r="T155" b="T156"/>
                              <a:pathLst>
                                <a:path w="215" h="155">
                                  <a:moveTo>
                                    <a:pt x="10" y="0"/>
                                  </a:moveTo>
                                  <a:lnTo>
                                    <a:pt x="25" y="0"/>
                                  </a:lnTo>
                                  <a:lnTo>
                                    <a:pt x="40" y="2"/>
                                  </a:lnTo>
                                  <a:lnTo>
                                    <a:pt x="56" y="5"/>
                                  </a:lnTo>
                                  <a:lnTo>
                                    <a:pt x="73" y="8"/>
                                  </a:lnTo>
                                  <a:lnTo>
                                    <a:pt x="97" y="17"/>
                                  </a:lnTo>
                                  <a:lnTo>
                                    <a:pt x="119" y="27"/>
                                  </a:lnTo>
                                  <a:lnTo>
                                    <a:pt x="129" y="33"/>
                                  </a:lnTo>
                                  <a:lnTo>
                                    <a:pt x="138" y="41"/>
                                  </a:lnTo>
                                  <a:lnTo>
                                    <a:pt x="147" y="47"/>
                                  </a:lnTo>
                                  <a:lnTo>
                                    <a:pt x="154" y="56"/>
                                  </a:lnTo>
                                  <a:lnTo>
                                    <a:pt x="155" y="56"/>
                                  </a:lnTo>
                                  <a:lnTo>
                                    <a:pt x="157" y="59"/>
                                  </a:lnTo>
                                  <a:lnTo>
                                    <a:pt x="160" y="62"/>
                                  </a:lnTo>
                                  <a:lnTo>
                                    <a:pt x="164" y="68"/>
                                  </a:lnTo>
                                  <a:lnTo>
                                    <a:pt x="173" y="80"/>
                                  </a:lnTo>
                                  <a:lnTo>
                                    <a:pt x="186" y="95"/>
                                  </a:lnTo>
                                  <a:lnTo>
                                    <a:pt x="197" y="108"/>
                                  </a:lnTo>
                                  <a:lnTo>
                                    <a:pt x="206" y="120"/>
                                  </a:lnTo>
                                  <a:lnTo>
                                    <a:pt x="210" y="126"/>
                                  </a:lnTo>
                                  <a:lnTo>
                                    <a:pt x="213" y="129"/>
                                  </a:lnTo>
                                  <a:lnTo>
                                    <a:pt x="215" y="132"/>
                                  </a:lnTo>
                                  <a:lnTo>
                                    <a:pt x="215" y="134"/>
                                  </a:lnTo>
                                  <a:lnTo>
                                    <a:pt x="214" y="135"/>
                                  </a:lnTo>
                                  <a:lnTo>
                                    <a:pt x="214" y="137"/>
                                  </a:lnTo>
                                  <a:lnTo>
                                    <a:pt x="213" y="138"/>
                                  </a:lnTo>
                                  <a:lnTo>
                                    <a:pt x="209" y="140"/>
                                  </a:lnTo>
                                  <a:lnTo>
                                    <a:pt x="205" y="144"/>
                                  </a:lnTo>
                                  <a:lnTo>
                                    <a:pt x="202" y="149"/>
                                  </a:lnTo>
                                  <a:lnTo>
                                    <a:pt x="198" y="155"/>
                                  </a:lnTo>
                                  <a:lnTo>
                                    <a:pt x="181" y="149"/>
                                  </a:lnTo>
                                  <a:lnTo>
                                    <a:pt x="164" y="143"/>
                                  </a:lnTo>
                                  <a:lnTo>
                                    <a:pt x="149" y="137"/>
                                  </a:lnTo>
                                  <a:lnTo>
                                    <a:pt x="134" y="131"/>
                                  </a:lnTo>
                                  <a:lnTo>
                                    <a:pt x="120" y="125"/>
                                  </a:lnTo>
                                  <a:lnTo>
                                    <a:pt x="108" y="119"/>
                                  </a:lnTo>
                                  <a:lnTo>
                                    <a:pt x="95" y="113"/>
                                  </a:lnTo>
                                  <a:lnTo>
                                    <a:pt x="83" y="107"/>
                                  </a:lnTo>
                                  <a:lnTo>
                                    <a:pt x="61" y="95"/>
                                  </a:lnTo>
                                  <a:lnTo>
                                    <a:pt x="41" y="83"/>
                                  </a:lnTo>
                                  <a:lnTo>
                                    <a:pt x="21" y="71"/>
                                  </a:lnTo>
                                  <a:lnTo>
                                    <a:pt x="2" y="57"/>
                                  </a:lnTo>
                                  <a:lnTo>
                                    <a:pt x="1" y="39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" y="15"/>
                                  </a:lnTo>
                                  <a:lnTo>
                                    <a:pt x="1" y="9"/>
                                  </a:lnTo>
                                  <a:lnTo>
                                    <a:pt x="2" y="5"/>
                                  </a:lnTo>
                                  <a:lnTo>
                                    <a:pt x="4" y="2"/>
                                  </a:lnTo>
                                  <a:lnTo>
                                    <a:pt x="6" y="2"/>
                                  </a:lnTo>
                                  <a:lnTo>
                                    <a:pt x="8" y="0"/>
                                  </a:lnTo>
                                  <a:lnTo>
                                    <a:pt x="1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6B6B6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5" name="Freeform 46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38" y="1481"/>
                              <a:ext cx="104" cy="73"/>
                            </a:xfrm>
                            <a:custGeom>
                              <a:avLst/>
                              <a:gdLst>
                                <a:gd name="T0" fmla="*/ 9 w 206"/>
                                <a:gd name="T1" fmla="*/ 2 h 147"/>
                                <a:gd name="T2" fmla="*/ 24 w 206"/>
                                <a:gd name="T3" fmla="*/ 0 h 147"/>
                                <a:gd name="T4" fmla="*/ 39 w 206"/>
                                <a:gd name="T5" fmla="*/ 2 h 147"/>
                                <a:gd name="T6" fmla="*/ 54 w 206"/>
                                <a:gd name="T7" fmla="*/ 5 h 147"/>
                                <a:gd name="T8" fmla="*/ 71 w 206"/>
                                <a:gd name="T9" fmla="*/ 8 h 147"/>
                                <a:gd name="T10" fmla="*/ 94 w 206"/>
                                <a:gd name="T11" fmla="*/ 17 h 147"/>
                                <a:gd name="T12" fmla="*/ 116 w 206"/>
                                <a:gd name="T13" fmla="*/ 27 h 147"/>
                                <a:gd name="T14" fmla="*/ 125 w 206"/>
                                <a:gd name="T15" fmla="*/ 33 h 147"/>
                                <a:gd name="T16" fmla="*/ 134 w 206"/>
                                <a:gd name="T17" fmla="*/ 39 h 147"/>
                                <a:gd name="T18" fmla="*/ 143 w 206"/>
                                <a:gd name="T19" fmla="*/ 45 h 147"/>
                                <a:gd name="T20" fmla="*/ 149 w 206"/>
                                <a:gd name="T21" fmla="*/ 53 h 147"/>
                                <a:gd name="T22" fmla="*/ 150 w 206"/>
                                <a:gd name="T23" fmla="*/ 54 h 147"/>
                                <a:gd name="T24" fmla="*/ 151 w 206"/>
                                <a:gd name="T25" fmla="*/ 56 h 147"/>
                                <a:gd name="T26" fmla="*/ 154 w 206"/>
                                <a:gd name="T27" fmla="*/ 60 h 147"/>
                                <a:gd name="T28" fmla="*/ 158 w 206"/>
                                <a:gd name="T29" fmla="*/ 65 h 147"/>
                                <a:gd name="T30" fmla="*/ 167 w 206"/>
                                <a:gd name="T31" fmla="*/ 77 h 147"/>
                                <a:gd name="T32" fmla="*/ 178 w 206"/>
                                <a:gd name="T33" fmla="*/ 90 h 147"/>
                                <a:gd name="T34" fmla="*/ 189 w 206"/>
                                <a:gd name="T35" fmla="*/ 104 h 147"/>
                                <a:gd name="T36" fmla="*/ 198 w 206"/>
                                <a:gd name="T37" fmla="*/ 114 h 147"/>
                                <a:gd name="T38" fmla="*/ 201 w 206"/>
                                <a:gd name="T39" fmla="*/ 120 h 147"/>
                                <a:gd name="T40" fmla="*/ 204 w 206"/>
                                <a:gd name="T41" fmla="*/ 123 h 147"/>
                                <a:gd name="T42" fmla="*/ 205 w 206"/>
                                <a:gd name="T43" fmla="*/ 125 h 147"/>
                                <a:gd name="T44" fmla="*/ 206 w 206"/>
                                <a:gd name="T45" fmla="*/ 126 h 147"/>
                                <a:gd name="T46" fmla="*/ 206 w 206"/>
                                <a:gd name="T47" fmla="*/ 128 h 147"/>
                                <a:gd name="T48" fmla="*/ 205 w 206"/>
                                <a:gd name="T49" fmla="*/ 129 h 147"/>
                                <a:gd name="T50" fmla="*/ 204 w 206"/>
                                <a:gd name="T51" fmla="*/ 131 h 147"/>
                                <a:gd name="T52" fmla="*/ 199 w 206"/>
                                <a:gd name="T53" fmla="*/ 134 h 147"/>
                                <a:gd name="T54" fmla="*/ 196 w 206"/>
                                <a:gd name="T55" fmla="*/ 137 h 147"/>
                                <a:gd name="T56" fmla="*/ 193 w 206"/>
                                <a:gd name="T57" fmla="*/ 141 h 147"/>
                                <a:gd name="T58" fmla="*/ 189 w 206"/>
                                <a:gd name="T59" fmla="*/ 147 h 147"/>
                                <a:gd name="T60" fmla="*/ 172 w 206"/>
                                <a:gd name="T61" fmla="*/ 141 h 147"/>
                                <a:gd name="T62" fmla="*/ 157 w 206"/>
                                <a:gd name="T63" fmla="*/ 135 h 147"/>
                                <a:gd name="T64" fmla="*/ 143 w 206"/>
                                <a:gd name="T65" fmla="*/ 129 h 147"/>
                                <a:gd name="T66" fmla="*/ 128 w 206"/>
                                <a:gd name="T67" fmla="*/ 123 h 147"/>
                                <a:gd name="T68" fmla="*/ 103 w 206"/>
                                <a:gd name="T69" fmla="*/ 113 h 147"/>
                                <a:gd name="T70" fmla="*/ 80 w 206"/>
                                <a:gd name="T71" fmla="*/ 101 h 147"/>
                                <a:gd name="T72" fmla="*/ 58 w 206"/>
                                <a:gd name="T73" fmla="*/ 90 h 147"/>
                                <a:gd name="T74" fmla="*/ 39 w 206"/>
                                <a:gd name="T75" fmla="*/ 80 h 147"/>
                                <a:gd name="T76" fmla="*/ 20 w 206"/>
                                <a:gd name="T77" fmla="*/ 68 h 147"/>
                                <a:gd name="T78" fmla="*/ 2 w 206"/>
                                <a:gd name="T79" fmla="*/ 56 h 147"/>
                                <a:gd name="T80" fmla="*/ 1 w 206"/>
                                <a:gd name="T81" fmla="*/ 38 h 147"/>
                                <a:gd name="T82" fmla="*/ 0 w 206"/>
                                <a:gd name="T83" fmla="*/ 23 h 147"/>
                                <a:gd name="T84" fmla="*/ 1 w 206"/>
                                <a:gd name="T85" fmla="*/ 15 h 147"/>
                                <a:gd name="T86" fmla="*/ 1 w 206"/>
                                <a:gd name="T87" fmla="*/ 9 h 147"/>
                                <a:gd name="T88" fmla="*/ 2 w 206"/>
                                <a:gd name="T89" fmla="*/ 6 h 147"/>
                                <a:gd name="T90" fmla="*/ 3 w 206"/>
                                <a:gd name="T91" fmla="*/ 2 h 147"/>
                                <a:gd name="T92" fmla="*/ 4 w 206"/>
                                <a:gd name="T93" fmla="*/ 2 h 147"/>
                                <a:gd name="T94" fmla="*/ 6 w 206"/>
                                <a:gd name="T95" fmla="*/ 2 h 147"/>
                                <a:gd name="T96" fmla="*/ 8 w 206"/>
                                <a:gd name="T97" fmla="*/ 2 h 147"/>
                                <a:gd name="T98" fmla="*/ 9 w 206"/>
                                <a:gd name="T99" fmla="*/ 2 h 147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w 206"/>
                                <a:gd name="T151" fmla="*/ 0 h 147"/>
                                <a:gd name="T152" fmla="*/ 206 w 206"/>
                                <a:gd name="T153" fmla="*/ 147 h 147"/>
                              </a:gdLst>
                              <a:ahLst/>
                              <a:cxnLst>
                                <a:cxn ang="T100">
                                  <a:pos x="T0" y="T1"/>
                                </a:cxn>
                                <a:cxn ang="T101">
                                  <a:pos x="T2" y="T3"/>
                                </a:cxn>
                                <a:cxn ang="T102">
                                  <a:pos x="T4" y="T5"/>
                                </a:cxn>
                                <a:cxn ang="T103">
                                  <a:pos x="T6" y="T7"/>
                                </a:cxn>
                                <a:cxn ang="T104">
                                  <a:pos x="T8" y="T9"/>
                                </a:cxn>
                                <a:cxn ang="T105">
                                  <a:pos x="T10" y="T11"/>
                                </a:cxn>
                                <a:cxn ang="T106">
                                  <a:pos x="T12" y="T13"/>
                                </a:cxn>
                                <a:cxn ang="T107">
                                  <a:pos x="T14" y="T15"/>
                                </a:cxn>
                                <a:cxn ang="T108">
                                  <a:pos x="T16" y="T17"/>
                                </a:cxn>
                                <a:cxn ang="T109">
                                  <a:pos x="T18" y="T19"/>
                                </a:cxn>
                                <a:cxn ang="T110">
                                  <a:pos x="T20" y="T21"/>
                                </a:cxn>
                                <a:cxn ang="T111">
                                  <a:pos x="T22" y="T23"/>
                                </a:cxn>
                                <a:cxn ang="T112">
                                  <a:pos x="T24" y="T25"/>
                                </a:cxn>
                                <a:cxn ang="T113">
                                  <a:pos x="T26" y="T27"/>
                                </a:cxn>
                                <a:cxn ang="T114">
                                  <a:pos x="T28" y="T29"/>
                                </a:cxn>
                                <a:cxn ang="T115">
                                  <a:pos x="T30" y="T31"/>
                                </a:cxn>
                                <a:cxn ang="T116">
                                  <a:pos x="T32" y="T33"/>
                                </a:cxn>
                                <a:cxn ang="T117">
                                  <a:pos x="T34" y="T35"/>
                                </a:cxn>
                                <a:cxn ang="T118">
                                  <a:pos x="T36" y="T37"/>
                                </a:cxn>
                                <a:cxn ang="T119">
                                  <a:pos x="T38" y="T39"/>
                                </a:cxn>
                                <a:cxn ang="T120">
                                  <a:pos x="T40" y="T41"/>
                                </a:cxn>
                                <a:cxn ang="T121">
                                  <a:pos x="T42" y="T43"/>
                                </a:cxn>
                                <a:cxn ang="T122">
                                  <a:pos x="T44" y="T45"/>
                                </a:cxn>
                                <a:cxn ang="T123">
                                  <a:pos x="T46" y="T47"/>
                                </a:cxn>
                                <a:cxn ang="T124">
                                  <a:pos x="T48" y="T49"/>
                                </a:cxn>
                                <a:cxn ang="T125">
                                  <a:pos x="T50" y="T51"/>
                                </a:cxn>
                                <a:cxn ang="T126">
                                  <a:pos x="T52" y="T53"/>
                                </a:cxn>
                                <a:cxn ang="T127">
                                  <a:pos x="T54" y="T55"/>
                                </a:cxn>
                                <a:cxn ang="T128">
                                  <a:pos x="T56" y="T57"/>
                                </a:cxn>
                                <a:cxn ang="T129">
                                  <a:pos x="T58" y="T59"/>
                                </a:cxn>
                                <a:cxn ang="T130">
                                  <a:pos x="T60" y="T61"/>
                                </a:cxn>
                                <a:cxn ang="T131">
                                  <a:pos x="T62" y="T63"/>
                                </a:cxn>
                                <a:cxn ang="T132">
                                  <a:pos x="T64" y="T65"/>
                                </a:cxn>
                                <a:cxn ang="T133">
                                  <a:pos x="T66" y="T67"/>
                                </a:cxn>
                                <a:cxn ang="T134">
                                  <a:pos x="T68" y="T69"/>
                                </a:cxn>
                                <a:cxn ang="T135">
                                  <a:pos x="T70" y="T71"/>
                                </a:cxn>
                                <a:cxn ang="T136">
                                  <a:pos x="T72" y="T73"/>
                                </a:cxn>
                                <a:cxn ang="T137">
                                  <a:pos x="T74" y="T75"/>
                                </a:cxn>
                                <a:cxn ang="T138">
                                  <a:pos x="T76" y="T77"/>
                                </a:cxn>
                                <a:cxn ang="T139">
                                  <a:pos x="T78" y="T79"/>
                                </a:cxn>
                                <a:cxn ang="T140">
                                  <a:pos x="T80" y="T81"/>
                                </a:cxn>
                                <a:cxn ang="T141">
                                  <a:pos x="T82" y="T83"/>
                                </a:cxn>
                                <a:cxn ang="T142">
                                  <a:pos x="T84" y="T85"/>
                                </a:cxn>
                                <a:cxn ang="T143">
                                  <a:pos x="T86" y="T87"/>
                                </a:cxn>
                                <a:cxn ang="T144">
                                  <a:pos x="T88" y="T89"/>
                                </a:cxn>
                                <a:cxn ang="T145">
                                  <a:pos x="T90" y="T91"/>
                                </a:cxn>
                                <a:cxn ang="T146">
                                  <a:pos x="T92" y="T93"/>
                                </a:cxn>
                                <a:cxn ang="T147">
                                  <a:pos x="T94" y="T95"/>
                                </a:cxn>
                                <a:cxn ang="T148">
                                  <a:pos x="T96" y="T97"/>
                                </a:cxn>
                                <a:cxn ang="T149">
                                  <a:pos x="T98" y="T99"/>
                                </a:cxn>
                              </a:cxnLst>
                              <a:rect l="T150" t="T151" r="T152" b="T153"/>
                              <a:pathLst>
                                <a:path w="206" h="147">
                                  <a:moveTo>
                                    <a:pt x="9" y="2"/>
                                  </a:moveTo>
                                  <a:lnTo>
                                    <a:pt x="24" y="0"/>
                                  </a:lnTo>
                                  <a:lnTo>
                                    <a:pt x="39" y="2"/>
                                  </a:lnTo>
                                  <a:lnTo>
                                    <a:pt x="54" y="5"/>
                                  </a:lnTo>
                                  <a:lnTo>
                                    <a:pt x="71" y="8"/>
                                  </a:lnTo>
                                  <a:lnTo>
                                    <a:pt x="94" y="17"/>
                                  </a:lnTo>
                                  <a:lnTo>
                                    <a:pt x="116" y="27"/>
                                  </a:lnTo>
                                  <a:lnTo>
                                    <a:pt x="125" y="33"/>
                                  </a:lnTo>
                                  <a:lnTo>
                                    <a:pt x="134" y="39"/>
                                  </a:lnTo>
                                  <a:lnTo>
                                    <a:pt x="143" y="45"/>
                                  </a:lnTo>
                                  <a:lnTo>
                                    <a:pt x="149" y="53"/>
                                  </a:lnTo>
                                  <a:lnTo>
                                    <a:pt x="150" y="54"/>
                                  </a:lnTo>
                                  <a:lnTo>
                                    <a:pt x="151" y="56"/>
                                  </a:lnTo>
                                  <a:lnTo>
                                    <a:pt x="154" y="60"/>
                                  </a:lnTo>
                                  <a:lnTo>
                                    <a:pt x="158" y="65"/>
                                  </a:lnTo>
                                  <a:lnTo>
                                    <a:pt x="167" y="77"/>
                                  </a:lnTo>
                                  <a:lnTo>
                                    <a:pt x="178" y="90"/>
                                  </a:lnTo>
                                  <a:lnTo>
                                    <a:pt x="189" y="104"/>
                                  </a:lnTo>
                                  <a:lnTo>
                                    <a:pt x="198" y="114"/>
                                  </a:lnTo>
                                  <a:lnTo>
                                    <a:pt x="201" y="120"/>
                                  </a:lnTo>
                                  <a:lnTo>
                                    <a:pt x="204" y="123"/>
                                  </a:lnTo>
                                  <a:lnTo>
                                    <a:pt x="205" y="125"/>
                                  </a:lnTo>
                                  <a:lnTo>
                                    <a:pt x="206" y="126"/>
                                  </a:lnTo>
                                  <a:lnTo>
                                    <a:pt x="206" y="128"/>
                                  </a:lnTo>
                                  <a:lnTo>
                                    <a:pt x="205" y="129"/>
                                  </a:lnTo>
                                  <a:lnTo>
                                    <a:pt x="204" y="131"/>
                                  </a:lnTo>
                                  <a:lnTo>
                                    <a:pt x="199" y="134"/>
                                  </a:lnTo>
                                  <a:lnTo>
                                    <a:pt x="196" y="137"/>
                                  </a:lnTo>
                                  <a:lnTo>
                                    <a:pt x="193" y="141"/>
                                  </a:lnTo>
                                  <a:lnTo>
                                    <a:pt x="189" y="147"/>
                                  </a:lnTo>
                                  <a:lnTo>
                                    <a:pt x="172" y="141"/>
                                  </a:lnTo>
                                  <a:lnTo>
                                    <a:pt x="157" y="135"/>
                                  </a:lnTo>
                                  <a:lnTo>
                                    <a:pt x="143" y="129"/>
                                  </a:lnTo>
                                  <a:lnTo>
                                    <a:pt x="128" y="123"/>
                                  </a:lnTo>
                                  <a:lnTo>
                                    <a:pt x="103" y="113"/>
                                  </a:lnTo>
                                  <a:lnTo>
                                    <a:pt x="80" y="101"/>
                                  </a:lnTo>
                                  <a:lnTo>
                                    <a:pt x="58" y="90"/>
                                  </a:lnTo>
                                  <a:lnTo>
                                    <a:pt x="39" y="80"/>
                                  </a:lnTo>
                                  <a:lnTo>
                                    <a:pt x="20" y="68"/>
                                  </a:lnTo>
                                  <a:lnTo>
                                    <a:pt x="2" y="56"/>
                                  </a:lnTo>
                                  <a:lnTo>
                                    <a:pt x="1" y="38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" y="15"/>
                                  </a:lnTo>
                                  <a:lnTo>
                                    <a:pt x="1" y="9"/>
                                  </a:lnTo>
                                  <a:lnTo>
                                    <a:pt x="2" y="6"/>
                                  </a:lnTo>
                                  <a:lnTo>
                                    <a:pt x="3" y="2"/>
                                  </a:lnTo>
                                  <a:lnTo>
                                    <a:pt x="4" y="2"/>
                                  </a:lnTo>
                                  <a:lnTo>
                                    <a:pt x="6" y="2"/>
                                  </a:lnTo>
                                  <a:lnTo>
                                    <a:pt x="8" y="2"/>
                                  </a:lnTo>
                                  <a:lnTo>
                                    <a:pt x="9" y="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BBBBB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6" name="Freeform 46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0" y="1481"/>
                              <a:ext cx="98" cy="69"/>
                            </a:xfrm>
                            <a:custGeom>
                              <a:avLst/>
                              <a:gdLst>
                                <a:gd name="T0" fmla="*/ 8 w 196"/>
                                <a:gd name="T1" fmla="*/ 0 h 136"/>
                                <a:gd name="T2" fmla="*/ 22 w 196"/>
                                <a:gd name="T3" fmla="*/ 0 h 136"/>
                                <a:gd name="T4" fmla="*/ 37 w 196"/>
                                <a:gd name="T5" fmla="*/ 0 h 136"/>
                                <a:gd name="T6" fmla="*/ 51 w 196"/>
                                <a:gd name="T7" fmla="*/ 3 h 136"/>
                                <a:gd name="T8" fmla="*/ 68 w 196"/>
                                <a:gd name="T9" fmla="*/ 7 h 136"/>
                                <a:gd name="T10" fmla="*/ 90 w 196"/>
                                <a:gd name="T11" fmla="*/ 15 h 136"/>
                                <a:gd name="T12" fmla="*/ 111 w 196"/>
                                <a:gd name="T13" fmla="*/ 24 h 136"/>
                                <a:gd name="T14" fmla="*/ 120 w 196"/>
                                <a:gd name="T15" fmla="*/ 30 h 136"/>
                                <a:gd name="T16" fmla="*/ 129 w 196"/>
                                <a:gd name="T17" fmla="*/ 36 h 136"/>
                                <a:gd name="T18" fmla="*/ 137 w 196"/>
                                <a:gd name="T19" fmla="*/ 43 h 136"/>
                                <a:gd name="T20" fmla="*/ 143 w 196"/>
                                <a:gd name="T21" fmla="*/ 49 h 136"/>
                                <a:gd name="T22" fmla="*/ 143 w 196"/>
                                <a:gd name="T23" fmla="*/ 51 h 136"/>
                                <a:gd name="T24" fmla="*/ 145 w 196"/>
                                <a:gd name="T25" fmla="*/ 52 h 136"/>
                                <a:gd name="T26" fmla="*/ 148 w 196"/>
                                <a:gd name="T27" fmla="*/ 55 h 136"/>
                                <a:gd name="T28" fmla="*/ 151 w 196"/>
                                <a:gd name="T29" fmla="*/ 60 h 136"/>
                                <a:gd name="T30" fmla="*/ 159 w 196"/>
                                <a:gd name="T31" fmla="*/ 72 h 136"/>
                                <a:gd name="T32" fmla="*/ 169 w 196"/>
                                <a:gd name="T33" fmla="*/ 84 h 136"/>
                                <a:gd name="T34" fmla="*/ 180 w 196"/>
                                <a:gd name="T35" fmla="*/ 96 h 136"/>
                                <a:gd name="T36" fmla="*/ 188 w 196"/>
                                <a:gd name="T37" fmla="*/ 106 h 136"/>
                                <a:gd name="T38" fmla="*/ 191 w 196"/>
                                <a:gd name="T39" fmla="*/ 111 h 136"/>
                                <a:gd name="T40" fmla="*/ 194 w 196"/>
                                <a:gd name="T41" fmla="*/ 115 h 136"/>
                                <a:gd name="T42" fmla="*/ 195 w 196"/>
                                <a:gd name="T43" fmla="*/ 117 h 136"/>
                                <a:gd name="T44" fmla="*/ 196 w 196"/>
                                <a:gd name="T45" fmla="*/ 118 h 136"/>
                                <a:gd name="T46" fmla="*/ 195 w 196"/>
                                <a:gd name="T47" fmla="*/ 118 h 136"/>
                                <a:gd name="T48" fmla="*/ 194 w 196"/>
                                <a:gd name="T49" fmla="*/ 120 h 136"/>
                                <a:gd name="T50" fmla="*/ 194 w 196"/>
                                <a:gd name="T51" fmla="*/ 121 h 136"/>
                                <a:gd name="T52" fmla="*/ 193 w 196"/>
                                <a:gd name="T53" fmla="*/ 121 h 136"/>
                                <a:gd name="T54" fmla="*/ 189 w 196"/>
                                <a:gd name="T55" fmla="*/ 124 h 136"/>
                                <a:gd name="T56" fmla="*/ 186 w 196"/>
                                <a:gd name="T57" fmla="*/ 127 h 136"/>
                                <a:gd name="T58" fmla="*/ 182 w 196"/>
                                <a:gd name="T59" fmla="*/ 132 h 136"/>
                                <a:gd name="T60" fmla="*/ 179 w 196"/>
                                <a:gd name="T61" fmla="*/ 136 h 136"/>
                                <a:gd name="T62" fmla="*/ 163 w 196"/>
                                <a:gd name="T63" fmla="*/ 130 h 136"/>
                                <a:gd name="T64" fmla="*/ 149 w 196"/>
                                <a:gd name="T65" fmla="*/ 126 h 136"/>
                                <a:gd name="T66" fmla="*/ 135 w 196"/>
                                <a:gd name="T67" fmla="*/ 120 h 136"/>
                                <a:gd name="T68" fmla="*/ 122 w 196"/>
                                <a:gd name="T69" fmla="*/ 115 h 136"/>
                                <a:gd name="T70" fmla="*/ 98 w 196"/>
                                <a:gd name="T71" fmla="*/ 105 h 136"/>
                                <a:gd name="T72" fmla="*/ 76 w 196"/>
                                <a:gd name="T73" fmla="*/ 94 h 136"/>
                                <a:gd name="T74" fmla="*/ 55 w 196"/>
                                <a:gd name="T75" fmla="*/ 84 h 136"/>
                                <a:gd name="T76" fmla="*/ 37 w 196"/>
                                <a:gd name="T77" fmla="*/ 73 h 136"/>
                                <a:gd name="T78" fmla="*/ 20 w 196"/>
                                <a:gd name="T79" fmla="*/ 61 h 136"/>
                                <a:gd name="T80" fmla="*/ 2 w 196"/>
                                <a:gd name="T81" fmla="*/ 51 h 136"/>
                                <a:gd name="T82" fmla="*/ 0 w 196"/>
                                <a:gd name="T83" fmla="*/ 34 h 136"/>
                                <a:gd name="T84" fmla="*/ 0 w 196"/>
                                <a:gd name="T85" fmla="*/ 19 h 136"/>
                                <a:gd name="T86" fmla="*/ 0 w 196"/>
                                <a:gd name="T87" fmla="*/ 13 h 136"/>
                                <a:gd name="T88" fmla="*/ 0 w 196"/>
                                <a:gd name="T89" fmla="*/ 9 h 136"/>
                                <a:gd name="T90" fmla="*/ 1 w 196"/>
                                <a:gd name="T91" fmla="*/ 4 h 136"/>
                                <a:gd name="T92" fmla="*/ 2 w 196"/>
                                <a:gd name="T93" fmla="*/ 1 h 136"/>
                                <a:gd name="T94" fmla="*/ 3 w 196"/>
                                <a:gd name="T95" fmla="*/ 0 h 136"/>
                                <a:gd name="T96" fmla="*/ 5 w 196"/>
                                <a:gd name="T97" fmla="*/ 0 h 136"/>
                                <a:gd name="T98" fmla="*/ 7 w 196"/>
                                <a:gd name="T99" fmla="*/ 0 h 136"/>
                                <a:gd name="T100" fmla="*/ 8 w 196"/>
                                <a:gd name="T101" fmla="*/ 0 h 1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w 196"/>
                                <a:gd name="T154" fmla="*/ 0 h 136"/>
                                <a:gd name="T155" fmla="*/ 196 w 196"/>
                                <a:gd name="T156" fmla="*/ 136 h 136"/>
                              </a:gdLst>
                              <a:ahLst/>
                              <a:cxnLst>
                                <a:cxn ang="T102">
                                  <a:pos x="T0" y="T1"/>
                                </a:cxn>
                                <a:cxn ang="T103">
                                  <a:pos x="T2" y="T3"/>
                                </a:cxn>
                                <a:cxn ang="T104">
                                  <a:pos x="T4" y="T5"/>
                                </a:cxn>
                                <a:cxn ang="T105">
                                  <a:pos x="T6" y="T7"/>
                                </a:cxn>
                                <a:cxn ang="T106">
                                  <a:pos x="T8" y="T9"/>
                                </a:cxn>
                                <a:cxn ang="T107">
                                  <a:pos x="T10" y="T11"/>
                                </a:cxn>
                                <a:cxn ang="T108">
                                  <a:pos x="T12" y="T13"/>
                                </a:cxn>
                                <a:cxn ang="T109">
                                  <a:pos x="T14" y="T15"/>
                                </a:cxn>
                                <a:cxn ang="T110">
                                  <a:pos x="T16" y="T17"/>
                                </a:cxn>
                                <a:cxn ang="T111">
                                  <a:pos x="T18" y="T19"/>
                                </a:cxn>
                                <a:cxn ang="T112">
                                  <a:pos x="T20" y="T21"/>
                                </a:cxn>
                                <a:cxn ang="T113">
                                  <a:pos x="T22" y="T23"/>
                                </a:cxn>
                                <a:cxn ang="T114">
                                  <a:pos x="T24" y="T25"/>
                                </a:cxn>
                                <a:cxn ang="T115">
                                  <a:pos x="T26" y="T27"/>
                                </a:cxn>
                                <a:cxn ang="T116">
                                  <a:pos x="T28" y="T29"/>
                                </a:cxn>
                                <a:cxn ang="T117">
                                  <a:pos x="T30" y="T31"/>
                                </a:cxn>
                                <a:cxn ang="T118">
                                  <a:pos x="T32" y="T33"/>
                                </a:cxn>
                                <a:cxn ang="T119">
                                  <a:pos x="T34" y="T35"/>
                                </a:cxn>
                                <a:cxn ang="T120">
                                  <a:pos x="T36" y="T37"/>
                                </a:cxn>
                                <a:cxn ang="T121">
                                  <a:pos x="T38" y="T39"/>
                                </a:cxn>
                                <a:cxn ang="T122">
                                  <a:pos x="T40" y="T41"/>
                                </a:cxn>
                                <a:cxn ang="T123">
                                  <a:pos x="T42" y="T43"/>
                                </a:cxn>
                                <a:cxn ang="T124">
                                  <a:pos x="T44" y="T45"/>
                                </a:cxn>
                                <a:cxn ang="T125">
                                  <a:pos x="T46" y="T47"/>
                                </a:cxn>
                                <a:cxn ang="T126">
                                  <a:pos x="T48" y="T49"/>
                                </a:cxn>
                                <a:cxn ang="T127">
                                  <a:pos x="T50" y="T51"/>
                                </a:cxn>
                                <a:cxn ang="T128">
                                  <a:pos x="T52" y="T53"/>
                                </a:cxn>
                                <a:cxn ang="T129">
                                  <a:pos x="T54" y="T55"/>
                                </a:cxn>
                                <a:cxn ang="T130">
                                  <a:pos x="T56" y="T57"/>
                                </a:cxn>
                                <a:cxn ang="T131">
                                  <a:pos x="T58" y="T59"/>
                                </a:cxn>
                                <a:cxn ang="T132">
                                  <a:pos x="T60" y="T61"/>
                                </a:cxn>
                                <a:cxn ang="T133">
                                  <a:pos x="T62" y="T63"/>
                                </a:cxn>
                                <a:cxn ang="T134">
                                  <a:pos x="T64" y="T65"/>
                                </a:cxn>
                                <a:cxn ang="T135">
                                  <a:pos x="T66" y="T67"/>
                                </a:cxn>
                                <a:cxn ang="T136">
                                  <a:pos x="T68" y="T69"/>
                                </a:cxn>
                                <a:cxn ang="T137">
                                  <a:pos x="T70" y="T71"/>
                                </a:cxn>
                                <a:cxn ang="T138">
                                  <a:pos x="T72" y="T73"/>
                                </a:cxn>
                                <a:cxn ang="T139">
                                  <a:pos x="T74" y="T75"/>
                                </a:cxn>
                                <a:cxn ang="T140">
                                  <a:pos x="T76" y="T77"/>
                                </a:cxn>
                                <a:cxn ang="T141">
                                  <a:pos x="T78" y="T79"/>
                                </a:cxn>
                                <a:cxn ang="T142">
                                  <a:pos x="T80" y="T81"/>
                                </a:cxn>
                                <a:cxn ang="T143">
                                  <a:pos x="T82" y="T83"/>
                                </a:cxn>
                                <a:cxn ang="T144">
                                  <a:pos x="T84" y="T85"/>
                                </a:cxn>
                                <a:cxn ang="T145">
                                  <a:pos x="T86" y="T87"/>
                                </a:cxn>
                                <a:cxn ang="T146">
                                  <a:pos x="T88" y="T89"/>
                                </a:cxn>
                                <a:cxn ang="T147">
                                  <a:pos x="T90" y="T91"/>
                                </a:cxn>
                                <a:cxn ang="T148">
                                  <a:pos x="T92" y="T93"/>
                                </a:cxn>
                                <a:cxn ang="T149">
                                  <a:pos x="T94" y="T95"/>
                                </a:cxn>
                                <a:cxn ang="T150">
                                  <a:pos x="T96" y="T97"/>
                                </a:cxn>
                                <a:cxn ang="T151">
                                  <a:pos x="T98" y="T99"/>
                                </a:cxn>
                                <a:cxn ang="T152">
                                  <a:pos x="T100" y="T101"/>
                                </a:cxn>
                              </a:cxnLst>
                              <a:rect l="T153" t="T154" r="T155" b="T156"/>
                              <a:pathLst>
                                <a:path w="196" h="136">
                                  <a:moveTo>
                                    <a:pt x="8" y="0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37" y="0"/>
                                  </a:lnTo>
                                  <a:lnTo>
                                    <a:pt x="51" y="3"/>
                                  </a:lnTo>
                                  <a:lnTo>
                                    <a:pt x="68" y="7"/>
                                  </a:lnTo>
                                  <a:lnTo>
                                    <a:pt x="90" y="15"/>
                                  </a:lnTo>
                                  <a:lnTo>
                                    <a:pt x="111" y="24"/>
                                  </a:lnTo>
                                  <a:lnTo>
                                    <a:pt x="120" y="30"/>
                                  </a:lnTo>
                                  <a:lnTo>
                                    <a:pt x="129" y="36"/>
                                  </a:lnTo>
                                  <a:lnTo>
                                    <a:pt x="137" y="43"/>
                                  </a:lnTo>
                                  <a:lnTo>
                                    <a:pt x="143" y="49"/>
                                  </a:lnTo>
                                  <a:lnTo>
                                    <a:pt x="143" y="51"/>
                                  </a:lnTo>
                                  <a:lnTo>
                                    <a:pt x="145" y="52"/>
                                  </a:lnTo>
                                  <a:lnTo>
                                    <a:pt x="148" y="55"/>
                                  </a:lnTo>
                                  <a:lnTo>
                                    <a:pt x="151" y="60"/>
                                  </a:lnTo>
                                  <a:lnTo>
                                    <a:pt x="159" y="72"/>
                                  </a:lnTo>
                                  <a:lnTo>
                                    <a:pt x="169" y="84"/>
                                  </a:lnTo>
                                  <a:lnTo>
                                    <a:pt x="180" y="96"/>
                                  </a:lnTo>
                                  <a:lnTo>
                                    <a:pt x="188" y="106"/>
                                  </a:lnTo>
                                  <a:lnTo>
                                    <a:pt x="191" y="111"/>
                                  </a:lnTo>
                                  <a:lnTo>
                                    <a:pt x="194" y="115"/>
                                  </a:lnTo>
                                  <a:lnTo>
                                    <a:pt x="195" y="117"/>
                                  </a:lnTo>
                                  <a:lnTo>
                                    <a:pt x="196" y="118"/>
                                  </a:lnTo>
                                  <a:lnTo>
                                    <a:pt x="195" y="118"/>
                                  </a:lnTo>
                                  <a:lnTo>
                                    <a:pt x="194" y="120"/>
                                  </a:lnTo>
                                  <a:lnTo>
                                    <a:pt x="194" y="121"/>
                                  </a:lnTo>
                                  <a:lnTo>
                                    <a:pt x="193" y="121"/>
                                  </a:lnTo>
                                  <a:lnTo>
                                    <a:pt x="189" y="124"/>
                                  </a:lnTo>
                                  <a:lnTo>
                                    <a:pt x="186" y="127"/>
                                  </a:lnTo>
                                  <a:lnTo>
                                    <a:pt x="182" y="132"/>
                                  </a:lnTo>
                                  <a:lnTo>
                                    <a:pt x="179" y="136"/>
                                  </a:lnTo>
                                  <a:lnTo>
                                    <a:pt x="163" y="130"/>
                                  </a:lnTo>
                                  <a:lnTo>
                                    <a:pt x="149" y="126"/>
                                  </a:lnTo>
                                  <a:lnTo>
                                    <a:pt x="135" y="120"/>
                                  </a:lnTo>
                                  <a:lnTo>
                                    <a:pt x="122" y="115"/>
                                  </a:lnTo>
                                  <a:lnTo>
                                    <a:pt x="98" y="105"/>
                                  </a:lnTo>
                                  <a:lnTo>
                                    <a:pt x="76" y="94"/>
                                  </a:lnTo>
                                  <a:lnTo>
                                    <a:pt x="55" y="84"/>
                                  </a:lnTo>
                                  <a:lnTo>
                                    <a:pt x="37" y="73"/>
                                  </a:lnTo>
                                  <a:lnTo>
                                    <a:pt x="20" y="61"/>
                                  </a:lnTo>
                                  <a:lnTo>
                                    <a:pt x="2" y="51"/>
                                  </a:lnTo>
                                  <a:lnTo>
                                    <a:pt x="0" y="34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0" y="13"/>
                                  </a:lnTo>
                                  <a:lnTo>
                                    <a:pt x="0" y="9"/>
                                  </a:lnTo>
                                  <a:lnTo>
                                    <a:pt x="1" y="4"/>
                                  </a:lnTo>
                                  <a:lnTo>
                                    <a:pt x="2" y="1"/>
                                  </a:lnTo>
                                  <a:lnTo>
                                    <a:pt x="3" y="0"/>
                                  </a:lnTo>
                                  <a:lnTo>
                                    <a:pt x="5" y="0"/>
                                  </a:lnTo>
                                  <a:lnTo>
                                    <a:pt x="7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0C0C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7" name="Freeform 46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1" y="1481"/>
                              <a:ext cx="93" cy="65"/>
                            </a:xfrm>
                            <a:custGeom>
                              <a:avLst/>
                              <a:gdLst>
                                <a:gd name="T0" fmla="*/ 8 w 186"/>
                                <a:gd name="T1" fmla="*/ 0 h 129"/>
                                <a:gd name="T2" fmla="*/ 22 w 186"/>
                                <a:gd name="T3" fmla="*/ 0 h 129"/>
                                <a:gd name="T4" fmla="*/ 35 w 186"/>
                                <a:gd name="T5" fmla="*/ 1 h 129"/>
                                <a:gd name="T6" fmla="*/ 50 w 186"/>
                                <a:gd name="T7" fmla="*/ 3 h 129"/>
                                <a:gd name="T8" fmla="*/ 65 w 186"/>
                                <a:gd name="T9" fmla="*/ 7 h 129"/>
                                <a:gd name="T10" fmla="*/ 76 w 186"/>
                                <a:gd name="T11" fmla="*/ 10 h 129"/>
                                <a:gd name="T12" fmla="*/ 87 w 186"/>
                                <a:gd name="T13" fmla="*/ 15 h 129"/>
                                <a:gd name="T14" fmla="*/ 98 w 186"/>
                                <a:gd name="T15" fmla="*/ 19 h 129"/>
                                <a:gd name="T16" fmla="*/ 108 w 186"/>
                                <a:gd name="T17" fmla="*/ 24 h 129"/>
                                <a:gd name="T18" fmla="*/ 116 w 186"/>
                                <a:gd name="T19" fmla="*/ 30 h 129"/>
                                <a:gd name="T20" fmla="*/ 124 w 186"/>
                                <a:gd name="T21" fmla="*/ 34 h 129"/>
                                <a:gd name="T22" fmla="*/ 131 w 186"/>
                                <a:gd name="T23" fmla="*/ 42 h 129"/>
                                <a:gd name="T24" fmla="*/ 138 w 186"/>
                                <a:gd name="T25" fmla="*/ 48 h 129"/>
                                <a:gd name="T26" fmla="*/ 140 w 186"/>
                                <a:gd name="T27" fmla="*/ 51 h 129"/>
                                <a:gd name="T28" fmla="*/ 142 w 186"/>
                                <a:gd name="T29" fmla="*/ 54 h 129"/>
                                <a:gd name="T30" fmla="*/ 145 w 186"/>
                                <a:gd name="T31" fmla="*/ 58 h 129"/>
                                <a:gd name="T32" fmla="*/ 153 w 186"/>
                                <a:gd name="T33" fmla="*/ 67 h 129"/>
                                <a:gd name="T34" fmla="*/ 162 w 186"/>
                                <a:gd name="T35" fmla="*/ 79 h 129"/>
                                <a:gd name="T36" fmla="*/ 170 w 186"/>
                                <a:gd name="T37" fmla="*/ 91 h 129"/>
                                <a:gd name="T38" fmla="*/ 179 w 186"/>
                                <a:gd name="T39" fmla="*/ 100 h 129"/>
                                <a:gd name="T40" fmla="*/ 182 w 186"/>
                                <a:gd name="T41" fmla="*/ 105 h 129"/>
                                <a:gd name="T42" fmla="*/ 184 w 186"/>
                                <a:gd name="T43" fmla="*/ 108 h 129"/>
                                <a:gd name="T44" fmla="*/ 186 w 186"/>
                                <a:gd name="T45" fmla="*/ 109 h 129"/>
                                <a:gd name="T46" fmla="*/ 186 w 186"/>
                                <a:gd name="T47" fmla="*/ 111 h 129"/>
                                <a:gd name="T48" fmla="*/ 185 w 186"/>
                                <a:gd name="T49" fmla="*/ 112 h 129"/>
                                <a:gd name="T50" fmla="*/ 184 w 186"/>
                                <a:gd name="T51" fmla="*/ 114 h 129"/>
                                <a:gd name="T52" fmla="*/ 183 w 186"/>
                                <a:gd name="T53" fmla="*/ 115 h 129"/>
                                <a:gd name="T54" fmla="*/ 179 w 186"/>
                                <a:gd name="T55" fmla="*/ 117 h 129"/>
                                <a:gd name="T56" fmla="*/ 176 w 186"/>
                                <a:gd name="T57" fmla="*/ 120 h 129"/>
                                <a:gd name="T58" fmla="*/ 173 w 186"/>
                                <a:gd name="T59" fmla="*/ 123 h 129"/>
                                <a:gd name="T60" fmla="*/ 169 w 186"/>
                                <a:gd name="T61" fmla="*/ 129 h 129"/>
                                <a:gd name="T62" fmla="*/ 155 w 186"/>
                                <a:gd name="T63" fmla="*/ 123 h 129"/>
                                <a:gd name="T64" fmla="*/ 141 w 186"/>
                                <a:gd name="T65" fmla="*/ 118 h 129"/>
                                <a:gd name="T66" fmla="*/ 128 w 186"/>
                                <a:gd name="T67" fmla="*/ 114 h 129"/>
                                <a:gd name="T68" fmla="*/ 116 w 186"/>
                                <a:gd name="T69" fmla="*/ 108 h 129"/>
                                <a:gd name="T70" fmla="*/ 93 w 186"/>
                                <a:gd name="T71" fmla="*/ 99 h 129"/>
                                <a:gd name="T72" fmla="*/ 73 w 186"/>
                                <a:gd name="T73" fmla="*/ 88 h 129"/>
                                <a:gd name="T74" fmla="*/ 53 w 186"/>
                                <a:gd name="T75" fmla="*/ 79 h 129"/>
                                <a:gd name="T76" fmla="*/ 36 w 186"/>
                                <a:gd name="T77" fmla="*/ 69 h 129"/>
                                <a:gd name="T78" fmla="*/ 19 w 186"/>
                                <a:gd name="T79" fmla="*/ 58 h 129"/>
                                <a:gd name="T80" fmla="*/ 2 w 186"/>
                                <a:gd name="T81" fmla="*/ 48 h 129"/>
                                <a:gd name="T82" fmla="*/ 1 w 186"/>
                                <a:gd name="T83" fmla="*/ 33 h 129"/>
                                <a:gd name="T84" fmla="*/ 0 w 186"/>
                                <a:gd name="T85" fmla="*/ 19 h 129"/>
                                <a:gd name="T86" fmla="*/ 0 w 186"/>
                                <a:gd name="T87" fmla="*/ 13 h 129"/>
                                <a:gd name="T88" fmla="*/ 0 w 186"/>
                                <a:gd name="T89" fmla="*/ 9 h 129"/>
                                <a:gd name="T90" fmla="*/ 1 w 186"/>
                                <a:gd name="T91" fmla="*/ 4 h 129"/>
                                <a:gd name="T92" fmla="*/ 2 w 186"/>
                                <a:gd name="T93" fmla="*/ 1 h 129"/>
                                <a:gd name="T94" fmla="*/ 3 w 186"/>
                                <a:gd name="T95" fmla="*/ 1 h 129"/>
                                <a:gd name="T96" fmla="*/ 5 w 186"/>
                                <a:gd name="T97" fmla="*/ 1 h 129"/>
                                <a:gd name="T98" fmla="*/ 7 w 186"/>
                                <a:gd name="T99" fmla="*/ 0 h 129"/>
                                <a:gd name="T100" fmla="*/ 8 w 186"/>
                                <a:gd name="T101" fmla="*/ 0 h 129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w 186"/>
                                <a:gd name="T154" fmla="*/ 0 h 129"/>
                                <a:gd name="T155" fmla="*/ 186 w 186"/>
                                <a:gd name="T156" fmla="*/ 129 h 129"/>
                              </a:gdLst>
                              <a:ahLst/>
                              <a:cxnLst>
                                <a:cxn ang="T102">
                                  <a:pos x="T0" y="T1"/>
                                </a:cxn>
                                <a:cxn ang="T103">
                                  <a:pos x="T2" y="T3"/>
                                </a:cxn>
                                <a:cxn ang="T104">
                                  <a:pos x="T4" y="T5"/>
                                </a:cxn>
                                <a:cxn ang="T105">
                                  <a:pos x="T6" y="T7"/>
                                </a:cxn>
                                <a:cxn ang="T106">
                                  <a:pos x="T8" y="T9"/>
                                </a:cxn>
                                <a:cxn ang="T107">
                                  <a:pos x="T10" y="T11"/>
                                </a:cxn>
                                <a:cxn ang="T108">
                                  <a:pos x="T12" y="T13"/>
                                </a:cxn>
                                <a:cxn ang="T109">
                                  <a:pos x="T14" y="T15"/>
                                </a:cxn>
                                <a:cxn ang="T110">
                                  <a:pos x="T16" y="T17"/>
                                </a:cxn>
                                <a:cxn ang="T111">
                                  <a:pos x="T18" y="T19"/>
                                </a:cxn>
                                <a:cxn ang="T112">
                                  <a:pos x="T20" y="T21"/>
                                </a:cxn>
                                <a:cxn ang="T113">
                                  <a:pos x="T22" y="T23"/>
                                </a:cxn>
                                <a:cxn ang="T114">
                                  <a:pos x="T24" y="T25"/>
                                </a:cxn>
                                <a:cxn ang="T115">
                                  <a:pos x="T26" y="T27"/>
                                </a:cxn>
                                <a:cxn ang="T116">
                                  <a:pos x="T28" y="T29"/>
                                </a:cxn>
                                <a:cxn ang="T117">
                                  <a:pos x="T30" y="T31"/>
                                </a:cxn>
                                <a:cxn ang="T118">
                                  <a:pos x="T32" y="T33"/>
                                </a:cxn>
                                <a:cxn ang="T119">
                                  <a:pos x="T34" y="T35"/>
                                </a:cxn>
                                <a:cxn ang="T120">
                                  <a:pos x="T36" y="T37"/>
                                </a:cxn>
                                <a:cxn ang="T121">
                                  <a:pos x="T38" y="T39"/>
                                </a:cxn>
                                <a:cxn ang="T122">
                                  <a:pos x="T40" y="T41"/>
                                </a:cxn>
                                <a:cxn ang="T123">
                                  <a:pos x="T42" y="T43"/>
                                </a:cxn>
                                <a:cxn ang="T124">
                                  <a:pos x="T44" y="T45"/>
                                </a:cxn>
                                <a:cxn ang="T125">
                                  <a:pos x="T46" y="T47"/>
                                </a:cxn>
                                <a:cxn ang="T126">
                                  <a:pos x="T48" y="T49"/>
                                </a:cxn>
                                <a:cxn ang="T127">
                                  <a:pos x="T50" y="T51"/>
                                </a:cxn>
                                <a:cxn ang="T128">
                                  <a:pos x="T52" y="T53"/>
                                </a:cxn>
                                <a:cxn ang="T129">
                                  <a:pos x="T54" y="T55"/>
                                </a:cxn>
                                <a:cxn ang="T130">
                                  <a:pos x="T56" y="T57"/>
                                </a:cxn>
                                <a:cxn ang="T131">
                                  <a:pos x="T58" y="T59"/>
                                </a:cxn>
                                <a:cxn ang="T132">
                                  <a:pos x="T60" y="T61"/>
                                </a:cxn>
                                <a:cxn ang="T133">
                                  <a:pos x="T62" y="T63"/>
                                </a:cxn>
                                <a:cxn ang="T134">
                                  <a:pos x="T64" y="T65"/>
                                </a:cxn>
                                <a:cxn ang="T135">
                                  <a:pos x="T66" y="T67"/>
                                </a:cxn>
                                <a:cxn ang="T136">
                                  <a:pos x="T68" y="T69"/>
                                </a:cxn>
                                <a:cxn ang="T137">
                                  <a:pos x="T70" y="T71"/>
                                </a:cxn>
                                <a:cxn ang="T138">
                                  <a:pos x="T72" y="T73"/>
                                </a:cxn>
                                <a:cxn ang="T139">
                                  <a:pos x="T74" y="T75"/>
                                </a:cxn>
                                <a:cxn ang="T140">
                                  <a:pos x="T76" y="T77"/>
                                </a:cxn>
                                <a:cxn ang="T141">
                                  <a:pos x="T78" y="T79"/>
                                </a:cxn>
                                <a:cxn ang="T142">
                                  <a:pos x="T80" y="T81"/>
                                </a:cxn>
                                <a:cxn ang="T143">
                                  <a:pos x="T82" y="T83"/>
                                </a:cxn>
                                <a:cxn ang="T144">
                                  <a:pos x="T84" y="T85"/>
                                </a:cxn>
                                <a:cxn ang="T145">
                                  <a:pos x="T86" y="T87"/>
                                </a:cxn>
                                <a:cxn ang="T146">
                                  <a:pos x="T88" y="T89"/>
                                </a:cxn>
                                <a:cxn ang="T147">
                                  <a:pos x="T90" y="T91"/>
                                </a:cxn>
                                <a:cxn ang="T148">
                                  <a:pos x="T92" y="T93"/>
                                </a:cxn>
                                <a:cxn ang="T149">
                                  <a:pos x="T94" y="T95"/>
                                </a:cxn>
                                <a:cxn ang="T150">
                                  <a:pos x="T96" y="T97"/>
                                </a:cxn>
                                <a:cxn ang="T151">
                                  <a:pos x="T98" y="T99"/>
                                </a:cxn>
                                <a:cxn ang="T152">
                                  <a:pos x="T100" y="T101"/>
                                </a:cxn>
                              </a:cxnLst>
                              <a:rect l="T153" t="T154" r="T155" b="T156"/>
                              <a:pathLst>
                                <a:path w="186" h="129">
                                  <a:moveTo>
                                    <a:pt x="8" y="0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35" y="1"/>
                                  </a:lnTo>
                                  <a:lnTo>
                                    <a:pt x="50" y="3"/>
                                  </a:lnTo>
                                  <a:lnTo>
                                    <a:pt x="65" y="7"/>
                                  </a:lnTo>
                                  <a:lnTo>
                                    <a:pt x="76" y="10"/>
                                  </a:lnTo>
                                  <a:lnTo>
                                    <a:pt x="87" y="15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108" y="24"/>
                                  </a:lnTo>
                                  <a:lnTo>
                                    <a:pt x="116" y="30"/>
                                  </a:lnTo>
                                  <a:lnTo>
                                    <a:pt x="124" y="34"/>
                                  </a:lnTo>
                                  <a:lnTo>
                                    <a:pt x="131" y="42"/>
                                  </a:lnTo>
                                  <a:lnTo>
                                    <a:pt x="138" y="48"/>
                                  </a:lnTo>
                                  <a:lnTo>
                                    <a:pt x="140" y="51"/>
                                  </a:lnTo>
                                  <a:lnTo>
                                    <a:pt x="142" y="54"/>
                                  </a:lnTo>
                                  <a:lnTo>
                                    <a:pt x="145" y="58"/>
                                  </a:lnTo>
                                  <a:lnTo>
                                    <a:pt x="153" y="67"/>
                                  </a:lnTo>
                                  <a:lnTo>
                                    <a:pt x="162" y="79"/>
                                  </a:lnTo>
                                  <a:lnTo>
                                    <a:pt x="170" y="91"/>
                                  </a:lnTo>
                                  <a:lnTo>
                                    <a:pt x="179" y="100"/>
                                  </a:lnTo>
                                  <a:lnTo>
                                    <a:pt x="182" y="105"/>
                                  </a:lnTo>
                                  <a:lnTo>
                                    <a:pt x="184" y="108"/>
                                  </a:lnTo>
                                  <a:lnTo>
                                    <a:pt x="186" y="109"/>
                                  </a:lnTo>
                                  <a:lnTo>
                                    <a:pt x="186" y="111"/>
                                  </a:lnTo>
                                  <a:lnTo>
                                    <a:pt x="185" y="112"/>
                                  </a:lnTo>
                                  <a:lnTo>
                                    <a:pt x="184" y="114"/>
                                  </a:lnTo>
                                  <a:lnTo>
                                    <a:pt x="183" y="115"/>
                                  </a:lnTo>
                                  <a:lnTo>
                                    <a:pt x="179" y="117"/>
                                  </a:lnTo>
                                  <a:lnTo>
                                    <a:pt x="176" y="120"/>
                                  </a:lnTo>
                                  <a:lnTo>
                                    <a:pt x="173" y="123"/>
                                  </a:lnTo>
                                  <a:lnTo>
                                    <a:pt x="169" y="129"/>
                                  </a:lnTo>
                                  <a:lnTo>
                                    <a:pt x="155" y="123"/>
                                  </a:lnTo>
                                  <a:lnTo>
                                    <a:pt x="141" y="118"/>
                                  </a:lnTo>
                                  <a:lnTo>
                                    <a:pt x="128" y="114"/>
                                  </a:lnTo>
                                  <a:lnTo>
                                    <a:pt x="116" y="108"/>
                                  </a:lnTo>
                                  <a:lnTo>
                                    <a:pt x="93" y="99"/>
                                  </a:lnTo>
                                  <a:lnTo>
                                    <a:pt x="73" y="88"/>
                                  </a:lnTo>
                                  <a:lnTo>
                                    <a:pt x="53" y="79"/>
                                  </a:lnTo>
                                  <a:lnTo>
                                    <a:pt x="36" y="69"/>
                                  </a:lnTo>
                                  <a:lnTo>
                                    <a:pt x="19" y="58"/>
                                  </a:lnTo>
                                  <a:lnTo>
                                    <a:pt x="2" y="48"/>
                                  </a:lnTo>
                                  <a:lnTo>
                                    <a:pt x="1" y="33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0" y="13"/>
                                  </a:lnTo>
                                  <a:lnTo>
                                    <a:pt x="0" y="9"/>
                                  </a:lnTo>
                                  <a:lnTo>
                                    <a:pt x="1" y="4"/>
                                  </a:lnTo>
                                  <a:lnTo>
                                    <a:pt x="2" y="1"/>
                                  </a:lnTo>
                                  <a:lnTo>
                                    <a:pt x="3" y="1"/>
                                  </a:lnTo>
                                  <a:lnTo>
                                    <a:pt x="5" y="1"/>
                                  </a:lnTo>
                                  <a:lnTo>
                                    <a:pt x="7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5C5C5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8" name="Freeform 46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2" y="1481"/>
                              <a:ext cx="88" cy="60"/>
                            </a:xfrm>
                            <a:custGeom>
                              <a:avLst/>
                              <a:gdLst>
                                <a:gd name="T0" fmla="*/ 8 w 177"/>
                                <a:gd name="T1" fmla="*/ 0 h 120"/>
                                <a:gd name="T2" fmla="*/ 21 w 177"/>
                                <a:gd name="T3" fmla="*/ 0 h 120"/>
                                <a:gd name="T4" fmla="*/ 34 w 177"/>
                                <a:gd name="T5" fmla="*/ 1 h 120"/>
                                <a:gd name="T6" fmla="*/ 48 w 177"/>
                                <a:gd name="T7" fmla="*/ 3 h 120"/>
                                <a:gd name="T8" fmla="*/ 63 w 177"/>
                                <a:gd name="T9" fmla="*/ 7 h 120"/>
                                <a:gd name="T10" fmla="*/ 74 w 177"/>
                                <a:gd name="T11" fmla="*/ 10 h 120"/>
                                <a:gd name="T12" fmla="*/ 84 w 177"/>
                                <a:gd name="T13" fmla="*/ 15 h 120"/>
                                <a:gd name="T14" fmla="*/ 95 w 177"/>
                                <a:gd name="T15" fmla="*/ 18 h 120"/>
                                <a:gd name="T16" fmla="*/ 104 w 177"/>
                                <a:gd name="T17" fmla="*/ 24 h 120"/>
                                <a:gd name="T18" fmla="*/ 112 w 177"/>
                                <a:gd name="T19" fmla="*/ 28 h 120"/>
                                <a:gd name="T20" fmla="*/ 120 w 177"/>
                                <a:gd name="T21" fmla="*/ 34 h 120"/>
                                <a:gd name="T22" fmla="*/ 126 w 177"/>
                                <a:gd name="T23" fmla="*/ 40 h 120"/>
                                <a:gd name="T24" fmla="*/ 132 w 177"/>
                                <a:gd name="T25" fmla="*/ 46 h 120"/>
                                <a:gd name="T26" fmla="*/ 133 w 177"/>
                                <a:gd name="T27" fmla="*/ 46 h 120"/>
                                <a:gd name="T28" fmla="*/ 134 w 177"/>
                                <a:gd name="T29" fmla="*/ 49 h 120"/>
                                <a:gd name="T30" fmla="*/ 136 w 177"/>
                                <a:gd name="T31" fmla="*/ 51 h 120"/>
                                <a:gd name="T32" fmla="*/ 139 w 177"/>
                                <a:gd name="T33" fmla="*/ 55 h 120"/>
                                <a:gd name="T34" fmla="*/ 146 w 177"/>
                                <a:gd name="T35" fmla="*/ 64 h 120"/>
                                <a:gd name="T36" fmla="*/ 154 w 177"/>
                                <a:gd name="T37" fmla="*/ 75 h 120"/>
                                <a:gd name="T38" fmla="*/ 162 w 177"/>
                                <a:gd name="T39" fmla="*/ 85 h 120"/>
                                <a:gd name="T40" fmla="*/ 170 w 177"/>
                                <a:gd name="T41" fmla="*/ 94 h 120"/>
                                <a:gd name="T42" fmla="*/ 173 w 177"/>
                                <a:gd name="T43" fmla="*/ 99 h 120"/>
                                <a:gd name="T44" fmla="*/ 175 w 177"/>
                                <a:gd name="T45" fmla="*/ 102 h 120"/>
                                <a:gd name="T46" fmla="*/ 176 w 177"/>
                                <a:gd name="T47" fmla="*/ 103 h 120"/>
                                <a:gd name="T48" fmla="*/ 177 w 177"/>
                                <a:gd name="T49" fmla="*/ 103 h 120"/>
                                <a:gd name="T50" fmla="*/ 176 w 177"/>
                                <a:gd name="T51" fmla="*/ 105 h 120"/>
                                <a:gd name="T52" fmla="*/ 175 w 177"/>
                                <a:gd name="T53" fmla="*/ 106 h 120"/>
                                <a:gd name="T54" fmla="*/ 174 w 177"/>
                                <a:gd name="T55" fmla="*/ 108 h 120"/>
                                <a:gd name="T56" fmla="*/ 170 w 177"/>
                                <a:gd name="T57" fmla="*/ 109 h 120"/>
                                <a:gd name="T58" fmla="*/ 166 w 177"/>
                                <a:gd name="T59" fmla="*/ 112 h 120"/>
                                <a:gd name="T60" fmla="*/ 163 w 177"/>
                                <a:gd name="T61" fmla="*/ 115 h 120"/>
                                <a:gd name="T62" fmla="*/ 159 w 177"/>
                                <a:gd name="T63" fmla="*/ 120 h 120"/>
                                <a:gd name="T64" fmla="*/ 146 w 177"/>
                                <a:gd name="T65" fmla="*/ 115 h 120"/>
                                <a:gd name="T66" fmla="*/ 134 w 177"/>
                                <a:gd name="T67" fmla="*/ 111 h 120"/>
                                <a:gd name="T68" fmla="*/ 121 w 177"/>
                                <a:gd name="T69" fmla="*/ 106 h 120"/>
                                <a:gd name="T70" fmla="*/ 110 w 177"/>
                                <a:gd name="T71" fmla="*/ 102 h 120"/>
                                <a:gd name="T72" fmla="*/ 89 w 177"/>
                                <a:gd name="T73" fmla="*/ 93 h 120"/>
                                <a:gd name="T74" fmla="*/ 70 w 177"/>
                                <a:gd name="T75" fmla="*/ 84 h 120"/>
                                <a:gd name="T76" fmla="*/ 51 w 177"/>
                                <a:gd name="T77" fmla="*/ 75 h 120"/>
                                <a:gd name="T78" fmla="*/ 34 w 177"/>
                                <a:gd name="T79" fmla="*/ 66 h 120"/>
                                <a:gd name="T80" fmla="*/ 19 w 177"/>
                                <a:gd name="T81" fmla="*/ 55 h 120"/>
                                <a:gd name="T82" fmla="*/ 3 w 177"/>
                                <a:gd name="T83" fmla="*/ 45 h 120"/>
                                <a:gd name="T84" fmla="*/ 1 w 177"/>
                                <a:gd name="T85" fmla="*/ 31 h 120"/>
                                <a:gd name="T86" fmla="*/ 0 w 177"/>
                                <a:gd name="T87" fmla="*/ 18 h 120"/>
                                <a:gd name="T88" fmla="*/ 0 w 177"/>
                                <a:gd name="T89" fmla="*/ 13 h 120"/>
                                <a:gd name="T90" fmla="*/ 0 w 177"/>
                                <a:gd name="T91" fmla="*/ 9 h 120"/>
                                <a:gd name="T92" fmla="*/ 1 w 177"/>
                                <a:gd name="T93" fmla="*/ 4 h 120"/>
                                <a:gd name="T94" fmla="*/ 2 w 177"/>
                                <a:gd name="T95" fmla="*/ 3 h 120"/>
                                <a:gd name="T96" fmla="*/ 3 w 177"/>
                                <a:gd name="T97" fmla="*/ 1 h 120"/>
                                <a:gd name="T98" fmla="*/ 4 w 177"/>
                                <a:gd name="T99" fmla="*/ 1 h 120"/>
                                <a:gd name="T100" fmla="*/ 6 w 177"/>
                                <a:gd name="T101" fmla="*/ 1 h 120"/>
                                <a:gd name="T102" fmla="*/ 8 w 177"/>
                                <a:gd name="T103" fmla="*/ 0 h 120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w 177"/>
                                <a:gd name="T157" fmla="*/ 0 h 120"/>
                                <a:gd name="T158" fmla="*/ 177 w 177"/>
                                <a:gd name="T159" fmla="*/ 120 h 120"/>
                              </a:gdLst>
                              <a:ahLst/>
                              <a:cxnLst>
                                <a:cxn ang="T104">
                                  <a:pos x="T0" y="T1"/>
                                </a:cxn>
                                <a:cxn ang="T105">
                                  <a:pos x="T2" y="T3"/>
                                </a:cxn>
                                <a:cxn ang="T106">
                                  <a:pos x="T4" y="T5"/>
                                </a:cxn>
                                <a:cxn ang="T107">
                                  <a:pos x="T6" y="T7"/>
                                </a:cxn>
                                <a:cxn ang="T108">
                                  <a:pos x="T8" y="T9"/>
                                </a:cxn>
                                <a:cxn ang="T109">
                                  <a:pos x="T10" y="T11"/>
                                </a:cxn>
                                <a:cxn ang="T110">
                                  <a:pos x="T12" y="T13"/>
                                </a:cxn>
                                <a:cxn ang="T111">
                                  <a:pos x="T14" y="T15"/>
                                </a:cxn>
                                <a:cxn ang="T112">
                                  <a:pos x="T16" y="T17"/>
                                </a:cxn>
                                <a:cxn ang="T113">
                                  <a:pos x="T18" y="T19"/>
                                </a:cxn>
                                <a:cxn ang="T114">
                                  <a:pos x="T20" y="T21"/>
                                </a:cxn>
                                <a:cxn ang="T115">
                                  <a:pos x="T22" y="T23"/>
                                </a:cxn>
                                <a:cxn ang="T116">
                                  <a:pos x="T24" y="T25"/>
                                </a:cxn>
                                <a:cxn ang="T117">
                                  <a:pos x="T26" y="T27"/>
                                </a:cxn>
                                <a:cxn ang="T118">
                                  <a:pos x="T28" y="T29"/>
                                </a:cxn>
                                <a:cxn ang="T119">
                                  <a:pos x="T30" y="T31"/>
                                </a:cxn>
                                <a:cxn ang="T120">
                                  <a:pos x="T32" y="T33"/>
                                </a:cxn>
                                <a:cxn ang="T121">
                                  <a:pos x="T34" y="T35"/>
                                </a:cxn>
                                <a:cxn ang="T122">
                                  <a:pos x="T36" y="T37"/>
                                </a:cxn>
                                <a:cxn ang="T123">
                                  <a:pos x="T38" y="T39"/>
                                </a:cxn>
                                <a:cxn ang="T124">
                                  <a:pos x="T40" y="T41"/>
                                </a:cxn>
                                <a:cxn ang="T125">
                                  <a:pos x="T42" y="T43"/>
                                </a:cxn>
                                <a:cxn ang="T126">
                                  <a:pos x="T44" y="T45"/>
                                </a:cxn>
                                <a:cxn ang="T127">
                                  <a:pos x="T46" y="T47"/>
                                </a:cxn>
                                <a:cxn ang="T128">
                                  <a:pos x="T48" y="T49"/>
                                </a:cxn>
                                <a:cxn ang="T129">
                                  <a:pos x="T50" y="T51"/>
                                </a:cxn>
                                <a:cxn ang="T130">
                                  <a:pos x="T52" y="T53"/>
                                </a:cxn>
                                <a:cxn ang="T131">
                                  <a:pos x="T54" y="T55"/>
                                </a:cxn>
                                <a:cxn ang="T132">
                                  <a:pos x="T56" y="T57"/>
                                </a:cxn>
                                <a:cxn ang="T133">
                                  <a:pos x="T58" y="T59"/>
                                </a:cxn>
                                <a:cxn ang="T134">
                                  <a:pos x="T60" y="T61"/>
                                </a:cxn>
                                <a:cxn ang="T135">
                                  <a:pos x="T62" y="T63"/>
                                </a:cxn>
                                <a:cxn ang="T136">
                                  <a:pos x="T64" y="T65"/>
                                </a:cxn>
                                <a:cxn ang="T137">
                                  <a:pos x="T66" y="T67"/>
                                </a:cxn>
                                <a:cxn ang="T138">
                                  <a:pos x="T68" y="T69"/>
                                </a:cxn>
                                <a:cxn ang="T139">
                                  <a:pos x="T70" y="T71"/>
                                </a:cxn>
                                <a:cxn ang="T140">
                                  <a:pos x="T72" y="T73"/>
                                </a:cxn>
                                <a:cxn ang="T141">
                                  <a:pos x="T74" y="T75"/>
                                </a:cxn>
                                <a:cxn ang="T142">
                                  <a:pos x="T76" y="T77"/>
                                </a:cxn>
                                <a:cxn ang="T143">
                                  <a:pos x="T78" y="T79"/>
                                </a:cxn>
                                <a:cxn ang="T144">
                                  <a:pos x="T80" y="T81"/>
                                </a:cxn>
                                <a:cxn ang="T145">
                                  <a:pos x="T82" y="T83"/>
                                </a:cxn>
                                <a:cxn ang="T146">
                                  <a:pos x="T84" y="T85"/>
                                </a:cxn>
                                <a:cxn ang="T147">
                                  <a:pos x="T86" y="T87"/>
                                </a:cxn>
                                <a:cxn ang="T148">
                                  <a:pos x="T88" y="T89"/>
                                </a:cxn>
                                <a:cxn ang="T149">
                                  <a:pos x="T90" y="T91"/>
                                </a:cxn>
                                <a:cxn ang="T150">
                                  <a:pos x="T92" y="T93"/>
                                </a:cxn>
                                <a:cxn ang="T151">
                                  <a:pos x="T94" y="T95"/>
                                </a:cxn>
                                <a:cxn ang="T152">
                                  <a:pos x="T96" y="T97"/>
                                </a:cxn>
                                <a:cxn ang="T153">
                                  <a:pos x="T98" y="T99"/>
                                </a:cxn>
                                <a:cxn ang="T154">
                                  <a:pos x="T100" y="T101"/>
                                </a:cxn>
                                <a:cxn ang="T155">
                                  <a:pos x="T102" y="T103"/>
                                </a:cxn>
                              </a:cxnLst>
                              <a:rect l="T156" t="T157" r="T158" b="T159"/>
                              <a:pathLst>
                                <a:path w="177" h="120">
                                  <a:moveTo>
                                    <a:pt x="8" y="0"/>
                                  </a:moveTo>
                                  <a:lnTo>
                                    <a:pt x="21" y="0"/>
                                  </a:lnTo>
                                  <a:lnTo>
                                    <a:pt x="34" y="1"/>
                                  </a:lnTo>
                                  <a:lnTo>
                                    <a:pt x="48" y="3"/>
                                  </a:lnTo>
                                  <a:lnTo>
                                    <a:pt x="63" y="7"/>
                                  </a:lnTo>
                                  <a:lnTo>
                                    <a:pt x="74" y="10"/>
                                  </a:lnTo>
                                  <a:lnTo>
                                    <a:pt x="84" y="15"/>
                                  </a:lnTo>
                                  <a:lnTo>
                                    <a:pt x="95" y="18"/>
                                  </a:lnTo>
                                  <a:lnTo>
                                    <a:pt x="104" y="24"/>
                                  </a:lnTo>
                                  <a:lnTo>
                                    <a:pt x="112" y="28"/>
                                  </a:lnTo>
                                  <a:lnTo>
                                    <a:pt x="120" y="34"/>
                                  </a:lnTo>
                                  <a:lnTo>
                                    <a:pt x="126" y="40"/>
                                  </a:lnTo>
                                  <a:lnTo>
                                    <a:pt x="132" y="46"/>
                                  </a:lnTo>
                                  <a:lnTo>
                                    <a:pt x="133" y="46"/>
                                  </a:lnTo>
                                  <a:lnTo>
                                    <a:pt x="134" y="49"/>
                                  </a:lnTo>
                                  <a:lnTo>
                                    <a:pt x="136" y="51"/>
                                  </a:lnTo>
                                  <a:lnTo>
                                    <a:pt x="139" y="55"/>
                                  </a:lnTo>
                                  <a:lnTo>
                                    <a:pt x="146" y="64"/>
                                  </a:lnTo>
                                  <a:lnTo>
                                    <a:pt x="154" y="75"/>
                                  </a:lnTo>
                                  <a:lnTo>
                                    <a:pt x="162" y="85"/>
                                  </a:lnTo>
                                  <a:lnTo>
                                    <a:pt x="170" y="94"/>
                                  </a:lnTo>
                                  <a:lnTo>
                                    <a:pt x="173" y="99"/>
                                  </a:lnTo>
                                  <a:lnTo>
                                    <a:pt x="175" y="102"/>
                                  </a:lnTo>
                                  <a:lnTo>
                                    <a:pt x="176" y="103"/>
                                  </a:lnTo>
                                  <a:lnTo>
                                    <a:pt x="177" y="103"/>
                                  </a:lnTo>
                                  <a:lnTo>
                                    <a:pt x="176" y="105"/>
                                  </a:lnTo>
                                  <a:lnTo>
                                    <a:pt x="175" y="106"/>
                                  </a:lnTo>
                                  <a:lnTo>
                                    <a:pt x="174" y="108"/>
                                  </a:lnTo>
                                  <a:lnTo>
                                    <a:pt x="170" y="109"/>
                                  </a:lnTo>
                                  <a:lnTo>
                                    <a:pt x="166" y="112"/>
                                  </a:lnTo>
                                  <a:lnTo>
                                    <a:pt x="163" y="115"/>
                                  </a:lnTo>
                                  <a:lnTo>
                                    <a:pt x="159" y="120"/>
                                  </a:lnTo>
                                  <a:lnTo>
                                    <a:pt x="146" y="115"/>
                                  </a:lnTo>
                                  <a:lnTo>
                                    <a:pt x="134" y="111"/>
                                  </a:lnTo>
                                  <a:lnTo>
                                    <a:pt x="121" y="106"/>
                                  </a:lnTo>
                                  <a:lnTo>
                                    <a:pt x="110" y="102"/>
                                  </a:lnTo>
                                  <a:lnTo>
                                    <a:pt x="89" y="93"/>
                                  </a:lnTo>
                                  <a:lnTo>
                                    <a:pt x="70" y="84"/>
                                  </a:lnTo>
                                  <a:lnTo>
                                    <a:pt x="51" y="75"/>
                                  </a:lnTo>
                                  <a:lnTo>
                                    <a:pt x="34" y="66"/>
                                  </a:lnTo>
                                  <a:lnTo>
                                    <a:pt x="19" y="55"/>
                                  </a:lnTo>
                                  <a:lnTo>
                                    <a:pt x="3" y="45"/>
                                  </a:lnTo>
                                  <a:lnTo>
                                    <a:pt x="1" y="31"/>
                                  </a:lnTo>
                                  <a:lnTo>
                                    <a:pt x="0" y="18"/>
                                  </a:lnTo>
                                  <a:lnTo>
                                    <a:pt x="0" y="13"/>
                                  </a:lnTo>
                                  <a:lnTo>
                                    <a:pt x="0" y="9"/>
                                  </a:lnTo>
                                  <a:lnTo>
                                    <a:pt x="1" y="4"/>
                                  </a:lnTo>
                                  <a:lnTo>
                                    <a:pt x="2" y="3"/>
                                  </a:lnTo>
                                  <a:lnTo>
                                    <a:pt x="3" y="1"/>
                                  </a:lnTo>
                                  <a:lnTo>
                                    <a:pt x="4" y="1"/>
                                  </a:lnTo>
                                  <a:lnTo>
                                    <a:pt x="6" y="1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ACACA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59" name="Freeform 46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3" y="1482"/>
                              <a:ext cx="83" cy="56"/>
                            </a:xfrm>
                            <a:custGeom>
                              <a:avLst/>
                              <a:gdLst>
                                <a:gd name="T0" fmla="*/ 8 w 166"/>
                                <a:gd name="T1" fmla="*/ 0 h 111"/>
                                <a:gd name="T2" fmla="*/ 20 w 166"/>
                                <a:gd name="T3" fmla="*/ 0 h 111"/>
                                <a:gd name="T4" fmla="*/ 33 w 166"/>
                                <a:gd name="T5" fmla="*/ 0 h 111"/>
                                <a:gd name="T6" fmla="*/ 46 w 166"/>
                                <a:gd name="T7" fmla="*/ 3 h 111"/>
                                <a:gd name="T8" fmla="*/ 61 w 166"/>
                                <a:gd name="T9" fmla="*/ 6 h 111"/>
                                <a:gd name="T10" fmla="*/ 71 w 166"/>
                                <a:gd name="T11" fmla="*/ 9 h 111"/>
                                <a:gd name="T12" fmla="*/ 81 w 166"/>
                                <a:gd name="T13" fmla="*/ 12 h 111"/>
                                <a:gd name="T14" fmla="*/ 92 w 166"/>
                                <a:gd name="T15" fmla="*/ 17 h 111"/>
                                <a:gd name="T16" fmla="*/ 100 w 166"/>
                                <a:gd name="T17" fmla="*/ 21 h 111"/>
                                <a:gd name="T18" fmla="*/ 108 w 166"/>
                                <a:gd name="T19" fmla="*/ 27 h 111"/>
                                <a:gd name="T20" fmla="*/ 115 w 166"/>
                                <a:gd name="T21" fmla="*/ 32 h 111"/>
                                <a:gd name="T22" fmla="*/ 121 w 166"/>
                                <a:gd name="T23" fmla="*/ 38 h 111"/>
                                <a:gd name="T24" fmla="*/ 126 w 166"/>
                                <a:gd name="T25" fmla="*/ 44 h 111"/>
                                <a:gd name="T26" fmla="*/ 127 w 166"/>
                                <a:gd name="T27" fmla="*/ 44 h 111"/>
                                <a:gd name="T28" fmla="*/ 129 w 166"/>
                                <a:gd name="T29" fmla="*/ 45 h 111"/>
                                <a:gd name="T30" fmla="*/ 131 w 166"/>
                                <a:gd name="T31" fmla="*/ 48 h 111"/>
                                <a:gd name="T32" fmla="*/ 133 w 166"/>
                                <a:gd name="T33" fmla="*/ 51 h 111"/>
                                <a:gd name="T34" fmla="*/ 140 w 166"/>
                                <a:gd name="T35" fmla="*/ 60 h 111"/>
                                <a:gd name="T36" fmla="*/ 147 w 166"/>
                                <a:gd name="T37" fmla="*/ 69 h 111"/>
                                <a:gd name="T38" fmla="*/ 154 w 166"/>
                                <a:gd name="T39" fmla="*/ 80 h 111"/>
                                <a:gd name="T40" fmla="*/ 161 w 166"/>
                                <a:gd name="T41" fmla="*/ 87 h 111"/>
                                <a:gd name="T42" fmla="*/ 163 w 166"/>
                                <a:gd name="T43" fmla="*/ 92 h 111"/>
                                <a:gd name="T44" fmla="*/ 165 w 166"/>
                                <a:gd name="T45" fmla="*/ 93 h 111"/>
                                <a:gd name="T46" fmla="*/ 166 w 166"/>
                                <a:gd name="T47" fmla="*/ 95 h 111"/>
                                <a:gd name="T48" fmla="*/ 166 w 166"/>
                                <a:gd name="T49" fmla="*/ 96 h 111"/>
                                <a:gd name="T50" fmla="*/ 165 w 166"/>
                                <a:gd name="T51" fmla="*/ 98 h 111"/>
                                <a:gd name="T52" fmla="*/ 164 w 166"/>
                                <a:gd name="T53" fmla="*/ 99 h 111"/>
                                <a:gd name="T54" fmla="*/ 163 w 166"/>
                                <a:gd name="T55" fmla="*/ 99 h 111"/>
                                <a:gd name="T56" fmla="*/ 160 w 166"/>
                                <a:gd name="T57" fmla="*/ 101 h 111"/>
                                <a:gd name="T58" fmla="*/ 156 w 166"/>
                                <a:gd name="T59" fmla="*/ 104 h 111"/>
                                <a:gd name="T60" fmla="*/ 154 w 166"/>
                                <a:gd name="T61" fmla="*/ 107 h 111"/>
                                <a:gd name="T62" fmla="*/ 150 w 166"/>
                                <a:gd name="T63" fmla="*/ 111 h 111"/>
                                <a:gd name="T64" fmla="*/ 126 w 166"/>
                                <a:gd name="T65" fmla="*/ 102 h 111"/>
                                <a:gd name="T66" fmla="*/ 105 w 166"/>
                                <a:gd name="T67" fmla="*/ 93 h 111"/>
                                <a:gd name="T68" fmla="*/ 84 w 166"/>
                                <a:gd name="T69" fmla="*/ 86 h 111"/>
                                <a:gd name="T70" fmla="*/ 67 w 166"/>
                                <a:gd name="T71" fmla="*/ 77 h 111"/>
                                <a:gd name="T72" fmla="*/ 49 w 166"/>
                                <a:gd name="T73" fmla="*/ 69 h 111"/>
                                <a:gd name="T74" fmla="*/ 33 w 166"/>
                                <a:gd name="T75" fmla="*/ 60 h 111"/>
                                <a:gd name="T76" fmla="*/ 18 w 166"/>
                                <a:gd name="T77" fmla="*/ 51 h 111"/>
                                <a:gd name="T78" fmla="*/ 3 w 166"/>
                                <a:gd name="T79" fmla="*/ 41 h 111"/>
                                <a:gd name="T80" fmla="*/ 1 w 166"/>
                                <a:gd name="T81" fmla="*/ 29 h 111"/>
                                <a:gd name="T82" fmla="*/ 0 w 166"/>
                                <a:gd name="T83" fmla="*/ 17 h 111"/>
                                <a:gd name="T84" fmla="*/ 0 w 166"/>
                                <a:gd name="T85" fmla="*/ 8 h 111"/>
                                <a:gd name="T86" fmla="*/ 2 w 166"/>
                                <a:gd name="T87" fmla="*/ 2 h 111"/>
                                <a:gd name="T88" fmla="*/ 3 w 166"/>
                                <a:gd name="T89" fmla="*/ 0 h 111"/>
                                <a:gd name="T90" fmla="*/ 4 w 166"/>
                                <a:gd name="T91" fmla="*/ 0 h 111"/>
                                <a:gd name="T92" fmla="*/ 6 w 166"/>
                                <a:gd name="T93" fmla="*/ 0 h 111"/>
                                <a:gd name="T94" fmla="*/ 8 w 166"/>
                                <a:gd name="T95" fmla="*/ 0 h 111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w 166"/>
                                <a:gd name="T145" fmla="*/ 0 h 111"/>
                                <a:gd name="T146" fmla="*/ 166 w 166"/>
                                <a:gd name="T147" fmla="*/ 111 h 111"/>
                              </a:gdLst>
                              <a:ahLst/>
                              <a:cxnLst>
                                <a:cxn ang="T96">
                                  <a:pos x="T0" y="T1"/>
                                </a:cxn>
                                <a:cxn ang="T97">
                                  <a:pos x="T2" y="T3"/>
                                </a:cxn>
                                <a:cxn ang="T98">
                                  <a:pos x="T4" y="T5"/>
                                </a:cxn>
                                <a:cxn ang="T99">
                                  <a:pos x="T6" y="T7"/>
                                </a:cxn>
                                <a:cxn ang="T100">
                                  <a:pos x="T8" y="T9"/>
                                </a:cxn>
                                <a:cxn ang="T101">
                                  <a:pos x="T10" y="T11"/>
                                </a:cxn>
                                <a:cxn ang="T102">
                                  <a:pos x="T12" y="T13"/>
                                </a:cxn>
                                <a:cxn ang="T103">
                                  <a:pos x="T14" y="T15"/>
                                </a:cxn>
                                <a:cxn ang="T104">
                                  <a:pos x="T16" y="T17"/>
                                </a:cxn>
                                <a:cxn ang="T105">
                                  <a:pos x="T18" y="T19"/>
                                </a:cxn>
                                <a:cxn ang="T106">
                                  <a:pos x="T20" y="T21"/>
                                </a:cxn>
                                <a:cxn ang="T107">
                                  <a:pos x="T22" y="T23"/>
                                </a:cxn>
                                <a:cxn ang="T108">
                                  <a:pos x="T24" y="T25"/>
                                </a:cxn>
                                <a:cxn ang="T109">
                                  <a:pos x="T26" y="T27"/>
                                </a:cxn>
                                <a:cxn ang="T110">
                                  <a:pos x="T28" y="T29"/>
                                </a:cxn>
                                <a:cxn ang="T111">
                                  <a:pos x="T30" y="T31"/>
                                </a:cxn>
                                <a:cxn ang="T112">
                                  <a:pos x="T32" y="T33"/>
                                </a:cxn>
                                <a:cxn ang="T113">
                                  <a:pos x="T34" y="T35"/>
                                </a:cxn>
                                <a:cxn ang="T114">
                                  <a:pos x="T36" y="T37"/>
                                </a:cxn>
                                <a:cxn ang="T115">
                                  <a:pos x="T38" y="T39"/>
                                </a:cxn>
                                <a:cxn ang="T116">
                                  <a:pos x="T40" y="T41"/>
                                </a:cxn>
                                <a:cxn ang="T117">
                                  <a:pos x="T42" y="T43"/>
                                </a:cxn>
                                <a:cxn ang="T118">
                                  <a:pos x="T44" y="T45"/>
                                </a:cxn>
                                <a:cxn ang="T119">
                                  <a:pos x="T46" y="T47"/>
                                </a:cxn>
                                <a:cxn ang="T120">
                                  <a:pos x="T48" y="T49"/>
                                </a:cxn>
                                <a:cxn ang="T121">
                                  <a:pos x="T50" y="T51"/>
                                </a:cxn>
                                <a:cxn ang="T122">
                                  <a:pos x="T52" y="T53"/>
                                </a:cxn>
                                <a:cxn ang="T123">
                                  <a:pos x="T54" y="T55"/>
                                </a:cxn>
                                <a:cxn ang="T124">
                                  <a:pos x="T56" y="T57"/>
                                </a:cxn>
                                <a:cxn ang="T125">
                                  <a:pos x="T58" y="T59"/>
                                </a:cxn>
                                <a:cxn ang="T126">
                                  <a:pos x="T60" y="T61"/>
                                </a:cxn>
                                <a:cxn ang="T127">
                                  <a:pos x="T62" y="T63"/>
                                </a:cxn>
                                <a:cxn ang="T128">
                                  <a:pos x="T64" y="T65"/>
                                </a:cxn>
                                <a:cxn ang="T129">
                                  <a:pos x="T66" y="T67"/>
                                </a:cxn>
                                <a:cxn ang="T130">
                                  <a:pos x="T68" y="T69"/>
                                </a:cxn>
                                <a:cxn ang="T131">
                                  <a:pos x="T70" y="T71"/>
                                </a:cxn>
                                <a:cxn ang="T132">
                                  <a:pos x="T72" y="T73"/>
                                </a:cxn>
                                <a:cxn ang="T133">
                                  <a:pos x="T74" y="T75"/>
                                </a:cxn>
                                <a:cxn ang="T134">
                                  <a:pos x="T76" y="T77"/>
                                </a:cxn>
                                <a:cxn ang="T135">
                                  <a:pos x="T78" y="T79"/>
                                </a:cxn>
                                <a:cxn ang="T136">
                                  <a:pos x="T80" y="T81"/>
                                </a:cxn>
                                <a:cxn ang="T137">
                                  <a:pos x="T82" y="T83"/>
                                </a:cxn>
                                <a:cxn ang="T138">
                                  <a:pos x="T84" y="T85"/>
                                </a:cxn>
                                <a:cxn ang="T139">
                                  <a:pos x="T86" y="T87"/>
                                </a:cxn>
                                <a:cxn ang="T140">
                                  <a:pos x="T88" y="T89"/>
                                </a:cxn>
                                <a:cxn ang="T141">
                                  <a:pos x="T90" y="T91"/>
                                </a:cxn>
                                <a:cxn ang="T142">
                                  <a:pos x="T92" y="T93"/>
                                </a:cxn>
                                <a:cxn ang="T143">
                                  <a:pos x="T94" y="T95"/>
                                </a:cxn>
                              </a:cxnLst>
                              <a:rect l="T144" t="T145" r="T146" b="T147"/>
                              <a:pathLst>
                                <a:path w="166" h="111">
                                  <a:moveTo>
                                    <a:pt x="8" y="0"/>
                                  </a:moveTo>
                                  <a:lnTo>
                                    <a:pt x="20" y="0"/>
                                  </a:lnTo>
                                  <a:lnTo>
                                    <a:pt x="33" y="0"/>
                                  </a:lnTo>
                                  <a:lnTo>
                                    <a:pt x="46" y="3"/>
                                  </a:lnTo>
                                  <a:lnTo>
                                    <a:pt x="61" y="6"/>
                                  </a:lnTo>
                                  <a:lnTo>
                                    <a:pt x="71" y="9"/>
                                  </a:lnTo>
                                  <a:lnTo>
                                    <a:pt x="81" y="12"/>
                                  </a:lnTo>
                                  <a:lnTo>
                                    <a:pt x="92" y="17"/>
                                  </a:lnTo>
                                  <a:lnTo>
                                    <a:pt x="100" y="21"/>
                                  </a:lnTo>
                                  <a:lnTo>
                                    <a:pt x="108" y="27"/>
                                  </a:lnTo>
                                  <a:lnTo>
                                    <a:pt x="115" y="32"/>
                                  </a:lnTo>
                                  <a:lnTo>
                                    <a:pt x="121" y="38"/>
                                  </a:lnTo>
                                  <a:lnTo>
                                    <a:pt x="126" y="44"/>
                                  </a:lnTo>
                                  <a:lnTo>
                                    <a:pt x="127" y="44"/>
                                  </a:lnTo>
                                  <a:lnTo>
                                    <a:pt x="129" y="45"/>
                                  </a:lnTo>
                                  <a:lnTo>
                                    <a:pt x="131" y="48"/>
                                  </a:lnTo>
                                  <a:lnTo>
                                    <a:pt x="133" y="51"/>
                                  </a:lnTo>
                                  <a:lnTo>
                                    <a:pt x="140" y="60"/>
                                  </a:lnTo>
                                  <a:lnTo>
                                    <a:pt x="147" y="69"/>
                                  </a:lnTo>
                                  <a:lnTo>
                                    <a:pt x="154" y="80"/>
                                  </a:lnTo>
                                  <a:lnTo>
                                    <a:pt x="161" y="87"/>
                                  </a:lnTo>
                                  <a:lnTo>
                                    <a:pt x="163" y="92"/>
                                  </a:lnTo>
                                  <a:lnTo>
                                    <a:pt x="165" y="93"/>
                                  </a:lnTo>
                                  <a:lnTo>
                                    <a:pt x="166" y="95"/>
                                  </a:lnTo>
                                  <a:lnTo>
                                    <a:pt x="166" y="96"/>
                                  </a:lnTo>
                                  <a:lnTo>
                                    <a:pt x="165" y="98"/>
                                  </a:lnTo>
                                  <a:lnTo>
                                    <a:pt x="164" y="99"/>
                                  </a:lnTo>
                                  <a:lnTo>
                                    <a:pt x="163" y="99"/>
                                  </a:lnTo>
                                  <a:lnTo>
                                    <a:pt x="160" y="101"/>
                                  </a:lnTo>
                                  <a:lnTo>
                                    <a:pt x="156" y="104"/>
                                  </a:lnTo>
                                  <a:lnTo>
                                    <a:pt x="154" y="107"/>
                                  </a:lnTo>
                                  <a:lnTo>
                                    <a:pt x="150" y="111"/>
                                  </a:lnTo>
                                  <a:lnTo>
                                    <a:pt x="126" y="102"/>
                                  </a:lnTo>
                                  <a:lnTo>
                                    <a:pt x="105" y="93"/>
                                  </a:lnTo>
                                  <a:lnTo>
                                    <a:pt x="84" y="86"/>
                                  </a:lnTo>
                                  <a:lnTo>
                                    <a:pt x="67" y="77"/>
                                  </a:lnTo>
                                  <a:lnTo>
                                    <a:pt x="49" y="69"/>
                                  </a:lnTo>
                                  <a:lnTo>
                                    <a:pt x="33" y="60"/>
                                  </a:lnTo>
                                  <a:lnTo>
                                    <a:pt x="18" y="51"/>
                                  </a:lnTo>
                                  <a:lnTo>
                                    <a:pt x="3" y="41"/>
                                  </a:lnTo>
                                  <a:lnTo>
                                    <a:pt x="1" y="29"/>
                                  </a:lnTo>
                                  <a:lnTo>
                                    <a:pt x="0" y="17"/>
                                  </a:lnTo>
                                  <a:lnTo>
                                    <a:pt x="0" y="8"/>
                                  </a:lnTo>
                                  <a:lnTo>
                                    <a:pt x="2" y="2"/>
                                  </a:lnTo>
                                  <a:lnTo>
                                    <a:pt x="3" y="0"/>
                                  </a:lnTo>
                                  <a:lnTo>
                                    <a:pt x="4" y="0"/>
                                  </a:lnTo>
                                  <a:lnTo>
                                    <a:pt x="6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FCFC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0" name="Freeform 46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4" y="1482"/>
                              <a:ext cx="79" cy="51"/>
                            </a:xfrm>
                            <a:custGeom>
                              <a:avLst/>
                              <a:gdLst>
                                <a:gd name="T0" fmla="*/ 8 w 157"/>
                                <a:gd name="T1" fmla="*/ 0 h 102"/>
                                <a:gd name="T2" fmla="*/ 19 w 157"/>
                                <a:gd name="T3" fmla="*/ 0 h 102"/>
                                <a:gd name="T4" fmla="*/ 31 w 157"/>
                                <a:gd name="T5" fmla="*/ 0 h 102"/>
                                <a:gd name="T6" fmla="*/ 44 w 157"/>
                                <a:gd name="T7" fmla="*/ 3 h 102"/>
                                <a:gd name="T8" fmla="*/ 59 w 157"/>
                                <a:gd name="T9" fmla="*/ 6 h 102"/>
                                <a:gd name="T10" fmla="*/ 69 w 157"/>
                                <a:gd name="T11" fmla="*/ 9 h 102"/>
                                <a:gd name="T12" fmla="*/ 78 w 157"/>
                                <a:gd name="T13" fmla="*/ 12 h 102"/>
                                <a:gd name="T14" fmla="*/ 87 w 157"/>
                                <a:gd name="T15" fmla="*/ 17 h 102"/>
                                <a:gd name="T16" fmla="*/ 97 w 157"/>
                                <a:gd name="T17" fmla="*/ 21 h 102"/>
                                <a:gd name="T18" fmla="*/ 104 w 157"/>
                                <a:gd name="T19" fmla="*/ 26 h 102"/>
                                <a:gd name="T20" fmla="*/ 111 w 157"/>
                                <a:gd name="T21" fmla="*/ 30 h 102"/>
                                <a:gd name="T22" fmla="*/ 117 w 157"/>
                                <a:gd name="T23" fmla="*/ 36 h 102"/>
                                <a:gd name="T24" fmla="*/ 121 w 157"/>
                                <a:gd name="T25" fmla="*/ 41 h 102"/>
                                <a:gd name="T26" fmla="*/ 121 w 157"/>
                                <a:gd name="T27" fmla="*/ 42 h 102"/>
                                <a:gd name="T28" fmla="*/ 123 w 157"/>
                                <a:gd name="T29" fmla="*/ 44 h 102"/>
                                <a:gd name="T30" fmla="*/ 124 w 157"/>
                                <a:gd name="T31" fmla="*/ 47 h 102"/>
                                <a:gd name="T32" fmla="*/ 128 w 157"/>
                                <a:gd name="T33" fmla="*/ 50 h 102"/>
                                <a:gd name="T34" fmla="*/ 133 w 157"/>
                                <a:gd name="T35" fmla="*/ 57 h 102"/>
                                <a:gd name="T36" fmla="*/ 140 w 157"/>
                                <a:gd name="T37" fmla="*/ 66 h 102"/>
                                <a:gd name="T38" fmla="*/ 146 w 157"/>
                                <a:gd name="T39" fmla="*/ 74 h 102"/>
                                <a:gd name="T40" fmla="*/ 152 w 157"/>
                                <a:gd name="T41" fmla="*/ 81 h 102"/>
                                <a:gd name="T42" fmla="*/ 154 w 157"/>
                                <a:gd name="T43" fmla="*/ 84 h 102"/>
                                <a:gd name="T44" fmla="*/ 156 w 157"/>
                                <a:gd name="T45" fmla="*/ 87 h 102"/>
                                <a:gd name="T46" fmla="*/ 157 w 157"/>
                                <a:gd name="T47" fmla="*/ 89 h 102"/>
                                <a:gd name="T48" fmla="*/ 155 w 157"/>
                                <a:gd name="T49" fmla="*/ 90 h 102"/>
                                <a:gd name="T50" fmla="*/ 154 w 157"/>
                                <a:gd name="T51" fmla="*/ 92 h 102"/>
                                <a:gd name="T52" fmla="*/ 150 w 157"/>
                                <a:gd name="T53" fmla="*/ 93 h 102"/>
                                <a:gd name="T54" fmla="*/ 147 w 157"/>
                                <a:gd name="T55" fmla="*/ 96 h 102"/>
                                <a:gd name="T56" fmla="*/ 144 w 157"/>
                                <a:gd name="T57" fmla="*/ 99 h 102"/>
                                <a:gd name="T58" fmla="*/ 141 w 157"/>
                                <a:gd name="T59" fmla="*/ 102 h 102"/>
                                <a:gd name="T60" fmla="*/ 118 w 157"/>
                                <a:gd name="T61" fmla="*/ 95 h 102"/>
                                <a:gd name="T62" fmla="*/ 99 w 157"/>
                                <a:gd name="T63" fmla="*/ 87 h 102"/>
                                <a:gd name="T64" fmla="*/ 80 w 157"/>
                                <a:gd name="T65" fmla="*/ 80 h 102"/>
                                <a:gd name="T66" fmla="*/ 64 w 157"/>
                                <a:gd name="T67" fmla="*/ 72 h 102"/>
                                <a:gd name="T68" fmla="*/ 47 w 157"/>
                                <a:gd name="T69" fmla="*/ 65 h 102"/>
                                <a:gd name="T70" fmla="*/ 32 w 157"/>
                                <a:gd name="T71" fmla="*/ 56 h 102"/>
                                <a:gd name="T72" fmla="*/ 18 w 157"/>
                                <a:gd name="T73" fmla="*/ 47 h 102"/>
                                <a:gd name="T74" fmla="*/ 4 w 157"/>
                                <a:gd name="T75" fmla="*/ 38 h 102"/>
                                <a:gd name="T76" fmla="*/ 1 w 157"/>
                                <a:gd name="T77" fmla="*/ 26 h 102"/>
                                <a:gd name="T78" fmla="*/ 0 w 157"/>
                                <a:gd name="T79" fmla="*/ 15 h 102"/>
                                <a:gd name="T80" fmla="*/ 0 w 157"/>
                                <a:gd name="T81" fmla="*/ 8 h 102"/>
                                <a:gd name="T82" fmla="*/ 2 w 157"/>
                                <a:gd name="T83" fmla="*/ 2 h 102"/>
                                <a:gd name="T84" fmla="*/ 4 w 157"/>
                                <a:gd name="T85" fmla="*/ 0 h 102"/>
                                <a:gd name="T86" fmla="*/ 6 w 157"/>
                                <a:gd name="T87" fmla="*/ 0 h 102"/>
                                <a:gd name="T88" fmla="*/ 8 w 157"/>
                                <a:gd name="T89" fmla="*/ 0 h 102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w 157"/>
                                <a:gd name="T136" fmla="*/ 0 h 102"/>
                                <a:gd name="T137" fmla="*/ 157 w 157"/>
                                <a:gd name="T138" fmla="*/ 102 h 102"/>
                              </a:gdLst>
                              <a:ahLst/>
                              <a:cxnLst>
                                <a:cxn ang="T90">
                                  <a:pos x="T0" y="T1"/>
                                </a:cxn>
                                <a:cxn ang="T91">
                                  <a:pos x="T2" y="T3"/>
                                </a:cxn>
                                <a:cxn ang="T92">
                                  <a:pos x="T4" y="T5"/>
                                </a:cxn>
                                <a:cxn ang="T93">
                                  <a:pos x="T6" y="T7"/>
                                </a:cxn>
                                <a:cxn ang="T94">
                                  <a:pos x="T8" y="T9"/>
                                </a:cxn>
                                <a:cxn ang="T95">
                                  <a:pos x="T10" y="T11"/>
                                </a:cxn>
                                <a:cxn ang="T96">
                                  <a:pos x="T12" y="T13"/>
                                </a:cxn>
                                <a:cxn ang="T97">
                                  <a:pos x="T14" y="T15"/>
                                </a:cxn>
                                <a:cxn ang="T98">
                                  <a:pos x="T16" y="T17"/>
                                </a:cxn>
                                <a:cxn ang="T99">
                                  <a:pos x="T18" y="T19"/>
                                </a:cxn>
                                <a:cxn ang="T100">
                                  <a:pos x="T20" y="T21"/>
                                </a:cxn>
                                <a:cxn ang="T101">
                                  <a:pos x="T22" y="T23"/>
                                </a:cxn>
                                <a:cxn ang="T102">
                                  <a:pos x="T24" y="T25"/>
                                </a:cxn>
                                <a:cxn ang="T103">
                                  <a:pos x="T26" y="T27"/>
                                </a:cxn>
                                <a:cxn ang="T104">
                                  <a:pos x="T28" y="T29"/>
                                </a:cxn>
                                <a:cxn ang="T105">
                                  <a:pos x="T30" y="T31"/>
                                </a:cxn>
                                <a:cxn ang="T106">
                                  <a:pos x="T32" y="T33"/>
                                </a:cxn>
                                <a:cxn ang="T107">
                                  <a:pos x="T34" y="T35"/>
                                </a:cxn>
                                <a:cxn ang="T108">
                                  <a:pos x="T36" y="T37"/>
                                </a:cxn>
                                <a:cxn ang="T109">
                                  <a:pos x="T38" y="T39"/>
                                </a:cxn>
                                <a:cxn ang="T110">
                                  <a:pos x="T40" y="T41"/>
                                </a:cxn>
                                <a:cxn ang="T111">
                                  <a:pos x="T42" y="T43"/>
                                </a:cxn>
                                <a:cxn ang="T112">
                                  <a:pos x="T44" y="T45"/>
                                </a:cxn>
                                <a:cxn ang="T113">
                                  <a:pos x="T46" y="T47"/>
                                </a:cxn>
                                <a:cxn ang="T114">
                                  <a:pos x="T48" y="T49"/>
                                </a:cxn>
                                <a:cxn ang="T115">
                                  <a:pos x="T50" y="T51"/>
                                </a:cxn>
                                <a:cxn ang="T116">
                                  <a:pos x="T52" y="T53"/>
                                </a:cxn>
                                <a:cxn ang="T117">
                                  <a:pos x="T54" y="T55"/>
                                </a:cxn>
                                <a:cxn ang="T118">
                                  <a:pos x="T56" y="T57"/>
                                </a:cxn>
                                <a:cxn ang="T119">
                                  <a:pos x="T58" y="T59"/>
                                </a:cxn>
                                <a:cxn ang="T120">
                                  <a:pos x="T60" y="T61"/>
                                </a:cxn>
                                <a:cxn ang="T121">
                                  <a:pos x="T62" y="T63"/>
                                </a:cxn>
                                <a:cxn ang="T122">
                                  <a:pos x="T64" y="T65"/>
                                </a:cxn>
                                <a:cxn ang="T123">
                                  <a:pos x="T66" y="T67"/>
                                </a:cxn>
                                <a:cxn ang="T124">
                                  <a:pos x="T68" y="T69"/>
                                </a:cxn>
                                <a:cxn ang="T125">
                                  <a:pos x="T70" y="T71"/>
                                </a:cxn>
                                <a:cxn ang="T126">
                                  <a:pos x="T72" y="T73"/>
                                </a:cxn>
                                <a:cxn ang="T127">
                                  <a:pos x="T74" y="T75"/>
                                </a:cxn>
                                <a:cxn ang="T128">
                                  <a:pos x="T76" y="T77"/>
                                </a:cxn>
                                <a:cxn ang="T129">
                                  <a:pos x="T78" y="T79"/>
                                </a:cxn>
                                <a:cxn ang="T130">
                                  <a:pos x="T80" y="T81"/>
                                </a:cxn>
                                <a:cxn ang="T131">
                                  <a:pos x="T82" y="T83"/>
                                </a:cxn>
                                <a:cxn ang="T132">
                                  <a:pos x="T84" y="T85"/>
                                </a:cxn>
                                <a:cxn ang="T133">
                                  <a:pos x="T86" y="T87"/>
                                </a:cxn>
                                <a:cxn ang="T134">
                                  <a:pos x="T88" y="T89"/>
                                </a:cxn>
                              </a:cxnLst>
                              <a:rect l="T135" t="T136" r="T137" b="T138"/>
                              <a:pathLst>
                                <a:path w="157" h="102">
                                  <a:moveTo>
                                    <a:pt x="8" y="0"/>
                                  </a:moveTo>
                                  <a:lnTo>
                                    <a:pt x="19" y="0"/>
                                  </a:lnTo>
                                  <a:lnTo>
                                    <a:pt x="31" y="0"/>
                                  </a:lnTo>
                                  <a:lnTo>
                                    <a:pt x="44" y="3"/>
                                  </a:lnTo>
                                  <a:lnTo>
                                    <a:pt x="59" y="6"/>
                                  </a:lnTo>
                                  <a:lnTo>
                                    <a:pt x="69" y="9"/>
                                  </a:lnTo>
                                  <a:lnTo>
                                    <a:pt x="78" y="12"/>
                                  </a:lnTo>
                                  <a:lnTo>
                                    <a:pt x="87" y="17"/>
                                  </a:lnTo>
                                  <a:lnTo>
                                    <a:pt x="97" y="21"/>
                                  </a:lnTo>
                                  <a:lnTo>
                                    <a:pt x="104" y="26"/>
                                  </a:lnTo>
                                  <a:lnTo>
                                    <a:pt x="111" y="30"/>
                                  </a:lnTo>
                                  <a:lnTo>
                                    <a:pt x="117" y="36"/>
                                  </a:lnTo>
                                  <a:lnTo>
                                    <a:pt x="121" y="41"/>
                                  </a:lnTo>
                                  <a:lnTo>
                                    <a:pt x="121" y="42"/>
                                  </a:lnTo>
                                  <a:lnTo>
                                    <a:pt x="123" y="44"/>
                                  </a:lnTo>
                                  <a:lnTo>
                                    <a:pt x="124" y="47"/>
                                  </a:lnTo>
                                  <a:lnTo>
                                    <a:pt x="128" y="50"/>
                                  </a:lnTo>
                                  <a:lnTo>
                                    <a:pt x="133" y="57"/>
                                  </a:lnTo>
                                  <a:lnTo>
                                    <a:pt x="140" y="66"/>
                                  </a:lnTo>
                                  <a:lnTo>
                                    <a:pt x="146" y="74"/>
                                  </a:lnTo>
                                  <a:lnTo>
                                    <a:pt x="152" y="81"/>
                                  </a:lnTo>
                                  <a:lnTo>
                                    <a:pt x="154" y="84"/>
                                  </a:lnTo>
                                  <a:lnTo>
                                    <a:pt x="156" y="87"/>
                                  </a:lnTo>
                                  <a:lnTo>
                                    <a:pt x="157" y="89"/>
                                  </a:lnTo>
                                  <a:lnTo>
                                    <a:pt x="155" y="90"/>
                                  </a:lnTo>
                                  <a:lnTo>
                                    <a:pt x="154" y="92"/>
                                  </a:lnTo>
                                  <a:lnTo>
                                    <a:pt x="150" y="93"/>
                                  </a:lnTo>
                                  <a:lnTo>
                                    <a:pt x="147" y="96"/>
                                  </a:lnTo>
                                  <a:lnTo>
                                    <a:pt x="144" y="99"/>
                                  </a:lnTo>
                                  <a:lnTo>
                                    <a:pt x="141" y="102"/>
                                  </a:lnTo>
                                  <a:lnTo>
                                    <a:pt x="118" y="95"/>
                                  </a:lnTo>
                                  <a:lnTo>
                                    <a:pt x="99" y="87"/>
                                  </a:lnTo>
                                  <a:lnTo>
                                    <a:pt x="80" y="80"/>
                                  </a:lnTo>
                                  <a:lnTo>
                                    <a:pt x="64" y="72"/>
                                  </a:lnTo>
                                  <a:lnTo>
                                    <a:pt x="47" y="65"/>
                                  </a:lnTo>
                                  <a:lnTo>
                                    <a:pt x="32" y="56"/>
                                  </a:lnTo>
                                  <a:lnTo>
                                    <a:pt x="18" y="47"/>
                                  </a:lnTo>
                                  <a:lnTo>
                                    <a:pt x="4" y="38"/>
                                  </a:lnTo>
                                  <a:lnTo>
                                    <a:pt x="1" y="26"/>
                                  </a:lnTo>
                                  <a:lnTo>
                                    <a:pt x="0" y="15"/>
                                  </a:lnTo>
                                  <a:lnTo>
                                    <a:pt x="0" y="8"/>
                                  </a:lnTo>
                                  <a:lnTo>
                                    <a:pt x="2" y="2"/>
                                  </a:lnTo>
                                  <a:lnTo>
                                    <a:pt x="4" y="0"/>
                                  </a:lnTo>
                                  <a:lnTo>
                                    <a:pt x="6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D4D4D4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1" name="Freeform 46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5" y="1482"/>
                              <a:ext cx="74" cy="47"/>
                            </a:xfrm>
                            <a:custGeom>
                              <a:avLst/>
                              <a:gdLst>
                                <a:gd name="T0" fmla="*/ 7 w 147"/>
                                <a:gd name="T1" fmla="*/ 0 h 95"/>
                                <a:gd name="T2" fmla="*/ 19 w 147"/>
                                <a:gd name="T3" fmla="*/ 0 h 95"/>
                                <a:gd name="T4" fmla="*/ 30 w 147"/>
                                <a:gd name="T5" fmla="*/ 2 h 95"/>
                                <a:gd name="T6" fmla="*/ 43 w 147"/>
                                <a:gd name="T7" fmla="*/ 3 h 95"/>
                                <a:gd name="T8" fmla="*/ 57 w 147"/>
                                <a:gd name="T9" fmla="*/ 6 h 95"/>
                                <a:gd name="T10" fmla="*/ 66 w 147"/>
                                <a:gd name="T11" fmla="*/ 9 h 95"/>
                                <a:gd name="T12" fmla="*/ 76 w 147"/>
                                <a:gd name="T13" fmla="*/ 12 h 95"/>
                                <a:gd name="T14" fmla="*/ 84 w 147"/>
                                <a:gd name="T15" fmla="*/ 17 h 95"/>
                                <a:gd name="T16" fmla="*/ 93 w 147"/>
                                <a:gd name="T17" fmla="*/ 21 h 95"/>
                                <a:gd name="T18" fmla="*/ 101 w 147"/>
                                <a:gd name="T19" fmla="*/ 26 h 95"/>
                                <a:gd name="T20" fmla="*/ 107 w 147"/>
                                <a:gd name="T21" fmla="*/ 30 h 95"/>
                                <a:gd name="T22" fmla="*/ 112 w 147"/>
                                <a:gd name="T23" fmla="*/ 35 h 95"/>
                                <a:gd name="T24" fmla="*/ 116 w 147"/>
                                <a:gd name="T25" fmla="*/ 39 h 95"/>
                                <a:gd name="T26" fmla="*/ 117 w 147"/>
                                <a:gd name="T27" fmla="*/ 42 h 95"/>
                                <a:gd name="T28" fmla="*/ 121 w 147"/>
                                <a:gd name="T29" fmla="*/ 47 h 95"/>
                                <a:gd name="T30" fmla="*/ 127 w 147"/>
                                <a:gd name="T31" fmla="*/ 53 h 95"/>
                                <a:gd name="T32" fmla="*/ 133 w 147"/>
                                <a:gd name="T33" fmla="*/ 62 h 95"/>
                                <a:gd name="T34" fmla="*/ 138 w 147"/>
                                <a:gd name="T35" fmla="*/ 69 h 95"/>
                                <a:gd name="T36" fmla="*/ 143 w 147"/>
                                <a:gd name="T37" fmla="*/ 75 h 95"/>
                                <a:gd name="T38" fmla="*/ 145 w 147"/>
                                <a:gd name="T39" fmla="*/ 78 h 95"/>
                                <a:gd name="T40" fmla="*/ 146 w 147"/>
                                <a:gd name="T41" fmla="*/ 81 h 95"/>
                                <a:gd name="T42" fmla="*/ 147 w 147"/>
                                <a:gd name="T43" fmla="*/ 81 h 95"/>
                                <a:gd name="T44" fmla="*/ 147 w 147"/>
                                <a:gd name="T45" fmla="*/ 83 h 95"/>
                                <a:gd name="T46" fmla="*/ 146 w 147"/>
                                <a:gd name="T47" fmla="*/ 84 h 95"/>
                                <a:gd name="T48" fmla="*/ 144 w 147"/>
                                <a:gd name="T49" fmla="*/ 86 h 95"/>
                                <a:gd name="T50" fmla="*/ 138 w 147"/>
                                <a:gd name="T51" fmla="*/ 89 h 95"/>
                                <a:gd name="T52" fmla="*/ 132 w 147"/>
                                <a:gd name="T53" fmla="*/ 95 h 95"/>
                                <a:gd name="T54" fmla="*/ 111 w 147"/>
                                <a:gd name="T55" fmla="*/ 87 h 95"/>
                                <a:gd name="T56" fmla="*/ 93 w 147"/>
                                <a:gd name="T57" fmla="*/ 80 h 95"/>
                                <a:gd name="T58" fmla="*/ 76 w 147"/>
                                <a:gd name="T59" fmla="*/ 74 h 95"/>
                                <a:gd name="T60" fmla="*/ 61 w 147"/>
                                <a:gd name="T61" fmla="*/ 66 h 95"/>
                                <a:gd name="T62" fmla="*/ 45 w 147"/>
                                <a:gd name="T63" fmla="*/ 59 h 95"/>
                                <a:gd name="T64" fmla="*/ 30 w 147"/>
                                <a:gd name="T65" fmla="*/ 51 h 95"/>
                                <a:gd name="T66" fmla="*/ 17 w 147"/>
                                <a:gd name="T67" fmla="*/ 44 h 95"/>
                                <a:gd name="T68" fmla="*/ 4 w 147"/>
                                <a:gd name="T69" fmla="*/ 36 h 95"/>
                                <a:gd name="T70" fmla="*/ 2 w 147"/>
                                <a:gd name="T71" fmla="*/ 24 h 95"/>
                                <a:gd name="T72" fmla="*/ 0 w 147"/>
                                <a:gd name="T73" fmla="*/ 15 h 95"/>
                                <a:gd name="T74" fmla="*/ 0 w 147"/>
                                <a:gd name="T75" fmla="*/ 8 h 95"/>
                                <a:gd name="T76" fmla="*/ 1 w 147"/>
                                <a:gd name="T77" fmla="*/ 3 h 95"/>
                                <a:gd name="T78" fmla="*/ 2 w 147"/>
                                <a:gd name="T79" fmla="*/ 2 h 95"/>
                                <a:gd name="T80" fmla="*/ 4 w 147"/>
                                <a:gd name="T81" fmla="*/ 2 h 95"/>
                                <a:gd name="T82" fmla="*/ 6 w 147"/>
                                <a:gd name="T83" fmla="*/ 0 h 95"/>
                                <a:gd name="T84" fmla="*/ 7 w 147"/>
                                <a:gd name="T85" fmla="*/ 0 h 95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147"/>
                                <a:gd name="T130" fmla="*/ 0 h 95"/>
                                <a:gd name="T131" fmla="*/ 147 w 147"/>
                                <a:gd name="T132" fmla="*/ 95 h 95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147" h="95">
                                  <a:moveTo>
                                    <a:pt x="7" y="0"/>
                                  </a:moveTo>
                                  <a:lnTo>
                                    <a:pt x="19" y="0"/>
                                  </a:lnTo>
                                  <a:lnTo>
                                    <a:pt x="30" y="2"/>
                                  </a:lnTo>
                                  <a:lnTo>
                                    <a:pt x="43" y="3"/>
                                  </a:lnTo>
                                  <a:lnTo>
                                    <a:pt x="57" y="6"/>
                                  </a:lnTo>
                                  <a:lnTo>
                                    <a:pt x="66" y="9"/>
                                  </a:lnTo>
                                  <a:lnTo>
                                    <a:pt x="76" y="12"/>
                                  </a:lnTo>
                                  <a:lnTo>
                                    <a:pt x="84" y="17"/>
                                  </a:lnTo>
                                  <a:lnTo>
                                    <a:pt x="93" y="21"/>
                                  </a:lnTo>
                                  <a:lnTo>
                                    <a:pt x="101" y="26"/>
                                  </a:lnTo>
                                  <a:lnTo>
                                    <a:pt x="107" y="30"/>
                                  </a:lnTo>
                                  <a:lnTo>
                                    <a:pt x="112" y="35"/>
                                  </a:lnTo>
                                  <a:lnTo>
                                    <a:pt x="116" y="39"/>
                                  </a:lnTo>
                                  <a:lnTo>
                                    <a:pt x="117" y="42"/>
                                  </a:lnTo>
                                  <a:lnTo>
                                    <a:pt x="121" y="47"/>
                                  </a:lnTo>
                                  <a:lnTo>
                                    <a:pt x="127" y="53"/>
                                  </a:lnTo>
                                  <a:lnTo>
                                    <a:pt x="133" y="62"/>
                                  </a:lnTo>
                                  <a:lnTo>
                                    <a:pt x="138" y="69"/>
                                  </a:lnTo>
                                  <a:lnTo>
                                    <a:pt x="143" y="75"/>
                                  </a:lnTo>
                                  <a:lnTo>
                                    <a:pt x="145" y="78"/>
                                  </a:lnTo>
                                  <a:lnTo>
                                    <a:pt x="146" y="81"/>
                                  </a:lnTo>
                                  <a:lnTo>
                                    <a:pt x="147" y="81"/>
                                  </a:lnTo>
                                  <a:lnTo>
                                    <a:pt x="147" y="83"/>
                                  </a:lnTo>
                                  <a:lnTo>
                                    <a:pt x="146" y="84"/>
                                  </a:lnTo>
                                  <a:lnTo>
                                    <a:pt x="144" y="86"/>
                                  </a:lnTo>
                                  <a:lnTo>
                                    <a:pt x="138" y="89"/>
                                  </a:lnTo>
                                  <a:lnTo>
                                    <a:pt x="132" y="95"/>
                                  </a:lnTo>
                                  <a:lnTo>
                                    <a:pt x="111" y="87"/>
                                  </a:lnTo>
                                  <a:lnTo>
                                    <a:pt x="93" y="80"/>
                                  </a:lnTo>
                                  <a:lnTo>
                                    <a:pt x="76" y="74"/>
                                  </a:lnTo>
                                  <a:lnTo>
                                    <a:pt x="61" y="66"/>
                                  </a:lnTo>
                                  <a:lnTo>
                                    <a:pt x="45" y="59"/>
                                  </a:lnTo>
                                  <a:lnTo>
                                    <a:pt x="30" y="51"/>
                                  </a:lnTo>
                                  <a:lnTo>
                                    <a:pt x="17" y="44"/>
                                  </a:lnTo>
                                  <a:lnTo>
                                    <a:pt x="4" y="36"/>
                                  </a:lnTo>
                                  <a:lnTo>
                                    <a:pt x="2" y="24"/>
                                  </a:lnTo>
                                  <a:lnTo>
                                    <a:pt x="0" y="15"/>
                                  </a:lnTo>
                                  <a:lnTo>
                                    <a:pt x="0" y="8"/>
                                  </a:lnTo>
                                  <a:lnTo>
                                    <a:pt x="1" y="3"/>
                                  </a:lnTo>
                                  <a:lnTo>
                                    <a:pt x="2" y="2"/>
                                  </a:lnTo>
                                  <a:lnTo>
                                    <a:pt x="4" y="2"/>
                                  </a:lnTo>
                                  <a:lnTo>
                                    <a:pt x="6" y="0"/>
                                  </a:lnTo>
                                  <a:lnTo>
                                    <a:pt x="7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D8D8D8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2" name="Freeform 47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6" y="1482"/>
                              <a:ext cx="69" cy="43"/>
                            </a:xfrm>
                            <a:custGeom>
                              <a:avLst/>
                              <a:gdLst>
                                <a:gd name="T0" fmla="*/ 8 w 138"/>
                                <a:gd name="T1" fmla="*/ 0 h 86"/>
                                <a:gd name="T2" fmla="*/ 18 w 138"/>
                                <a:gd name="T3" fmla="*/ 0 h 86"/>
                                <a:gd name="T4" fmla="*/ 29 w 138"/>
                                <a:gd name="T5" fmla="*/ 2 h 86"/>
                                <a:gd name="T6" fmla="*/ 41 w 138"/>
                                <a:gd name="T7" fmla="*/ 3 h 86"/>
                                <a:gd name="T8" fmla="*/ 54 w 138"/>
                                <a:gd name="T9" fmla="*/ 6 h 86"/>
                                <a:gd name="T10" fmla="*/ 64 w 138"/>
                                <a:gd name="T11" fmla="*/ 9 h 86"/>
                                <a:gd name="T12" fmla="*/ 73 w 138"/>
                                <a:gd name="T13" fmla="*/ 12 h 86"/>
                                <a:gd name="T14" fmla="*/ 81 w 138"/>
                                <a:gd name="T15" fmla="*/ 17 h 86"/>
                                <a:gd name="T16" fmla="*/ 90 w 138"/>
                                <a:gd name="T17" fmla="*/ 20 h 86"/>
                                <a:gd name="T18" fmla="*/ 97 w 138"/>
                                <a:gd name="T19" fmla="*/ 24 h 86"/>
                                <a:gd name="T20" fmla="*/ 102 w 138"/>
                                <a:gd name="T21" fmla="*/ 29 h 86"/>
                                <a:gd name="T22" fmla="*/ 107 w 138"/>
                                <a:gd name="T23" fmla="*/ 33 h 86"/>
                                <a:gd name="T24" fmla="*/ 111 w 138"/>
                                <a:gd name="T25" fmla="*/ 38 h 86"/>
                                <a:gd name="T26" fmla="*/ 112 w 138"/>
                                <a:gd name="T27" fmla="*/ 39 h 86"/>
                                <a:gd name="T28" fmla="*/ 115 w 138"/>
                                <a:gd name="T29" fmla="*/ 44 h 86"/>
                                <a:gd name="T30" fmla="*/ 119 w 138"/>
                                <a:gd name="T31" fmla="*/ 50 h 86"/>
                                <a:gd name="T32" fmla="*/ 125 w 138"/>
                                <a:gd name="T33" fmla="*/ 57 h 86"/>
                                <a:gd name="T34" fmla="*/ 130 w 138"/>
                                <a:gd name="T35" fmla="*/ 63 h 86"/>
                                <a:gd name="T36" fmla="*/ 134 w 138"/>
                                <a:gd name="T37" fmla="*/ 69 h 86"/>
                                <a:gd name="T38" fmla="*/ 137 w 138"/>
                                <a:gd name="T39" fmla="*/ 74 h 86"/>
                                <a:gd name="T40" fmla="*/ 138 w 138"/>
                                <a:gd name="T41" fmla="*/ 75 h 86"/>
                                <a:gd name="T42" fmla="*/ 136 w 138"/>
                                <a:gd name="T43" fmla="*/ 77 h 86"/>
                                <a:gd name="T44" fmla="*/ 134 w 138"/>
                                <a:gd name="T45" fmla="*/ 78 h 86"/>
                                <a:gd name="T46" fmla="*/ 128 w 138"/>
                                <a:gd name="T47" fmla="*/ 81 h 86"/>
                                <a:gd name="T48" fmla="*/ 123 w 138"/>
                                <a:gd name="T49" fmla="*/ 86 h 86"/>
                                <a:gd name="T50" fmla="*/ 104 w 138"/>
                                <a:gd name="T51" fmla="*/ 80 h 86"/>
                                <a:gd name="T52" fmla="*/ 88 w 138"/>
                                <a:gd name="T53" fmla="*/ 74 h 86"/>
                                <a:gd name="T54" fmla="*/ 72 w 138"/>
                                <a:gd name="T55" fmla="*/ 68 h 86"/>
                                <a:gd name="T56" fmla="*/ 58 w 138"/>
                                <a:gd name="T57" fmla="*/ 62 h 86"/>
                                <a:gd name="T58" fmla="*/ 42 w 138"/>
                                <a:gd name="T59" fmla="*/ 54 h 86"/>
                                <a:gd name="T60" fmla="*/ 29 w 138"/>
                                <a:gd name="T61" fmla="*/ 48 h 86"/>
                                <a:gd name="T62" fmla="*/ 17 w 138"/>
                                <a:gd name="T63" fmla="*/ 41 h 86"/>
                                <a:gd name="T64" fmla="*/ 4 w 138"/>
                                <a:gd name="T65" fmla="*/ 33 h 86"/>
                                <a:gd name="T66" fmla="*/ 2 w 138"/>
                                <a:gd name="T67" fmla="*/ 23 h 86"/>
                                <a:gd name="T68" fmla="*/ 1 w 138"/>
                                <a:gd name="T69" fmla="*/ 15 h 86"/>
                                <a:gd name="T70" fmla="*/ 0 w 138"/>
                                <a:gd name="T71" fmla="*/ 8 h 86"/>
                                <a:gd name="T72" fmla="*/ 1 w 138"/>
                                <a:gd name="T73" fmla="*/ 3 h 86"/>
                                <a:gd name="T74" fmla="*/ 2 w 138"/>
                                <a:gd name="T75" fmla="*/ 2 h 86"/>
                                <a:gd name="T76" fmla="*/ 3 w 138"/>
                                <a:gd name="T77" fmla="*/ 2 h 86"/>
                                <a:gd name="T78" fmla="*/ 5 w 138"/>
                                <a:gd name="T79" fmla="*/ 2 h 86"/>
                                <a:gd name="T80" fmla="*/ 8 w 138"/>
                                <a:gd name="T81" fmla="*/ 0 h 8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w 138"/>
                                <a:gd name="T124" fmla="*/ 0 h 86"/>
                                <a:gd name="T125" fmla="*/ 138 w 138"/>
                                <a:gd name="T126" fmla="*/ 86 h 86"/>
                              </a:gdLst>
                              <a:ahLst/>
                              <a:cxnLst>
                                <a:cxn ang="T82">
                                  <a:pos x="T0" y="T1"/>
                                </a:cxn>
                                <a:cxn ang="T83">
                                  <a:pos x="T2" y="T3"/>
                                </a:cxn>
                                <a:cxn ang="T84">
                                  <a:pos x="T4" y="T5"/>
                                </a:cxn>
                                <a:cxn ang="T85">
                                  <a:pos x="T6" y="T7"/>
                                </a:cxn>
                                <a:cxn ang="T86">
                                  <a:pos x="T8" y="T9"/>
                                </a:cxn>
                                <a:cxn ang="T87">
                                  <a:pos x="T10" y="T11"/>
                                </a:cxn>
                                <a:cxn ang="T88">
                                  <a:pos x="T12" y="T13"/>
                                </a:cxn>
                                <a:cxn ang="T89">
                                  <a:pos x="T14" y="T15"/>
                                </a:cxn>
                                <a:cxn ang="T90">
                                  <a:pos x="T16" y="T17"/>
                                </a:cxn>
                                <a:cxn ang="T91">
                                  <a:pos x="T18" y="T19"/>
                                </a:cxn>
                                <a:cxn ang="T92">
                                  <a:pos x="T20" y="T21"/>
                                </a:cxn>
                                <a:cxn ang="T93">
                                  <a:pos x="T22" y="T23"/>
                                </a:cxn>
                                <a:cxn ang="T94">
                                  <a:pos x="T24" y="T25"/>
                                </a:cxn>
                                <a:cxn ang="T95">
                                  <a:pos x="T26" y="T27"/>
                                </a:cxn>
                                <a:cxn ang="T96">
                                  <a:pos x="T28" y="T29"/>
                                </a:cxn>
                                <a:cxn ang="T97">
                                  <a:pos x="T30" y="T31"/>
                                </a:cxn>
                                <a:cxn ang="T98">
                                  <a:pos x="T32" y="T33"/>
                                </a:cxn>
                                <a:cxn ang="T99">
                                  <a:pos x="T34" y="T35"/>
                                </a:cxn>
                                <a:cxn ang="T100">
                                  <a:pos x="T36" y="T37"/>
                                </a:cxn>
                                <a:cxn ang="T101">
                                  <a:pos x="T38" y="T39"/>
                                </a:cxn>
                                <a:cxn ang="T102">
                                  <a:pos x="T40" y="T41"/>
                                </a:cxn>
                                <a:cxn ang="T103">
                                  <a:pos x="T42" y="T43"/>
                                </a:cxn>
                                <a:cxn ang="T104">
                                  <a:pos x="T44" y="T45"/>
                                </a:cxn>
                                <a:cxn ang="T105">
                                  <a:pos x="T46" y="T47"/>
                                </a:cxn>
                                <a:cxn ang="T106">
                                  <a:pos x="T48" y="T49"/>
                                </a:cxn>
                                <a:cxn ang="T107">
                                  <a:pos x="T50" y="T51"/>
                                </a:cxn>
                                <a:cxn ang="T108">
                                  <a:pos x="T52" y="T53"/>
                                </a:cxn>
                                <a:cxn ang="T109">
                                  <a:pos x="T54" y="T55"/>
                                </a:cxn>
                                <a:cxn ang="T110">
                                  <a:pos x="T56" y="T57"/>
                                </a:cxn>
                                <a:cxn ang="T111">
                                  <a:pos x="T58" y="T59"/>
                                </a:cxn>
                                <a:cxn ang="T112">
                                  <a:pos x="T60" y="T61"/>
                                </a:cxn>
                                <a:cxn ang="T113">
                                  <a:pos x="T62" y="T63"/>
                                </a:cxn>
                                <a:cxn ang="T114">
                                  <a:pos x="T64" y="T65"/>
                                </a:cxn>
                                <a:cxn ang="T115">
                                  <a:pos x="T66" y="T67"/>
                                </a:cxn>
                                <a:cxn ang="T116">
                                  <a:pos x="T68" y="T69"/>
                                </a:cxn>
                                <a:cxn ang="T117">
                                  <a:pos x="T70" y="T71"/>
                                </a:cxn>
                                <a:cxn ang="T118">
                                  <a:pos x="T72" y="T73"/>
                                </a:cxn>
                                <a:cxn ang="T119">
                                  <a:pos x="T74" y="T75"/>
                                </a:cxn>
                                <a:cxn ang="T120">
                                  <a:pos x="T76" y="T77"/>
                                </a:cxn>
                                <a:cxn ang="T121">
                                  <a:pos x="T78" y="T79"/>
                                </a:cxn>
                                <a:cxn ang="T122">
                                  <a:pos x="T80" y="T81"/>
                                </a:cxn>
                              </a:cxnLst>
                              <a:rect l="T123" t="T124" r="T125" b="T126"/>
                              <a:pathLst>
                                <a:path w="138" h="86">
                                  <a:moveTo>
                                    <a:pt x="8" y="0"/>
                                  </a:moveTo>
                                  <a:lnTo>
                                    <a:pt x="18" y="0"/>
                                  </a:lnTo>
                                  <a:lnTo>
                                    <a:pt x="29" y="2"/>
                                  </a:lnTo>
                                  <a:lnTo>
                                    <a:pt x="41" y="3"/>
                                  </a:lnTo>
                                  <a:lnTo>
                                    <a:pt x="54" y="6"/>
                                  </a:lnTo>
                                  <a:lnTo>
                                    <a:pt x="64" y="9"/>
                                  </a:lnTo>
                                  <a:lnTo>
                                    <a:pt x="73" y="12"/>
                                  </a:lnTo>
                                  <a:lnTo>
                                    <a:pt x="81" y="17"/>
                                  </a:lnTo>
                                  <a:lnTo>
                                    <a:pt x="90" y="20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102" y="29"/>
                                  </a:lnTo>
                                  <a:lnTo>
                                    <a:pt x="107" y="33"/>
                                  </a:lnTo>
                                  <a:lnTo>
                                    <a:pt x="111" y="38"/>
                                  </a:lnTo>
                                  <a:lnTo>
                                    <a:pt x="112" y="39"/>
                                  </a:lnTo>
                                  <a:lnTo>
                                    <a:pt x="115" y="44"/>
                                  </a:lnTo>
                                  <a:lnTo>
                                    <a:pt x="119" y="50"/>
                                  </a:lnTo>
                                  <a:lnTo>
                                    <a:pt x="125" y="57"/>
                                  </a:lnTo>
                                  <a:lnTo>
                                    <a:pt x="130" y="63"/>
                                  </a:lnTo>
                                  <a:lnTo>
                                    <a:pt x="134" y="69"/>
                                  </a:lnTo>
                                  <a:lnTo>
                                    <a:pt x="137" y="74"/>
                                  </a:lnTo>
                                  <a:lnTo>
                                    <a:pt x="138" y="75"/>
                                  </a:lnTo>
                                  <a:lnTo>
                                    <a:pt x="136" y="77"/>
                                  </a:lnTo>
                                  <a:lnTo>
                                    <a:pt x="134" y="78"/>
                                  </a:lnTo>
                                  <a:lnTo>
                                    <a:pt x="128" y="81"/>
                                  </a:lnTo>
                                  <a:lnTo>
                                    <a:pt x="123" y="86"/>
                                  </a:lnTo>
                                  <a:lnTo>
                                    <a:pt x="104" y="80"/>
                                  </a:lnTo>
                                  <a:lnTo>
                                    <a:pt x="88" y="74"/>
                                  </a:lnTo>
                                  <a:lnTo>
                                    <a:pt x="72" y="68"/>
                                  </a:lnTo>
                                  <a:lnTo>
                                    <a:pt x="58" y="62"/>
                                  </a:lnTo>
                                  <a:lnTo>
                                    <a:pt x="42" y="54"/>
                                  </a:lnTo>
                                  <a:lnTo>
                                    <a:pt x="29" y="48"/>
                                  </a:lnTo>
                                  <a:lnTo>
                                    <a:pt x="17" y="41"/>
                                  </a:lnTo>
                                  <a:lnTo>
                                    <a:pt x="4" y="33"/>
                                  </a:lnTo>
                                  <a:lnTo>
                                    <a:pt x="2" y="23"/>
                                  </a:lnTo>
                                  <a:lnTo>
                                    <a:pt x="1" y="15"/>
                                  </a:lnTo>
                                  <a:lnTo>
                                    <a:pt x="0" y="8"/>
                                  </a:lnTo>
                                  <a:lnTo>
                                    <a:pt x="1" y="3"/>
                                  </a:lnTo>
                                  <a:lnTo>
                                    <a:pt x="2" y="2"/>
                                  </a:lnTo>
                                  <a:lnTo>
                                    <a:pt x="3" y="2"/>
                                  </a:lnTo>
                                  <a:lnTo>
                                    <a:pt x="5" y="2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DDDDDD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3" name="Freeform 47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7" y="1483"/>
                              <a:ext cx="64" cy="38"/>
                            </a:xfrm>
                            <a:custGeom>
                              <a:avLst/>
                              <a:gdLst>
                                <a:gd name="T0" fmla="*/ 8 w 128"/>
                                <a:gd name="T1" fmla="*/ 0 h 76"/>
                                <a:gd name="T2" fmla="*/ 17 w 128"/>
                                <a:gd name="T3" fmla="*/ 0 h 76"/>
                                <a:gd name="T4" fmla="*/ 28 w 128"/>
                                <a:gd name="T5" fmla="*/ 0 h 76"/>
                                <a:gd name="T6" fmla="*/ 39 w 128"/>
                                <a:gd name="T7" fmla="*/ 1 h 76"/>
                                <a:gd name="T8" fmla="*/ 52 w 128"/>
                                <a:gd name="T9" fmla="*/ 4 h 76"/>
                                <a:gd name="T10" fmla="*/ 61 w 128"/>
                                <a:gd name="T11" fmla="*/ 7 h 76"/>
                                <a:gd name="T12" fmla="*/ 70 w 128"/>
                                <a:gd name="T13" fmla="*/ 10 h 76"/>
                                <a:gd name="T14" fmla="*/ 78 w 128"/>
                                <a:gd name="T15" fmla="*/ 15 h 76"/>
                                <a:gd name="T16" fmla="*/ 86 w 128"/>
                                <a:gd name="T17" fmla="*/ 18 h 76"/>
                                <a:gd name="T18" fmla="*/ 93 w 128"/>
                                <a:gd name="T19" fmla="*/ 22 h 76"/>
                                <a:gd name="T20" fmla="*/ 98 w 128"/>
                                <a:gd name="T21" fmla="*/ 25 h 76"/>
                                <a:gd name="T22" fmla="*/ 102 w 128"/>
                                <a:gd name="T23" fmla="*/ 30 h 76"/>
                                <a:gd name="T24" fmla="*/ 105 w 128"/>
                                <a:gd name="T25" fmla="*/ 34 h 76"/>
                                <a:gd name="T26" fmla="*/ 106 w 128"/>
                                <a:gd name="T27" fmla="*/ 36 h 76"/>
                                <a:gd name="T28" fmla="*/ 109 w 128"/>
                                <a:gd name="T29" fmla="*/ 40 h 76"/>
                                <a:gd name="T30" fmla="*/ 113 w 128"/>
                                <a:gd name="T31" fmla="*/ 45 h 76"/>
                                <a:gd name="T32" fmla="*/ 117 w 128"/>
                                <a:gd name="T33" fmla="*/ 51 h 76"/>
                                <a:gd name="T34" fmla="*/ 122 w 128"/>
                                <a:gd name="T35" fmla="*/ 57 h 76"/>
                                <a:gd name="T36" fmla="*/ 126 w 128"/>
                                <a:gd name="T37" fmla="*/ 61 h 76"/>
                                <a:gd name="T38" fmla="*/ 128 w 128"/>
                                <a:gd name="T39" fmla="*/ 66 h 76"/>
                                <a:gd name="T40" fmla="*/ 128 w 128"/>
                                <a:gd name="T41" fmla="*/ 67 h 76"/>
                                <a:gd name="T42" fmla="*/ 127 w 128"/>
                                <a:gd name="T43" fmla="*/ 69 h 76"/>
                                <a:gd name="T44" fmla="*/ 125 w 128"/>
                                <a:gd name="T45" fmla="*/ 69 h 76"/>
                                <a:gd name="T46" fmla="*/ 118 w 128"/>
                                <a:gd name="T47" fmla="*/ 72 h 76"/>
                                <a:gd name="T48" fmla="*/ 113 w 128"/>
                                <a:gd name="T49" fmla="*/ 76 h 76"/>
                                <a:gd name="T50" fmla="*/ 97 w 128"/>
                                <a:gd name="T51" fmla="*/ 70 h 76"/>
                                <a:gd name="T52" fmla="*/ 81 w 128"/>
                                <a:gd name="T53" fmla="*/ 66 h 76"/>
                                <a:gd name="T54" fmla="*/ 68 w 128"/>
                                <a:gd name="T55" fmla="*/ 60 h 76"/>
                                <a:gd name="T56" fmla="*/ 55 w 128"/>
                                <a:gd name="T57" fmla="*/ 54 h 76"/>
                                <a:gd name="T58" fmla="*/ 40 w 128"/>
                                <a:gd name="T59" fmla="*/ 48 h 76"/>
                                <a:gd name="T60" fmla="*/ 28 w 128"/>
                                <a:gd name="T61" fmla="*/ 42 h 76"/>
                                <a:gd name="T62" fmla="*/ 16 w 128"/>
                                <a:gd name="T63" fmla="*/ 36 h 76"/>
                                <a:gd name="T64" fmla="*/ 6 w 128"/>
                                <a:gd name="T65" fmla="*/ 28 h 76"/>
                                <a:gd name="T66" fmla="*/ 2 w 128"/>
                                <a:gd name="T67" fmla="*/ 19 h 76"/>
                                <a:gd name="T68" fmla="*/ 1 w 128"/>
                                <a:gd name="T69" fmla="*/ 12 h 76"/>
                                <a:gd name="T70" fmla="*/ 0 w 128"/>
                                <a:gd name="T71" fmla="*/ 6 h 76"/>
                                <a:gd name="T72" fmla="*/ 1 w 128"/>
                                <a:gd name="T73" fmla="*/ 1 h 76"/>
                                <a:gd name="T74" fmla="*/ 2 w 128"/>
                                <a:gd name="T75" fmla="*/ 1 h 76"/>
                                <a:gd name="T76" fmla="*/ 3 w 128"/>
                                <a:gd name="T77" fmla="*/ 0 h 76"/>
                                <a:gd name="T78" fmla="*/ 6 w 128"/>
                                <a:gd name="T79" fmla="*/ 0 h 76"/>
                                <a:gd name="T80" fmla="*/ 8 w 128"/>
                                <a:gd name="T81" fmla="*/ 0 h 7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w 128"/>
                                <a:gd name="T124" fmla="*/ 0 h 76"/>
                                <a:gd name="T125" fmla="*/ 128 w 128"/>
                                <a:gd name="T126" fmla="*/ 76 h 76"/>
                              </a:gdLst>
                              <a:ahLst/>
                              <a:cxnLst>
                                <a:cxn ang="T82">
                                  <a:pos x="T0" y="T1"/>
                                </a:cxn>
                                <a:cxn ang="T83">
                                  <a:pos x="T2" y="T3"/>
                                </a:cxn>
                                <a:cxn ang="T84">
                                  <a:pos x="T4" y="T5"/>
                                </a:cxn>
                                <a:cxn ang="T85">
                                  <a:pos x="T6" y="T7"/>
                                </a:cxn>
                                <a:cxn ang="T86">
                                  <a:pos x="T8" y="T9"/>
                                </a:cxn>
                                <a:cxn ang="T87">
                                  <a:pos x="T10" y="T11"/>
                                </a:cxn>
                                <a:cxn ang="T88">
                                  <a:pos x="T12" y="T13"/>
                                </a:cxn>
                                <a:cxn ang="T89">
                                  <a:pos x="T14" y="T15"/>
                                </a:cxn>
                                <a:cxn ang="T90">
                                  <a:pos x="T16" y="T17"/>
                                </a:cxn>
                                <a:cxn ang="T91">
                                  <a:pos x="T18" y="T19"/>
                                </a:cxn>
                                <a:cxn ang="T92">
                                  <a:pos x="T20" y="T21"/>
                                </a:cxn>
                                <a:cxn ang="T93">
                                  <a:pos x="T22" y="T23"/>
                                </a:cxn>
                                <a:cxn ang="T94">
                                  <a:pos x="T24" y="T25"/>
                                </a:cxn>
                                <a:cxn ang="T95">
                                  <a:pos x="T26" y="T27"/>
                                </a:cxn>
                                <a:cxn ang="T96">
                                  <a:pos x="T28" y="T29"/>
                                </a:cxn>
                                <a:cxn ang="T97">
                                  <a:pos x="T30" y="T31"/>
                                </a:cxn>
                                <a:cxn ang="T98">
                                  <a:pos x="T32" y="T33"/>
                                </a:cxn>
                                <a:cxn ang="T99">
                                  <a:pos x="T34" y="T35"/>
                                </a:cxn>
                                <a:cxn ang="T100">
                                  <a:pos x="T36" y="T37"/>
                                </a:cxn>
                                <a:cxn ang="T101">
                                  <a:pos x="T38" y="T39"/>
                                </a:cxn>
                                <a:cxn ang="T102">
                                  <a:pos x="T40" y="T41"/>
                                </a:cxn>
                                <a:cxn ang="T103">
                                  <a:pos x="T42" y="T43"/>
                                </a:cxn>
                                <a:cxn ang="T104">
                                  <a:pos x="T44" y="T45"/>
                                </a:cxn>
                                <a:cxn ang="T105">
                                  <a:pos x="T46" y="T47"/>
                                </a:cxn>
                                <a:cxn ang="T106">
                                  <a:pos x="T48" y="T49"/>
                                </a:cxn>
                                <a:cxn ang="T107">
                                  <a:pos x="T50" y="T51"/>
                                </a:cxn>
                                <a:cxn ang="T108">
                                  <a:pos x="T52" y="T53"/>
                                </a:cxn>
                                <a:cxn ang="T109">
                                  <a:pos x="T54" y="T55"/>
                                </a:cxn>
                                <a:cxn ang="T110">
                                  <a:pos x="T56" y="T57"/>
                                </a:cxn>
                                <a:cxn ang="T111">
                                  <a:pos x="T58" y="T59"/>
                                </a:cxn>
                                <a:cxn ang="T112">
                                  <a:pos x="T60" y="T61"/>
                                </a:cxn>
                                <a:cxn ang="T113">
                                  <a:pos x="T62" y="T63"/>
                                </a:cxn>
                                <a:cxn ang="T114">
                                  <a:pos x="T64" y="T65"/>
                                </a:cxn>
                                <a:cxn ang="T115">
                                  <a:pos x="T66" y="T67"/>
                                </a:cxn>
                                <a:cxn ang="T116">
                                  <a:pos x="T68" y="T69"/>
                                </a:cxn>
                                <a:cxn ang="T117">
                                  <a:pos x="T70" y="T71"/>
                                </a:cxn>
                                <a:cxn ang="T118">
                                  <a:pos x="T72" y="T73"/>
                                </a:cxn>
                                <a:cxn ang="T119">
                                  <a:pos x="T74" y="T75"/>
                                </a:cxn>
                                <a:cxn ang="T120">
                                  <a:pos x="T76" y="T77"/>
                                </a:cxn>
                                <a:cxn ang="T121">
                                  <a:pos x="T78" y="T79"/>
                                </a:cxn>
                                <a:cxn ang="T122">
                                  <a:pos x="T80" y="T81"/>
                                </a:cxn>
                              </a:cxnLst>
                              <a:rect l="T123" t="T124" r="T125" b="T126"/>
                              <a:pathLst>
                                <a:path w="128" h="76">
                                  <a:moveTo>
                                    <a:pt x="8" y="0"/>
                                  </a:moveTo>
                                  <a:lnTo>
                                    <a:pt x="17" y="0"/>
                                  </a:lnTo>
                                  <a:lnTo>
                                    <a:pt x="28" y="0"/>
                                  </a:lnTo>
                                  <a:lnTo>
                                    <a:pt x="39" y="1"/>
                                  </a:lnTo>
                                  <a:lnTo>
                                    <a:pt x="52" y="4"/>
                                  </a:lnTo>
                                  <a:lnTo>
                                    <a:pt x="61" y="7"/>
                                  </a:lnTo>
                                  <a:lnTo>
                                    <a:pt x="70" y="10"/>
                                  </a:lnTo>
                                  <a:lnTo>
                                    <a:pt x="78" y="15"/>
                                  </a:lnTo>
                                  <a:lnTo>
                                    <a:pt x="86" y="18"/>
                                  </a:lnTo>
                                  <a:lnTo>
                                    <a:pt x="93" y="22"/>
                                  </a:lnTo>
                                  <a:lnTo>
                                    <a:pt x="98" y="25"/>
                                  </a:lnTo>
                                  <a:lnTo>
                                    <a:pt x="102" y="30"/>
                                  </a:lnTo>
                                  <a:lnTo>
                                    <a:pt x="105" y="34"/>
                                  </a:lnTo>
                                  <a:lnTo>
                                    <a:pt x="106" y="36"/>
                                  </a:lnTo>
                                  <a:lnTo>
                                    <a:pt x="109" y="40"/>
                                  </a:lnTo>
                                  <a:lnTo>
                                    <a:pt x="113" y="45"/>
                                  </a:lnTo>
                                  <a:lnTo>
                                    <a:pt x="117" y="51"/>
                                  </a:lnTo>
                                  <a:lnTo>
                                    <a:pt x="122" y="57"/>
                                  </a:lnTo>
                                  <a:lnTo>
                                    <a:pt x="126" y="61"/>
                                  </a:lnTo>
                                  <a:lnTo>
                                    <a:pt x="128" y="66"/>
                                  </a:lnTo>
                                  <a:lnTo>
                                    <a:pt x="128" y="67"/>
                                  </a:lnTo>
                                  <a:lnTo>
                                    <a:pt x="127" y="69"/>
                                  </a:lnTo>
                                  <a:lnTo>
                                    <a:pt x="125" y="69"/>
                                  </a:lnTo>
                                  <a:lnTo>
                                    <a:pt x="118" y="72"/>
                                  </a:lnTo>
                                  <a:lnTo>
                                    <a:pt x="113" y="76"/>
                                  </a:lnTo>
                                  <a:lnTo>
                                    <a:pt x="97" y="70"/>
                                  </a:lnTo>
                                  <a:lnTo>
                                    <a:pt x="81" y="66"/>
                                  </a:lnTo>
                                  <a:lnTo>
                                    <a:pt x="68" y="60"/>
                                  </a:lnTo>
                                  <a:lnTo>
                                    <a:pt x="55" y="54"/>
                                  </a:lnTo>
                                  <a:lnTo>
                                    <a:pt x="40" y="48"/>
                                  </a:lnTo>
                                  <a:lnTo>
                                    <a:pt x="28" y="42"/>
                                  </a:lnTo>
                                  <a:lnTo>
                                    <a:pt x="16" y="36"/>
                                  </a:lnTo>
                                  <a:lnTo>
                                    <a:pt x="6" y="28"/>
                                  </a:lnTo>
                                  <a:lnTo>
                                    <a:pt x="2" y="19"/>
                                  </a:lnTo>
                                  <a:lnTo>
                                    <a:pt x="1" y="12"/>
                                  </a:lnTo>
                                  <a:lnTo>
                                    <a:pt x="0" y="6"/>
                                  </a:lnTo>
                                  <a:lnTo>
                                    <a:pt x="1" y="1"/>
                                  </a:lnTo>
                                  <a:lnTo>
                                    <a:pt x="2" y="1"/>
                                  </a:lnTo>
                                  <a:lnTo>
                                    <a:pt x="3" y="0"/>
                                  </a:lnTo>
                                  <a:lnTo>
                                    <a:pt x="6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E2E2E2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4" name="Freeform 47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8" y="1483"/>
                              <a:ext cx="59" cy="34"/>
                            </a:xfrm>
                            <a:custGeom>
                              <a:avLst/>
                              <a:gdLst>
                                <a:gd name="T0" fmla="*/ 8 w 119"/>
                                <a:gd name="T1" fmla="*/ 0 h 67"/>
                                <a:gd name="T2" fmla="*/ 16 w 119"/>
                                <a:gd name="T3" fmla="*/ 0 h 67"/>
                                <a:gd name="T4" fmla="*/ 26 w 119"/>
                                <a:gd name="T5" fmla="*/ 0 h 67"/>
                                <a:gd name="T6" fmla="*/ 37 w 119"/>
                                <a:gd name="T7" fmla="*/ 3 h 67"/>
                                <a:gd name="T8" fmla="*/ 50 w 119"/>
                                <a:gd name="T9" fmla="*/ 4 h 67"/>
                                <a:gd name="T10" fmla="*/ 59 w 119"/>
                                <a:gd name="T11" fmla="*/ 7 h 67"/>
                                <a:gd name="T12" fmla="*/ 67 w 119"/>
                                <a:gd name="T13" fmla="*/ 10 h 67"/>
                                <a:gd name="T14" fmla="*/ 75 w 119"/>
                                <a:gd name="T15" fmla="*/ 13 h 67"/>
                                <a:gd name="T16" fmla="*/ 83 w 119"/>
                                <a:gd name="T17" fmla="*/ 18 h 67"/>
                                <a:gd name="T18" fmla="*/ 89 w 119"/>
                                <a:gd name="T19" fmla="*/ 21 h 67"/>
                                <a:gd name="T20" fmla="*/ 94 w 119"/>
                                <a:gd name="T21" fmla="*/ 25 h 67"/>
                                <a:gd name="T22" fmla="*/ 98 w 119"/>
                                <a:gd name="T23" fmla="*/ 28 h 67"/>
                                <a:gd name="T24" fmla="*/ 100 w 119"/>
                                <a:gd name="T25" fmla="*/ 33 h 67"/>
                                <a:gd name="T26" fmla="*/ 101 w 119"/>
                                <a:gd name="T27" fmla="*/ 34 h 67"/>
                                <a:gd name="T28" fmla="*/ 103 w 119"/>
                                <a:gd name="T29" fmla="*/ 37 h 67"/>
                                <a:gd name="T30" fmla="*/ 106 w 119"/>
                                <a:gd name="T31" fmla="*/ 42 h 67"/>
                                <a:gd name="T32" fmla="*/ 110 w 119"/>
                                <a:gd name="T33" fmla="*/ 46 h 67"/>
                                <a:gd name="T34" fmla="*/ 113 w 119"/>
                                <a:gd name="T35" fmla="*/ 51 h 67"/>
                                <a:gd name="T36" fmla="*/ 116 w 119"/>
                                <a:gd name="T37" fmla="*/ 55 h 67"/>
                                <a:gd name="T38" fmla="*/ 119 w 119"/>
                                <a:gd name="T39" fmla="*/ 58 h 67"/>
                                <a:gd name="T40" fmla="*/ 119 w 119"/>
                                <a:gd name="T41" fmla="*/ 60 h 67"/>
                                <a:gd name="T42" fmla="*/ 116 w 119"/>
                                <a:gd name="T43" fmla="*/ 61 h 67"/>
                                <a:gd name="T44" fmla="*/ 114 w 119"/>
                                <a:gd name="T45" fmla="*/ 63 h 67"/>
                                <a:gd name="T46" fmla="*/ 109 w 119"/>
                                <a:gd name="T47" fmla="*/ 64 h 67"/>
                                <a:gd name="T48" fmla="*/ 103 w 119"/>
                                <a:gd name="T49" fmla="*/ 67 h 67"/>
                                <a:gd name="T50" fmla="*/ 89 w 119"/>
                                <a:gd name="T51" fmla="*/ 63 h 67"/>
                                <a:gd name="T52" fmla="*/ 75 w 119"/>
                                <a:gd name="T53" fmla="*/ 58 h 67"/>
                                <a:gd name="T54" fmla="*/ 63 w 119"/>
                                <a:gd name="T55" fmla="*/ 54 h 67"/>
                                <a:gd name="T56" fmla="*/ 52 w 119"/>
                                <a:gd name="T57" fmla="*/ 49 h 67"/>
                                <a:gd name="T58" fmla="*/ 38 w 119"/>
                                <a:gd name="T59" fmla="*/ 43 h 67"/>
                                <a:gd name="T60" fmla="*/ 27 w 119"/>
                                <a:gd name="T61" fmla="*/ 37 h 67"/>
                                <a:gd name="T62" fmla="*/ 16 w 119"/>
                                <a:gd name="T63" fmla="*/ 31 h 67"/>
                                <a:gd name="T64" fmla="*/ 6 w 119"/>
                                <a:gd name="T65" fmla="*/ 25 h 67"/>
                                <a:gd name="T66" fmla="*/ 4 w 119"/>
                                <a:gd name="T67" fmla="*/ 18 h 67"/>
                                <a:gd name="T68" fmla="*/ 1 w 119"/>
                                <a:gd name="T69" fmla="*/ 12 h 67"/>
                                <a:gd name="T70" fmla="*/ 0 w 119"/>
                                <a:gd name="T71" fmla="*/ 6 h 67"/>
                                <a:gd name="T72" fmla="*/ 1 w 119"/>
                                <a:gd name="T73" fmla="*/ 3 h 67"/>
                                <a:gd name="T74" fmla="*/ 2 w 119"/>
                                <a:gd name="T75" fmla="*/ 1 h 67"/>
                                <a:gd name="T76" fmla="*/ 4 w 119"/>
                                <a:gd name="T77" fmla="*/ 1 h 67"/>
                                <a:gd name="T78" fmla="*/ 6 w 119"/>
                                <a:gd name="T79" fmla="*/ 0 h 67"/>
                                <a:gd name="T80" fmla="*/ 8 w 119"/>
                                <a:gd name="T81" fmla="*/ 0 h 67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w 119"/>
                                <a:gd name="T124" fmla="*/ 0 h 67"/>
                                <a:gd name="T125" fmla="*/ 119 w 119"/>
                                <a:gd name="T126" fmla="*/ 67 h 67"/>
                              </a:gdLst>
                              <a:ahLst/>
                              <a:cxnLst>
                                <a:cxn ang="T82">
                                  <a:pos x="T0" y="T1"/>
                                </a:cxn>
                                <a:cxn ang="T83">
                                  <a:pos x="T2" y="T3"/>
                                </a:cxn>
                                <a:cxn ang="T84">
                                  <a:pos x="T4" y="T5"/>
                                </a:cxn>
                                <a:cxn ang="T85">
                                  <a:pos x="T6" y="T7"/>
                                </a:cxn>
                                <a:cxn ang="T86">
                                  <a:pos x="T8" y="T9"/>
                                </a:cxn>
                                <a:cxn ang="T87">
                                  <a:pos x="T10" y="T11"/>
                                </a:cxn>
                                <a:cxn ang="T88">
                                  <a:pos x="T12" y="T13"/>
                                </a:cxn>
                                <a:cxn ang="T89">
                                  <a:pos x="T14" y="T15"/>
                                </a:cxn>
                                <a:cxn ang="T90">
                                  <a:pos x="T16" y="T17"/>
                                </a:cxn>
                                <a:cxn ang="T91">
                                  <a:pos x="T18" y="T19"/>
                                </a:cxn>
                                <a:cxn ang="T92">
                                  <a:pos x="T20" y="T21"/>
                                </a:cxn>
                                <a:cxn ang="T93">
                                  <a:pos x="T22" y="T23"/>
                                </a:cxn>
                                <a:cxn ang="T94">
                                  <a:pos x="T24" y="T25"/>
                                </a:cxn>
                                <a:cxn ang="T95">
                                  <a:pos x="T26" y="T27"/>
                                </a:cxn>
                                <a:cxn ang="T96">
                                  <a:pos x="T28" y="T29"/>
                                </a:cxn>
                                <a:cxn ang="T97">
                                  <a:pos x="T30" y="T31"/>
                                </a:cxn>
                                <a:cxn ang="T98">
                                  <a:pos x="T32" y="T33"/>
                                </a:cxn>
                                <a:cxn ang="T99">
                                  <a:pos x="T34" y="T35"/>
                                </a:cxn>
                                <a:cxn ang="T100">
                                  <a:pos x="T36" y="T37"/>
                                </a:cxn>
                                <a:cxn ang="T101">
                                  <a:pos x="T38" y="T39"/>
                                </a:cxn>
                                <a:cxn ang="T102">
                                  <a:pos x="T40" y="T41"/>
                                </a:cxn>
                                <a:cxn ang="T103">
                                  <a:pos x="T42" y="T43"/>
                                </a:cxn>
                                <a:cxn ang="T104">
                                  <a:pos x="T44" y="T45"/>
                                </a:cxn>
                                <a:cxn ang="T105">
                                  <a:pos x="T46" y="T47"/>
                                </a:cxn>
                                <a:cxn ang="T106">
                                  <a:pos x="T48" y="T49"/>
                                </a:cxn>
                                <a:cxn ang="T107">
                                  <a:pos x="T50" y="T51"/>
                                </a:cxn>
                                <a:cxn ang="T108">
                                  <a:pos x="T52" y="T53"/>
                                </a:cxn>
                                <a:cxn ang="T109">
                                  <a:pos x="T54" y="T55"/>
                                </a:cxn>
                                <a:cxn ang="T110">
                                  <a:pos x="T56" y="T57"/>
                                </a:cxn>
                                <a:cxn ang="T111">
                                  <a:pos x="T58" y="T59"/>
                                </a:cxn>
                                <a:cxn ang="T112">
                                  <a:pos x="T60" y="T61"/>
                                </a:cxn>
                                <a:cxn ang="T113">
                                  <a:pos x="T62" y="T63"/>
                                </a:cxn>
                                <a:cxn ang="T114">
                                  <a:pos x="T64" y="T65"/>
                                </a:cxn>
                                <a:cxn ang="T115">
                                  <a:pos x="T66" y="T67"/>
                                </a:cxn>
                                <a:cxn ang="T116">
                                  <a:pos x="T68" y="T69"/>
                                </a:cxn>
                                <a:cxn ang="T117">
                                  <a:pos x="T70" y="T71"/>
                                </a:cxn>
                                <a:cxn ang="T118">
                                  <a:pos x="T72" y="T73"/>
                                </a:cxn>
                                <a:cxn ang="T119">
                                  <a:pos x="T74" y="T75"/>
                                </a:cxn>
                                <a:cxn ang="T120">
                                  <a:pos x="T76" y="T77"/>
                                </a:cxn>
                                <a:cxn ang="T121">
                                  <a:pos x="T78" y="T79"/>
                                </a:cxn>
                                <a:cxn ang="T122">
                                  <a:pos x="T80" y="T81"/>
                                </a:cxn>
                              </a:cxnLst>
                              <a:rect l="T123" t="T124" r="T125" b="T126"/>
                              <a:pathLst>
                                <a:path w="119" h="67">
                                  <a:moveTo>
                                    <a:pt x="8" y="0"/>
                                  </a:moveTo>
                                  <a:lnTo>
                                    <a:pt x="16" y="0"/>
                                  </a:lnTo>
                                  <a:lnTo>
                                    <a:pt x="26" y="0"/>
                                  </a:lnTo>
                                  <a:lnTo>
                                    <a:pt x="37" y="3"/>
                                  </a:lnTo>
                                  <a:lnTo>
                                    <a:pt x="50" y="4"/>
                                  </a:lnTo>
                                  <a:lnTo>
                                    <a:pt x="59" y="7"/>
                                  </a:lnTo>
                                  <a:lnTo>
                                    <a:pt x="67" y="10"/>
                                  </a:lnTo>
                                  <a:lnTo>
                                    <a:pt x="75" y="13"/>
                                  </a:lnTo>
                                  <a:lnTo>
                                    <a:pt x="83" y="18"/>
                                  </a:lnTo>
                                  <a:lnTo>
                                    <a:pt x="89" y="21"/>
                                  </a:lnTo>
                                  <a:lnTo>
                                    <a:pt x="94" y="25"/>
                                  </a:lnTo>
                                  <a:lnTo>
                                    <a:pt x="98" y="28"/>
                                  </a:lnTo>
                                  <a:lnTo>
                                    <a:pt x="100" y="33"/>
                                  </a:lnTo>
                                  <a:lnTo>
                                    <a:pt x="101" y="34"/>
                                  </a:lnTo>
                                  <a:lnTo>
                                    <a:pt x="103" y="37"/>
                                  </a:lnTo>
                                  <a:lnTo>
                                    <a:pt x="106" y="42"/>
                                  </a:lnTo>
                                  <a:lnTo>
                                    <a:pt x="110" y="46"/>
                                  </a:lnTo>
                                  <a:lnTo>
                                    <a:pt x="113" y="51"/>
                                  </a:lnTo>
                                  <a:lnTo>
                                    <a:pt x="116" y="55"/>
                                  </a:lnTo>
                                  <a:lnTo>
                                    <a:pt x="119" y="58"/>
                                  </a:lnTo>
                                  <a:lnTo>
                                    <a:pt x="119" y="60"/>
                                  </a:lnTo>
                                  <a:lnTo>
                                    <a:pt x="116" y="61"/>
                                  </a:lnTo>
                                  <a:lnTo>
                                    <a:pt x="114" y="63"/>
                                  </a:lnTo>
                                  <a:lnTo>
                                    <a:pt x="109" y="64"/>
                                  </a:lnTo>
                                  <a:lnTo>
                                    <a:pt x="103" y="67"/>
                                  </a:lnTo>
                                  <a:lnTo>
                                    <a:pt x="89" y="63"/>
                                  </a:lnTo>
                                  <a:lnTo>
                                    <a:pt x="75" y="58"/>
                                  </a:lnTo>
                                  <a:lnTo>
                                    <a:pt x="63" y="54"/>
                                  </a:lnTo>
                                  <a:lnTo>
                                    <a:pt x="52" y="49"/>
                                  </a:lnTo>
                                  <a:lnTo>
                                    <a:pt x="38" y="43"/>
                                  </a:lnTo>
                                  <a:lnTo>
                                    <a:pt x="27" y="37"/>
                                  </a:lnTo>
                                  <a:lnTo>
                                    <a:pt x="16" y="31"/>
                                  </a:lnTo>
                                  <a:lnTo>
                                    <a:pt x="6" y="25"/>
                                  </a:lnTo>
                                  <a:lnTo>
                                    <a:pt x="4" y="18"/>
                                  </a:lnTo>
                                  <a:lnTo>
                                    <a:pt x="1" y="12"/>
                                  </a:lnTo>
                                  <a:lnTo>
                                    <a:pt x="0" y="6"/>
                                  </a:lnTo>
                                  <a:lnTo>
                                    <a:pt x="1" y="3"/>
                                  </a:lnTo>
                                  <a:lnTo>
                                    <a:pt x="2" y="1"/>
                                  </a:lnTo>
                                  <a:lnTo>
                                    <a:pt x="4" y="1"/>
                                  </a:lnTo>
                                  <a:lnTo>
                                    <a:pt x="6" y="0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E7E7E7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5" name="Freeform 47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49" y="1483"/>
                              <a:ext cx="54" cy="30"/>
                            </a:xfrm>
                            <a:custGeom>
                              <a:avLst/>
                              <a:gdLst>
                                <a:gd name="T0" fmla="*/ 8 w 108"/>
                                <a:gd name="T1" fmla="*/ 0 h 60"/>
                                <a:gd name="T2" fmla="*/ 16 w 108"/>
                                <a:gd name="T3" fmla="*/ 0 h 60"/>
                                <a:gd name="T4" fmla="*/ 25 w 108"/>
                                <a:gd name="T5" fmla="*/ 1 h 60"/>
                                <a:gd name="T6" fmla="*/ 35 w 108"/>
                                <a:gd name="T7" fmla="*/ 3 h 60"/>
                                <a:gd name="T8" fmla="*/ 48 w 108"/>
                                <a:gd name="T9" fmla="*/ 6 h 60"/>
                                <a:gd name="T10" fmla="*/ 56 w 108"/>
                                <a:gd name="T11" fmla="*/ 7 h 60"/>
                                <a:gd name="T12" fmla="*/ 64 w 108"/>
                                <a:gd name="T13" fmla="*/ 10 h 60"/>
                                <a:gd name="T14" fmla="*/ 71 w 108"/>
                                <a:gd name="T15" fmla="*/ 13 h 60"/>
                                <a:gd name="T16" fmla="*/ 79 w 108"/>
                                <a:gd name="T17" fmla="*/ 16 h 60"/>
                                <a:gd name="T18" fmla="*/ 85 w 108"/>
                                <a:gd name="T19" fmla="*/ 21 h 60"/>
                                <a:gd name="T20" fmla="*/ 89 w 108"/>
                                <a:gd name="T21" fmla="*/ 24 h 60"/>
                                <a:gd name="T22" fmla="*/ 93 w 108"/>
                                <a:gd name="T23" fmla="*/ 27 h 60"/>
                                <a:gd name="T24" fmla="*/ 95 w 108"/>
                                <a:gd name="T25" fmla="*/ 31 h 60"/>
                                <a:gd name="T26" fmla="*/ 96 w 108"/>
                                <a:gd name="T27" fmla="*/ 31 h 60"/>
                                <a:gd name="T28" fmla="*/ 97 w 108"/>
                                <a:gd name="T29" fmla="*/ 34 h 60"/>
                                <a:gd name="T30" fmla="*/ 100 w 108"/>
                                <a:gd name="T31" fmla="*/ 39 h 60"/>
                                <a:gd name="T32" fmla="*/ 102 w 108"/>
                                <a:gd name="T33" fmla="*/ 42 h 60"/>
                                <a:gd name="T34" fmla="*/ 105 w 108"/>
                                <a:gd name="T35" fmla="*/ 46 h 60"/>
                                <a:gd name="T36" fmla="*/ 107 w 108"/>
                                <a:gd name="T37" fmla="*/ 49 h 60"/>
                                <a:gd name="T38" fmla="*/ 108 w 108"/>
                                <a:gd name="T39" fmla="*/ 52 h 60"/>
                                <a:gd name="T40" fmla="*/ 108 w 108"/>
                                <a:gd name="T41" fmla="*/ 54 h 60"/>
                                <a:gd name="T42" fmla="*/ 107 w 108"/>
                                <a:gd name="T43" fmla="*/ 54 h 60"/>
                                <a:gd name="T44" fmla="*/ 104 w 108"/>
                                <a:gd name="T45" fmla="*/ 55 h 60"/>
                                <a:gd name="T46" fmla="*/ 99 w 108"/>
                                <a:gd name="T47" fmla="*/ 57 h 60"/>
                                <a:gd name="T48" fmla="*/ 94 w 108"/>
                                <a:gd name="T49" fmla="*/ 60 h 60"/>
                                <a:gd name="T50" fmla="*/ 82 w 108"/>
                                <a:gd name="T51" fmla="*/ 55 h 60"/>
                                <a:gd name="T52" fmla="*/ 70 w 108"/>
                                <a:gd name="T53" fmla="*/ 52 h 60"/>
                                <a:gd name="T54" fmla="*/ 59 w 108"/>
                                <a:gd name="T55" fmla="*/ 48 h 60"/>
                                <a:gd name="T56" fmla="*/ 49 w 108"/>
                                <a:gd name="T57" fmla="*/ 43 h 60"/>
                                <a:gd name="T58" fmla="*/ 36 w 108"/>
                                <a:gd name="T59" fmla="*/ 39 h 60"/>
                                <a:gd name="T60" fmla="*/ 25 w 108"/>
                                <a:gd name="T61" fmla="*/ 34 h 60"/>
                                <a:gd name="T62" fmla="*/ 15 w 108"/>
                                <a:gd name="T63" fmla="*/ 28 h 60"/>
                                <a:gd name="T64" fmla="*/ 7 w 108"/>
                                <a:gd name="T65" fmla="*/ 22 h 60"/>
                                <a:gd name="T66" fmla="*/ 4 w 108"/>
                                <a:gd name="T67" fmla="*/ 16 h 60"/>
                                <a:gd name="T68" fmla="*/ 2 w 108"/>
                                <a:gd name="T69" fmla="*/ 10 h 60"/>
                                <a:gd name="T70" fmla="*/ 0 w 108"/>
                                <a:gd name="T71" fmla="*/ 6 h 60"/>
                                <a:gd name="T72" fmla="*/ 2 w 108"/>
                                <a:gd name="T73" fmla="*/ 3 h 60"/>
                                <a:gd name="T74" fmla="*/ 2 w 108"/>
                                <a:gd name="T75" fmla="*/ 1 h 60"/>
                                <a:gd name="T76" fmla="*/ 4 w 108"/>
                                <a:gd name="T77" fmla="*/ 1 h 60"/>
                                <a:gd name="T78" fmla="*/ 6 w 108"/>
                                <a:gd name="T79" fmla="*/ 1 h 60"/>
                                <a:gd name="T80" fmla="*/ 8 w 108"/>
                                <a:gd name="T81" fmla="*/ 0 h 60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w 108"/>
                                <a:gd name="T124" fmla="*/ 0 h 60"/>
                                <a:gd name="T125" fmla="*/ 108 w 108"/>
                                <a:gd name="T126" fmla="*/ 60 h 60"/>
                              </a:gdLst>
                              <a:ahLst/>
                              <a:cxnLst>
                                <a:cxn ang="T82">
                                  <a:pos x="T0" y="T1"/>
                                </a:cxn>
                                <a:cxn ang="T83">
                                  <a:pos x="T2" y="T3"/>
                                </a:cxn>
                                <a:cxn ang="T84">
                                  <a:pos x="T4" y="T5"/>
                                </a:cxn>
                                <a:cxn ang="T85">
                                  <a:pos x="T6" y="T7"/>
                                </a:cxn>
                                <a:cxn ang="T86">
                                  <a:pos x="T8" y="T9"/>
                                </a:cxn>
                                <a:cxn ang="T87">
                                  <a:pos x="T10" y="T11"/>
                                </a:cxn>
                                <a:cxn ang="T88">
                                  <a:pos x="T12" y="T13"/>
                                </a:cxn>
                                <a:cxn ang="T89">
                                  <a:pos x="T14" y="T15"/>
                                </a:cxn>
                                <a:cxn ang="T90">
                                  <a:pos x="T16" y="T17"/>
                                </a:cxn>
                                <a:cxn ang="T91">
                                  <a:pos x="T18" y="T19"/>
                                </a:cxn>
                                <a:cxn ang="T92">
                                  <a:pos x="T20" y="T21"/>
                                </a:cxn>
                                <a:cxn ang="T93">
                                  <a:pos x="T22" y="T23"/>
                                </a:cxn>
                                <a:cxn ang="T94">
                                  <a:pos x="T24" y="T25"/>
                                </a:cxn>
                                <a:cxn ang="T95">
                                  <a:pos x="T26" y="T27"/>
                                </a:cxn>
                                <a:cxn ang="T96">
                                  <a:pos x="T28" y="T29"/>
                                </a:cxn>
                                <a:cxn ang="T97">
                                  <a:pos x="T30" y="T31"/>
                                </a:cxn>
                                <a:cxn ang="T98">
                                  <a:pos x="T32" y="T33"/>
                                </a:cxn>
                                <a:cxn ang="T99">
                                  <a:pos x="T34" y="T35"/>
                                </a:cxn>
                                <a:cxn ang="T100">
                                  <a:pos x="T36" y="T37"/>
                                </a:cxn>
                                <a:cxn ang="T101">
                                  <a:pos x="T38" y="T39"/>
                                </a:cxn>
                                <a:cxn ang="T102">
                                  <a:pos x="T40" y="T41"/>
                                </a:cxn>
                                <a:cxn ang="T103">
                                  <a:pos x="T42" y="T43"/>
                                </a:cxn>
                                <a:cxn ang="T104">
                                  <a:pos x="T44" y="T45"/>
                                </a:cxn>
                                <a:cxn ang="T105">
                                  <a:pos x="T46" y="T47"/>
                                </a:cxn>
                                <a:cxn ang="T106">
                                  <a:pos x="T48" y="T49"/>
                                </a:cxn>
                                <a:cxn ang="T107">
                                  <a:pos x="T50" y="T51"/>
                                </a:cxn>
                                <a:cxn ang="T108">
                                  <a:pos x="T52" y="T53"/>
                                </a:cxn>
                                <a:cxn ang="T109">
                                  <a:pos x="T54" y="T55"/>
                                </a:cxn>
                                <a:cxn ang="T110">
                                  <a:pos x="T56" y="T57"/>
                                </a:cxn>
                                <a:cxn ang="T111">
                                  <a:pos x="T58" y="T59"/>
                                </a:cxn>
                                <a:cxn ang="T112">
                                  <a:pos x="T60" y="T61"/>
                                </a:cxn>
                                <a:cxn ang="T113">
                                  <a:pos x="T62" y="T63"/>
                                </a:cxn>
                                <a:cxn ang="T114">
                                  <a:pos x="T64" y="T65"/>
                                </a:cxn>
                                <a:cxn ang="T115">
                                  <a:pos x="T66" y="T67"/>
                                </a:cxn>
                                <a:cxn ang="T116">
                                  <a:pos x="T68" y="T69"/>
                                </a:cxn>
                                <a:cxn ang="T117">
                                  <a:pos x="T70" y="T71"/>
                                </a:cxn>
                                <a:cxn ang="T118">
                                  <a:pos x="T72" y="T73"/>
                                </a:cxn>
                                <a:cxn ang="T119">
                                  <a:pos x="T74" y="T75"/>
                                </a:cxn>
                                <a:cxn ang="T120">
                                  <a:pos x="T76" y="T77"/>
                                </a:cxn>
                                <a:cxn ang="T121">
                                  <a:pos x="T78" y="T79"/>
                                </a:cxn>
                                <a:cxn ang="T122">
                                  <a:pos x="T80" y="T81"/>
                                </a:cxn>
                              </a:cxnLst>
                              <a:rect l="T123" t="T124" r="T125" b="T126"/>
                              <a:pathLst>
                                <a:path w="108" h="60">
                                  <a:moveTo>
                                    <a:pt x="8" y="0"/>
                                  </a:moveTo>
                                  <a:lnTo>
                                    <a:pt x="16" y="0"/>
                                  </a:lnTo>
                                  <a:lnTo>
                                    <a:pt x="25" y="1"/>
                                  </a:lnTo>
                                  <a:lnTo>
                                    <a:pt x="35" y="3"/>
                                  </a:lnTo>
                                  <a:lnTo>
                                    <a:pt x="48" y="6"/>
                                  </a:lnTo>
                                  <a:lnTo>
                                    <a:pt x="56" y="7"/>
                                  </a:lnTo>
                                  <a:lnTo>
                                    <a:pt x="64" y="10"/>
                                  </a:lnTo>
                                  <a:lnTo>
                                    <a:pt x="71" y="13"/>
                                  </a:lnTo>
                                  <a:lnTo>
                                    <a:pt x="79" y="16"/>
                                  </a:lnTo>
                                  <a:lnTo>
                                    <a:pt x="85" y="21"/>
                                  </a:lnTo>
                                  <a:lnTo>
                                    <a:pt x="89" y="24"/>
                                  </a:lnTo>
                                  <a:lnTo>
                                    <a:pt x="93" y="27"/>
                                  </a:lnTo>
                                  <a:lnTo>
                                    <a:pt x="95" y="31"/>
                                  </a:lnTo>
                                  <a:lnTo>
                                    <a:pt x="96" y="31"/>
                                  </a:lnTo>
                                  <a:lnTo>
                                    <a:pt x="97" y="34"/>
                                  </a:lnTo>
                                  <a:lnTo>
                                    <a:pt x="100" y="39"/>
                                  </a:lnTo>
                                  <a:lnTo>
                                    <a:pt x="102" y="42"/>
                                  </a:lnTo>
                                  <a:lnTo>
                                    <a:pt x="105" y="46"/>
                                  </a:lnTo>
                                  <a:lnTo>
                                    <a:pt x="107" y="49"/>
                                  </a:lnTo>
                                  <a:lnTo>
                                    <a:pt x="108" y="52"/>
                                  </a:lnTo>
                                  <a:lnTo>
                                    <a:pt x="108" y="54"/>
                                  </a:lnTo>
                                  <a:lnTo>
                                    <a:pt x="107" y="54"/>
                                  </a:lnTo>
                                  <a:lnTo>
                                    <a:pt x="104" y="55"/>
                                  </a:lnTo>
                                  <a:lnTo>
                                    <a:pt x="99" y="57"/>
                                  </a:lnTo>
                                  <a:lnTo>
                                    <a:pt x="94" y="60"/>
                                  </a:lnTo>
                                  <a:lnTo>
                                    <a:pt x="82" y="55"/>
                                  </a:lnTo>
                                  <a:lnTo>
                                    <a:pt x="70" y="52"/>
                                  </a:lnTo>
                                  <a:lnTo>
                                    <a:pt x="59" y="48"/>
                                  </a:lnTo>
                                  <a:lnTo>
                                    <a:pt x="49" y="43"/>
                                  </a:lnTo>
                                  <a:lnTo>
                                    <a:pt x="36" y="39"/>
                                  </a:lnTo>
                                  <a:lnTo>
                                    <a:pt x="25" y="34"/>
                                  </a:lnTo>
                                  <a:lnTo>
                                    <a:pt x="15" y="28"/>
                                  </a:lnTo>
                                  <a:lnTo>
                                    <a:pt x="7" y="22"/>
                                  </a:lnTo>
                                  <a:lnTo>
                                    <a:pt x="4" y="16"/>
                                  </a:lnTo>
                                  <a:lnTo>
                                    <a:pt x="2" y="10"/>
                                  </a:lnTo>
                                  <a:lnTo>
                                    <a:pt x="0" y="6"/>
                                  </a:lnTo>
                                  <a:lnTo>
                                    <a:pt x="2" y="3"/>
                                  </a:lnTo>
                                  <a:lnTo>
                                    <a:pt x="2" y="1"/>
                                  </a:lnTo>
                                  <a:lnTo>
                                    <a:pt x="4" y="1"/>
                                  </a:lnTo>
                                  <a:lnTo>
                                    <a:pt x="6" y="1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ECECEC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6" name="Freeform 47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50" y="1483"/>
                              <a:ext cx="50" cy="25"/>
                            </a:xfrm>
                            <a:custGeom>
                              <a:avLst/>
                              <a:gdLst>
                                <a:gd name="T0" fmla="*/ 6 w 98"/>
                                <a:gd name="T1" fmla="*/ 1 h 51"/>
                                <a:gd name="T2" fmla="*/ 14 w 98"/>
                                <a:gd name="T3" fmla="*/ 0 h 51"/>
                                <a:gd name="T4" fmla="*/ 23 w 98"/>
                                <a:gd name="T5" fmla="*/ 1 h 51"/>
                                <a:gd name="T6" fmla="*/ 33 w 98"/>
                                <a:gd name="T7" fmla="*/ 3 h 51"/>
                                <a:gd name="T8" fmla="*/ 44 w 98"/>
                                <a:gd name="T9" fmla="*/ 6 h 51"/>
                                <a:gd name="T10" fmla="*/ 52 w 98"/>
                                <a:gd name="T11" fmla="*/ 7 h 51"/>
                                <a:gd name="T12" fmla="*/ 60 w 98"/>
                                <a:gd name="T13" fmla="*/ 10 h 51"/>
                                <a:gd name="T14" fmla="*/ 67 w 98"/>
                                <a:gd name="T15" fmla="*/ 13 h 51"/>
                                <a:gd name="T16" fmla="*/ 73 w 98"/>
                                <a:gd name="T17" fmla="*/ 16 h 51"/>
                                <a:gd name="T18" fmla="*/ 80 w 98"/>
                                <a:gd name="T19" fmla="*/ 19 h 51"/>
                                <a:gd name="T20" fmla="*/ 84 w 98"/>
                                <a:gd name="T21" fmla="*/ 22 h 51"/>
                                <a:gd name="T22" fmla="*/ 87 w 98"/>
                                <a:gd name="T23" fmla="*/ 25 h 51"/>
                                <a:gd name="T24" fmla="*/ 89 w 98"/>
                                <a:gd name="T25" fmla="*/ 28 h 51"/>
                                <a:gd name="T26" fmla="*/ 89 w 98"/>
                                <a:gd name="T27" fmla="*/ 30 h 51"/>
                                <a:gd name="T28" fmla="*/ 91 w 98"/>
                                <a:gd name="T29" fmla="*/ 31 h 51"/>
                                <a:gd name="T30" fmla="*/ 92 w 98"/>
                                <a:gd name="T31" fmla="*/ 34 h 51"/>
                                <a:gd name="T32" fmla="*/ 94 w 98"/>
                                <a:gd name="T33" fmla="*/ 37 h 51"/>
                                <a:gd name="T34" fmla="*/ 96 w 98"/>
                                <a:gd name="T35" fmla="*/ 40 h 51"/>
                                <a:gd name="T36" fmla="*/ 97 w 98"/>
                                <a:gd name="T37" fmla="*/ 43 h 51"/>
                                <a:gd name="T38" fmla="*/ 98 w 98"/>
                                <a:gd name="T39" fmla="*/ 46 h 51"/>
                                <a:gd name="T40" fmla="*/ 96 w 98"/>
                                <a:gd name="T41" fmla="*/ 48 h 51"/>
                                <a:gd name="T42" fmla="*/ 94 w 98"/>
                                <a:gd name="T43" fmla="*/ 48 h 51"/>
                                <a:gd name="T44" fmla="*/ 89 w 98"/>
                                <a:gd name="T45" fmla="*/ 49 h 51"/>
                                <a:gd name="T46" fmla="*/ 84 w 98"/>
                                <a:gd name="T47" fmla="*/ 51 h 51"/>
                                <a:gd name="T48" fmla="*/ 63 w 98"/>
                                <a:gd name="T49" fmla="*/ 45 h 51"/>
                                <a:gd name="T50" fmla="*/ 45 w 98"/>
                                <a:gd name="T51" fmla="*/ 39 h 51"/>
                                <a:gd name="T52" fmla="*/ 33 w 98"/>
                                <a:gd name="T53" fmla="*/ 34 h 51"/>
                                <a:gd name="T54" fmla="*/ 23 w 98"/>
                                <a:gd name="T55" fmla="*/ 30 h 51"/>
                                <a:gd name="T56" fmla="*/ 14 w 98"/>
                                <a:gd name="T57" fmla="*/ 25 h 51"/>
                                <a:gd name="T58" fmla="*/ 6 w 98"/>
                                <a:gd name="T59" fmla="*/ 21 h 51"/>
                                <a:gd name="T60" fmla="*/ 3 w 98"/>
                                <a:gd name="T61" fmla="*/ 15 h 51"/>
                                <a:gd name="T62" fmla="*/ 1 w 98"/>
                                <a:gd name="T63" fmla="*/ 10 h 51"/>
                                <a:gd name="T64" fmla="*/ 0 w 98"/>
                                <a:gd name="T65" fmla="*/ 6 h 51"/>
                                <a:gd name="T66" fmla="*/ 1 w 98"/>
                                <a:gd name="T67" fmla="*/ 3 h 51"/>
                                <a:gd name="T68" fmla="*/ 2 w 98"/>
                                <a:gd name="T69" fmla="*/ 1 h 51"/>
                                <a:gd name="T70" fmla="*/ 4 w 98"/>
                                <a:gd name="T71" fmla="*/ 1 h 51"/>
                                <a:gd name="T72" fmla="*/ 6 w 98"/>
                                <a:gd name="T73" fmla="*/ 1 h 51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98"/>
                                <a:gd name="T112" fmla="*/ 0 h 51"/>
                                <a:gd name="T113" fmla="*/ 98 w 98"/>
                                <a:gd name="T114" fmla="*/ 51 h 51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98" h="51">
                                  <a:moveTo>
                                    <a:pt x="6" y="1"/>
                                  </a:moveTo>
                                  <a:lnTo>
                                    <a:pt x="14" y="0"/>
                                  </a:lnTo>
                                  <a:lnTo>
                                    <a:pt x="23" y="1"/>
                                  </a:lnTo>
                                  <a:lnTo>
                                    <a:pt x="33" y="3"/>
                                  </a:lnTo>
                                  <a:lnTo>
                                    <a:pt x="44" y="6"/>
                                  </a:lnTo>
                                  <a:lnTo>
                                    <a:pt x="52" y="7"/>
                                  </a:lnTo>
                                  <a:lnTo>
                                    <a:pt x="60" y="10"/>
                                  </a:lnTo>
                                  <a:lnTo>
                                    <a:pt x="67" y="13"/>
                                  </a:lnTo>
                                  <a:lnTo>
                                    <a:pt x="73" y="16"/>
                                  </a:lnTo>
                                  <a:lnTo>
                                    <a:pt x="80" y="19"/>
                                  </a:lnTo>
                                  <a:lnTo>
                                    <a:pt x="84" y="22"/>
                                  </a:lnTo>
                                  <a:lnTo>
                                    <a:pt x="87" y="25"/>
                                  </a:lnTo>
                                  <a:lnTo>
                                    <a:pt x="89" y="28"/>
                                  </a:lnTo>
                                  <a:lnTo>
                                    <a:pt x="89" y="30"/>
                                  </a:lnTo>
                                  <a:lnTo>
                                    <a:pt x="91" y="31"/>
                                  </a:lnTo>
                                  <a:lnTo>
                                    <a:pt x="92" y="34"/>
                                  </a:lnTo>
                                  <a:lnTo>
                                    <a:pt x="94" y="37"/>
                                  </a:lnTo>
                                  <a:lnTo>
                                    <a:pt x="96" y="40"/>
                                  </a:lnTo>
                                  <a:lnTo>
                                    <a:pt x="97" y="43"/>
                                  </a:lnTo>
                                  <a:lnTo>
                                    <a:pt x="98" y="46"/>
                                  </a:lnTo>
                                  <a:lnTo>
                                    <a:pt x="96" y="48"/>
                                  </a:lnTo>
                                  <a:lnTo>
                                    <a:pt x="94" y="48"/>
                                  </a:lnTo>
                                  <a:lnTo>
                                    <a:pt x="89" y="49"/>
                                  </a:lnTo>
                                  <a:lnTo>
                                    <a:pt x="84" y="51"/>
                                  </a:lnTo>
                                  <a:lnTo>
                                    <a:pt x="63" y="45"/>
                                  </a:lnTo>
                                  <a:lnTo>
                                    <a:pt x="45" y="39"/>
                                  </a:lnTo>
                                  <a:lnTo>
                                    <a:pt x="33" y="34"/>
                                  </a:lnTo>
                                  <a:lnTo>
                                    <a:pt x="23" y="30"/>
                                  </a:lnTo>
                                  <a:lnTo>
                                    <a:pt x="14" y="25"/>
                                  </a:lnTo>
                                  <a:lnTo>
                                    <a:pt x="6" y="21"/>
                                  </a:lnTo>
                                  <a:lnTo>
                                    <a:pt x="3" y="15"/>
                                  </a:lnTo>
                                  <a:lnTo>
                                    <a:pt x="1" y="10"/>
                                  </a:lnTo>
                                  <a:lnTo>
                                    <a:pt x="0" y="6"/>
                                  </a:lnTo>
                                  <a:lnTo>
                                    <a:pt x="1" y="3"/>
                                  </a:lnTo>
                                  <a:lnTo>
                                    <a:pt x="2" y="1"/>
                                  </a:lnTo>
                                  <a:lnTo>
                                    <a:pt x="4" y="1"/>
                                  </a:lnTo>
                                  <a:lnTo>
                                    <a:pt x="6" y="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1F1F1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7" name="Freeform 47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51" y="1484"/>
                              <a:ext cx="45" cy="21"/>
                            </a:xfrm>
                            <a:custGeom>
                              <a:avLst/>
                              <a:gdLst>
                                <a:gd name="T0" fmla="*/ 6 w 89"/>
                                <a:gd name="T1" fmla="*/ 0 h 42"/>
                                <a:gd name="T2" fmla="*/ 13 w 89"/>
                                <a:gd name="T3" fmla="*/ 0 h 42"/>
                                <a:gd name="T4" fmla="*/ 21 w 89"/>
                                <a:gd name="T5" fmla="*/ 0 h 42"/>
                                <a:gd name="T6" fmla="*/ 31 w 89"/>
                                <a:gd name="T7" fmla="*/ 2 h 42"/>
                                <a:gd name="T8" fmla="*/ 42 w 89"/>
                                <a:gd name="T9" fmla="*/ 5 h 42"/>
                                <a:gd name="T10" fmla="*/ 50 w 89"/>
                                <a:gd name="T11" fmla="*/ 6 h 42"/>
                                <a:gd name="T12" fmla="*/ 57 w 89"/>
                                <a:gd name="T13" fmla="*/ 9 h 42"/>
                                <a:gd name="T14" fmla="*/ 64 w 89"/>
                                <a:gd name="T15" fmla="*/ 12 h 42"/>
                                <a:gd name="T16" fmla="*/ 70 w 89"/>
                                <a:gd name="T17" fmla="*/ 15 h 42"/>
                                <a:gd name="T18" fmla="*/ 76 w 89"/>
                                <a:gd name="T19" fmla="*/ 18 h 42"/>
                                <a:gd name="T20" fmla="*/ 80 w 89"/>
                                <a:gd name="T21" fmla="*/ 21 h 42"/>
                                <a:gd name="T22" fmla="*/ 82 w 89"/>
                                <a:gd name="T23" fmla="*/ 23 h 42"/>
                                <a:gd name="T24" fmla="*/ 84 w 89"/>
                                <a:gd name="T25" fmla="*/ 26 h 42"/>
                                <a:gd name="T26" fmla="*/ 85 w 89"/>
                                <a:gd name="T27" fmla="*/ 29 h 42"/>
                                <a:gd name="T28" fmla="*/ 87 w 89"/>
                                <a:gd name="T29" fmla="*/ 33 h 42"/>
                                <a:gd name="T30" fmla="*/ 88 w 89"/>
                                <a:gd name="T31" fmla="*/ 35 h 42"/>
                                <a:gd name="T32" fmla="*/ 89 w 89"/>
                                <a:gd name="T33" fmla="*/ 36 h 42"/>
                                <a:gd name="T34" fmla="*/ 89 w 89"/>
                                <a:gd name="T35" fmla="*/ 38 h 42"/>
                                <a:gd name="T36" fmla="*/ 89 w 89"/>
                                <a:gd name="T37" fmla="*/ 39 h 42"/>
                                <a:gd name="T38" fmla="*/ 87 w 89"/>
                                <a:gd name="T39" fmla="*/ 39 h 42"/>
                                <a:gd name="T40" fmla="*/ 84 w 89"/>
                                <a:gd name="T41" fmla="*/ 39 h 42"/>
                                <a:gd name="T42" fmla="*/ 80 w 89"/>
                                <a:gd name="T43" fmla="*/ 41 h 42"/>
                                <a:gd name="T44" fmla="*/ 75 w 89"/>
                                <a:gd name="T45" fmla="*/ 42 h 42"/>
                                <a:gd name="T46" fmla="*/ 57 w 89"/>
                                <a:gd name="T47" fmla="*/ 38 h 42"/>
                                <a:gd name="T48" fmla="*/ 42 w 89"/>
                                <a:gd name="T49" fmla="*/ 32 h 42"/>
                                <a:gd name="T50" fmla="*/ 31 w 89"/>
                                <a:gd name="T51" fmla="*/ 29 h 42"/>
                                <a:gd name="T52" fmla="*/ 22 w 89"/>
                                <a:gd name="T53" fmla="*/ 24 h 42"/>
                                <a:gd name="T54" fmla="*/ 13 w 89"/>
                                <a:gd name="T55" fmla="*/ 21 h 42"/>
                                <a:gd name="T56" fmla="*/ 6 w 89"/>
                                <a:gd name="T57" fmla="*/ 17 h 42"/>
                                <a:gd name="T58" fmla="*/ 3 w 89"/>
                                <a:gd name="T59" fmla="*/ 12 h 42"/>
                                <a:gd name="T60" fmla="*/ 1 w 89"/>
                                <a:gd name="T61" fmla="*/ 8 h 42"/>
                                <a:gd name="T62" fmla="*/ 0 w 89"/>
                                <a:gd name="T63" fmla="*/ 5 h 42"/>
                                <a:gd name="T64" fmla="*/ 0 w 89"/>
                                <a:gd name="T65" fmla="*/ 3 h 42"/>
                                <a:gd name="T66" fmla="*/ 1 w 89"/>
                                <a:gd name="T67" fmla="*/ 2 h 42"/>
                                <a:gd name="T68" fmla="*/ 2 w 89"/>
                                <a:gd name="T69" fmla="*/ 0 h 42"/>
                                <a:gd name="T70" fmla="*/ 4 w 89"/>
                                <a:gd name="T71" fmla="*/ 0 h 42"/>
                                <a:gd name="T72" fmla="*/ 6 w 89"/>
                                <a:gd name="T73" fmla="*/ 0 h 42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89"/>
                                <a:gd name="T112" fmla="*/ 0 h 42"/>
                                <a:gd name="T113" fmla="*/ 89 w 89"/>
                                <a:gd name="T114" fmla="*/ 42 h 42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89" h="42">
                                  <a:moveTo>
                                    <a:pt x="6" y="0"/>
                                  </a:moveTo>
                                  <a:lnTo>
                                    <a:pt x="13" y="0"/>
                                  </a:lnTo>
                                  <a:lnTo>
                                    <a:pt x="21" y="0"/>
                                  </a:lnTo>
                                  <a:lnTo>
                                    <a:pt x="31" y="2"/>
                                  </a:lnTo>
                                  <a:lnTo>
                                    <a:pt x="42" y="5"/>
                                  </a:lnTo>
                                  <a:lnTo>
                                    <a:pt x="50" y="6"/>
                                  </a:lnTo>
                                  <a:lnTo>
                                    <a:pt x="57" y="9"/>
                                  </a:lnTo>
                                  <a:lnTo>
                                    <a:pt x="64" y="12"/>
                                  </a:lnTo>
                                  <a:lnTo>
                                    <a:pt x="70" y="15"/>
                                  </a:lnTo>
                                  <a:lnTo>
                                    <a:pt x="76" y="18"/>
                                  </a:lnTo>
                                  <a:lnTo>
                                    <a:pt x="80" y="21"/>
                                  </a:lnTo>
                                  <a:lnTo>
                                    <a:pt x="82" y="23"/>
                                  </a:lnTo>
                                  <a:lnTo>
                                    <a:pt x="84" y="26"/>
                                  </a:lnTo>
                                  <a:lnTo>
                                    <a:pt x="85" y="29"/>
                                  </a:lnTo>
                                  <a:lnTo>
                                    <a:pt x="87" y="33"/>
                                  </a:lnTo>
                                  <a:lnTo>
                                    <a:pt x="88" y="35"/>
                                  </a:lnTo>
                                  <a:lnTo>
                                    <a:pt x="89" y="36"/>
                                  </a:lnTo>
                                  <a:lnTo>
                                    <a:pt x="89" y="38"/>
                                  </a:lnTo>
                                  <a:lnTo>
                                    <a:pt x="89" y="39"/>
                                  </a:lnTo>
                                  <a:lnTo>
                                    <a:pt x="87" y="39"/>
                                  </a:lnTo>
                                  <a:lnTo>
                                    <a:pt x="84" y="39"/>
                                  </a:lnTo>
                                  <a:lnTo>
                                    <a:pt x="80" y="41"/>
                                  </a:lnTo>
                                  <a:lnTo>
                                    <a:pt x="75" y="42"/>
                                  </a:lnTo>
                                  <a:lnTo>
                                    <a:pt x="57" y="38"/>
                                  </a:lnTo>
                                  <a:lnTo>
                                    <a:pt x="42" y="32"/>
                                  </a:lnTo>
                                  <a:lnTo>
                                    <a:pt x="31" y="29"/>
                                  </a:lnTo>
                                  <a:lnTo>
                                    <a:pt x="22" y="24"/>
                                  </a:lnTo>
                                  <a:lnTo>
                                    <a:pt x="13" y="21"/>
                                  </a:lnTo>
                                  <a:lnTo>
                                    <a:pt x="6" y="17"/>
                                  </a:lnTo>
                                  <a:lnTo>
                                    <a:pt x="3" y="12"/>
                                  </a:lnTo>
                                  <a:lnTo>
                                    <a:pt x="1" y="8"/>
                                  </a:lnTo>
                                  <a:lnTo>
                                    <a:pt x="0" y="5"/>
                                  </a:lnTo>
                                  <a:lnTo>
                                    <a:pt x="0" y="3"/>
                                  </a:lnTo>
                                  <a:lnTo>
                                    <a:pt x="1" y="2"/>
                                  </a:lnTo>
                                  <a:lnTo>
                                    <a:pt x="2" y="0"/>
                                  </a:lnTo>
                                  <a:lnTo>
                                    <a:pt x="4" y="0"/>
                                  </a:lnTo>
                                  <a:lnTo>
                                    <a:pt x="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6F6F6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68" name="Freeform 47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052" y="1484"/>
                              <a:ext cx="40" cy="16"/>
                            </a:xfrm>
                            <a:custGeom>
                              <a:avLst/>
                              <a:gdLst>
                                <a:gd name="T0" fmla="*/ 6 w 80"/>
                                <a:gd name="T1" fmla="*/ 0 h 33"/>
                                <a:gd name="T2" fmla="*/ 12 w 80"/>
                                <a:gd name="T3" fmla="*/ 0 h 33"/>
                                <a:gd name="T4" fmla="*/ 20 w 80"/>
                                <a:gd name="T5" fmla="*/ 0 h 33"/>
                                <a:gd name="T6" fmla="*/ 29 w 80"/>
                                <a:gd name="T7" fmla="*/ 2 h 33"/>
                                <a:gd name="T8" fmla="*/ 40 w 80"/>
                                <a:gd name="T9" fmla="*/ 5 h 33"/>
                                <a:gd name="T10" fmla="*/ 47 w 80"/>
                                <a:gd name="T11" fmla="*/ 6 h 33"/>
                                <a:gd name="T12" fmla="*/ 54 w 80"/>
                                <a:gd name="T13" fmla="*/ 9 h 33"/>
                                <a:gd name="T14" fmla="*/ 61 w 80"/>
                                <a:gd name="T15" fmla="*/ 12 h 33"/>
                                <a:gd name="T16" fmla="*/ 66 w 80"/>
                                <a:gd name="T17" fmla="*/ 14 h 33"/>
                                <a:gd name="T18" fmla="*/ 72 w 80"/>
                                <a:gd name="T19" fmla="*/ 17 h 33"/>
                                <a:gd name="T20" fmla="*/ 75 w 80"/>
                                <a:gd name="T21" fmla="*/ 20 h 33"/>
                                <a:gd name="T22" fmla="*/ 78 w 80"/>
                                <a:gd name="T23" fmla="*/ 21 h 33"/>
                                <a:gd name="T24" fmla="*/ 78 w 80"/>
                                <a:gd name="T25" fmla="*/ 24 h 33"/>
                                <a:gd name="T26" fmla="*/ 79 w 80"/>
                                <a:gd name="T27" fmla="*/ 26 h 33"/>
                                <a:gd name="T28" fmla="*/ 80 w 80"/>
                                <a:gd name="T29" fmla="*/ 29 h 33"/>
                                <a:gd name="T30" fmla="*/ 80 w 80"/>
                                <a:gd name="T31" fmla="*/ 30 h 33"/>
                                <a:gd name="T32" fmla="*/ 79 w 80"/>
                                <a:gd name="T33" fmla="*/ 32 h 33"/>
                                <a:gd name="T34" fmla="*/ 77 w 80"/>
                                <a:gd name="T35" fmla="*/ 32 h 33"/>
                                <a:gd name="T36" fmla="*/ 74 w 80"/>
                                <a:gd name="T37" fmla="*/ 33 h 33"/>
                                <a:gd name="T38" fmla="*/ 69 w 80"/>
                                <a:gd name="T39" fmla="*/ 33 h 33"/>
                                <a:gd name="T40" fmla="*/ 65 w 80"/>
                                <a:gd name="T41" fmla="*/ 33 h 33"/>
                                <a:gd name="T42" fmla="*/ 52 w 80"/>
                                <a:gd name="T43" fmla="*/ 30 h 33"/>
                                <a:gd name="T44" fmla="*/ 39 w 80"/>
                                <a:gd name="T45" fmla="*/ 27 h 33"/>
                                <a:gd name="T46" fmla="*/ 29 w 80"/>
                                <a:gd name="T47" fmla="*/ 24 h 33"/>
                                <a:gd name="T48" fmla="*/ 20 w 80"/>
                                <a:gd name="T49" fmla="*/ 21 h 33"/>
                                <a:gd name="T50" fmla="*/ 13 w 80"/>
                                <a:gd name="T51" fmla="*/ 17 h 33"/>
                                <a:gd name="T52" fmla="*/ 7 w 80"/>
                                <a:gd name="T53" fmla="*/ 14 h 33"/>
                                <a:gd name="T54" fmla="*/ 4 w 80"/>
                                <a:gd name="T55" fmla="*/ 11 h 33"/>
                                <a:gd name="T56" fmla="*/ 2 w 80"/>
                                <a:gd name="T57" fmla="*/ 8 h 33"/>
                                <a:gd name="T58" fmla="*/ 0 w 80"/>
                                <a:gd name="T59" fmla="*/ 5 h 33"/>
                                <a:gd name="T60" fmla="*/ 0 w 80"/>
                                <a:gd name="T61" fmla="*/ 3 h 33"/>
                                <a:gd name="T62" fmla="*/ 1 w 80"/>
                                <a:gd name="T63" fmla="*/ 2 h 33"/>
                                <a:gd name="T64" fmla="*/ 2 w 80"/>
                                <a:gd name="T65" fmla="*/ 2 h 33"/>
                                <a:gd name="T66" fmla="*/ 4 w 80"/>
                                <a:gd name="T67" fmla="*/ 0 h 33"/>
                                <a:gd name="T68" fmla="*/ 6 w 80"/>
                                <a:gd name="T69" fmla="*/ 0 h 33"/>
                                <a:gd name="T70" fmla="*/ 0 60000 65536"/>
                                <a:gd name="T71" fmla="*/ 0 60000 65536"/>
                                <a:gd name="T72" fmla="*/ 0 60000 65536"/>
                                <a:gd name="T73" fmla="*/ 0 60000 65536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w 80"/>
                                <a:gd name="T106" fmla="*/ 0 h 33"/>
                                <a:gd name="T107" fmla="*/ 80 w 80"/>
                                <a:gd name="T108" fmla="*/ 33 h 33"/>
                              </a:gdLst>
                              <a:ahLst/>
                              <a:cxnLst>
                                <a:cxn ang="T70">
                                  <a:pos x="T0" y="T1"/>
                                </a:cxn>
                                <a:cxn ang="T71">
                                  <a:pos x="T2" y="T3"/>
                                </a:cxn>
                                <a:cxn ang="T72">
                                  <a:pos x="T4" y="T5"/>
                                </a:cxn>
                                <a:cxn ang="T73">
                                  <a:pos x="T6" y="T7"/>
                                </a:cxn>
                                <a:cxn ang="T74">
                                  <a:pos x="T8" y="T9"/>
                                </a:cxn>
                                <a:cxn ang="T75">
                                  <a:pos x="T10" y="T11"/>
                                </a:cxn>
                                <a:cxn ang="T76">
                                  <a:pos x="T12" y="T13"/>
                                </a:cxn>
                                <a:cxn ang="T77">
                                  <a:pos x="T14" y="T15"/>
                                </a:cxn>
                                <a:cxn ang="T78">
                                  <a:pos x="T16" y="T17"/>
                                </a:cxn>
                                <a:cxn ang="T79">
                                  <a:pos x="T18" y="T19"/>
                                </a:cxn>
                                <a:cxn ang="T80">
                                  <a:pos x="T20" y="T21"/>
                                </a:cxn>
                                <a:cxn ang="T81">
                                  <a:pos x="T22" y="T23"/>
                                </a:cxn>
                                <a:cxn ang="T82">
                                  <a:pos x="T24" y="T25"/>
                                </a:cxn>
                                <a:cxn ang="T83">
                                  <a:pos x="T26" y="T27"/>
                                </a:cxn>
                                <a:cxn ang="T84">
                                  <a:pos x="T28" y="T29"/>
                                </a:cxn>
                                <a:cxn ang="T85">
                                  <a:pos x="T30" y="T31"/>
                                </a:cxn>
                                <a:cxn ang="T86">
                                  <a:pos x="T32" y="T33"/>
                                </a:cxn>
                                <a:cxn ang="T87">
                                  <a:pos x="T34" y="T35"/>
                                </a:cxn>
                                <a:cxn ang="T88">
                                  <a:pos x="T36" y="T37"/>
                                </a:cxn>
                                <a:cxn ang="T89">
                                  <a:pos x="T38" y="T39"/>
                                </a:cxn>
                                <a:cxn ang="T90">
                                  <a:pos x="T40" y="T41"/>
                                </a:cxn>
                                <a:cxn ang="T91">
                                  <a:pos x="T42" y="T43"/>
                                </a:cxn>
                                <a:cxn ang="T92">
                                  <a:pos x="T44" y="T45"/>
                                </a:cxn>
                                <a:cxn ang="T93">
                                  <a:pos x="T46" y="T47"/>
                                </a:cxn>
                                <a:cxn ang="T94">
                                  <a:pos x="T48" y="T49"/>
                                </a:cxn>
                                <a:cxn ang="T95">
                                  <a:pos x="T50" y="T51"/>
                                </a:cxn>
                                <a:cxn ang="T96">
                                  <a:pos x="T52" y="T53"/>
                                </a:cxn>
                                <a:cxn ang="T97">
                                  <a:pos x="T54" y="T55"/>
                                </a:cxn>
                                <a:cxn ang="T98">
                                  <a:pos x="T56" y="T57"/>
                                </a:cxn>
                                <a:cxn ang="T99">
                                  <a:pos x="T58" y="T59"/>
                                </a:cxn>
                                <a:cxn ang="T100">
                                  <a:pos x="T60" y="T61"/>
                                </a:cxn>
                                <a:cxn ang="T101">
                                  <a:pos x="T62" y="T63"/>
                                </a:cxn>
                                <a:cxn ang="T102">
                                  <a:pos x="T64" y="T65"/>
                                </a:cxn>
                                <a:cxn ang="T103">
                                  <a:pos x="T66" y="T67"/>
                                </a:cxn>
                                <a:cxn ang="T104">
                                  <a:pos x="T68" y="T69"/>
                                </a:cxn>
                              </a:cxnLst>
                              <a:rect l="T105" t="T106" r="T107" b="T108"/>
                              <a:pathLst>
                                <a:path w="80" h="33">
                                  <a:moveTo>
                                    <a:pt x="6" y="0"/>
                                  </a:moveTo>
                                  <a:lnTo>
                                    <a:pt x="12" y="0"/>
                                  </a:lnTo>
                                  <a:lnTo>
                                    <a:pt x="20" y="0"/>
                                  </a:lnTo>
                                  <a:lnTo>
                                    <a:pt x="29" y="2"/>
                                  </a:lnTo>
                                  <a:lnTo>
                                    <a:pt x="40" y="5"/>
                                  </a:lnTo>
                                  <a:lnTo>
                                    <a:pt x="47" y="6"/>
                                  </a:lnTo>
                                  <a:lnTo>
                                    <a:pt x="54" y="9"/>
                                  </a:lnTo>
                                  <a:lnTo>
                                    <a:pt x="61" y="12"/>
                                  </a:lnTo>
                                  <a:lnTo>
                                    <a:pt x="66" y="14"/>
                                  </a:lnTo>
                                  <a:lnTo>
                                    <a:pt x="72" y="17"/>
                                  </a:lnTo>
                                  <a:lnTo>
                                    <a:pt x="75" y="20"/>
                                  </a:lnTo>
                                  <a:lnTo>
                                    <a:pt x="78" y="21"/>
                                  </a:lnTo>
                                  <a:lnTo>
                                    <a:pt x="78" y="24"/>
                                  </a:lnTo>
                                  <a:lnTo>
                                    <a:pt x="79" y="26"/>
                                  </a:lnTo>
                                  <a:lnTo>
                                    <a:pt x="80" y="29"/>
                                  </a:lnTo>
                                  <a:lnTo>
                                    <a:pt x="80" y="30"/>
                                  </a:lnTo>
                                  <a:lnTo>
                                    <a:pt x="79" y="32"/>
                                  </a:lnTo>
                                  <a:lnTo>
                                    <a:pt x="77" y="32"/>
                                  </a:lnTo>
                                  <a:lnTo>
                                    <a:pt x="74" y="33"/>
                                  </a:lnTo>
                                  <a:lnTo>
                                    <a:pt x="69" y="33"/>
                                  </a:lnTo>
                                  <a:lnTo>
                                    <a:pt x="65" y="33"/>
                                  </a:lnTo>
                                  <a:lnTo>
                                    <a:pt x="52" y="30"/>
                                  </a:lnTo>
                                  <a:lnTo>
                                    <a:pt x="39" y="27"/>
                                  </a:lnTo>
                                  <a:lnTo>
                                    <a:pt x="29" y="24"/>
                                  </a:lnTo>
                                  <a:lnTo>
                                    <a:pt x="20" y="21"/>
                                  </a:lnTo>
                                  <a:lnTo>
                                    <a:pt x="13" y="17"/>
                                  </a:lnTo>
                                  <a:lnTo>
                                    <a:pt x="7" y="14"/>
                                  </a:lnTo>
                                  <a:lnTo>
                                    <a:pt x="4" y="11"/>
                                  </a:lnTo>
                                  <a:lnTo>
                                    <a:pt x="2" y="8"/>
                                  </a:lnTo>
                                  <a:lnTo>
                                    <a:pt x="0" y="5"/>
                                  </a:lnTo>
                                  <a:lnTo>
                                    <a:pt x="0" y="3"/>
                                  </a:lnTo>
                                  <a:lnTo>
                                    <a:pt x="1" y="2"/>
                                  </a:lnTo>
                                  <a:lnTo>
                                    <a:pt x="2" y="2"/>
                                  </a:lnTo>
                                  <a:lnTo>
                                    <a:pt x="4" y="0"/>
                                  </a:lnTo>
                                  <a:lnTo>
                                    <a:pt x="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BFBFB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ctr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z="9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" name="Freeform 47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053" y="1484"/>
                            <a:ext cx="37" cy="12"/>
                          </a:xfrm>
                          <a:custGeom>
                            <a:avLst/>
                            <a:gdLst>
                              <a:gd name="T0" fmla="*/ 7 w 73"/>
                              <a:gd name="T1" fmla="*/ 11 h 26"/>
                              <a:gd name="T2" fmla="*/ 13 w 73"/>
                              <a:gd name="T3" fmla="*/ 14 h 26"/>
                              <a:gd name="T4" fmla="*/ 19 w 73"/>
                              <a:gd name="T5" fmla="*/ 17 h 26"/>
                              <a:gd name="T6" fmla="*/ 27 w 73"/>
                              <a:gd name="T7" fmla="*/ 20 h 26"/>
                              <a:gd name="T8" fmla="*/ 36 w 73"/>
                              <a:gd name="T9" fmla="*/ 21 h 26"/>
                              <a:gd name="T10" fmla="*/ 46 w 73"/>
                              <a:gd name="T11" fmla="*/ 24 h 26"/>
                              <a:gd name="T12" fmla="*/ 55 w 73"/>
                              <a:gd name="T13" fmla="*/ 26 h 26"/>
                              <a:gd name="T14" fmla="*/ 60 w 73"/>
                              <a:gd name="T15" fmla="*/ 26 h 26"/>
                              <a:gd name="T16" fmla="*/ 64 w 73"/>
                              <a:gd name="T17" fmla="*/ 26 h 26"/>
                              <a:gd name="T18" fmla="*/ 66 w 73"/>
                              <a:gd name="T19" fmla="*/ 26 h 26"/>
                              <a:gd name="T20" fmla="*/ 70 w 73"/>
                              <a:gd name="T21" fmla="*/ 26 h 26"/>
                              <a:gd name="T22" fmla="*/ 72 w 73"/>
                              <a:gd name="T23" fmla="*/ 24 h 26"/>
                              <a:gd name="T24" fmla="*/ 73 w 73"/>
                              <a:gd name="T25" fmla="*/ 23 h 26"/>
                              <a:gd name="T26" fmla="*/ 73 w 73"/>
                              <a:gd name="T27" fmla="*/ 21 h 26"/>
                              <a:gd name="T28" fmla="*/ 71 w 73"/>
                              <a:gd name="T29" fmla="*/ 18 h 26"/>
                              <a:gd name="T30" fmla="*/ 67 w 73"/>
                              <a:gd name="T31" fmla="*/ 17 h 26"/>
                              <a:gd name="T32" fmla="*/ 63 w 73"/>
                              <a:gd name="T33" fmla="*/ 14 h 26"/>
                              <a:gd name="T34" fmla="*/ 57 w 73"/>
                              <a:gd name="T35" fmla="*/ 11 h 26"/>
                              <a:gd name="T36" fmla="*/ 51 w 73"/>
                              <a:gd name="T37" fmla="*/ 9 h 26"/>
                              <a:gd name="T38" fmla="*/ 45 w 73"/>
                              <a:gd name="T39" fmla="*/ 6 h 26"/>
                              <a:gd name="T40" fmla="*/ 38 w 73"/>
                              <a:gd name="T41" fmla="*/ 5 h 26"/>
                              <a:gd name="T42" fmla="*/ 27 w 73"/>
                              <a:gd name="T43" fmla="*/ 3 h 26"/>
                              <a:gd name="T44" fmla="*/ 19 w 73"/>
                              <a:gd name="T45" fmla="*/ 2 h 26"/>
                              <a:gd name="T46" fmla="*/ 12 w 73"/>
                              <a:gd name="T47" fmla="*/ 0 h 26"/>
                              <a:gd name="T48" fmla="*/ 6 w 73"/>
                              <a:gd name="T49" fmla="*/ 0 h 26"/>
                              <a:gd name="T50" fmla="*/ 2 w 73"/>
                              <a:gd name="T51" fmla="*/ 2 h 26"/>
                              <a:gd name="T52" fmla="*/ 0 w 73"/>
                              <a:gd name="T53" fmla="*/ 3 h 26"/>
                              <a:gd name="T54" fmla="*/ 0 w 73"/>
                              <a:gd name="T55" fmla="*/ 5 h 26"/>
                              <a:gd name="T56" fmla="*/ 2 w 73"/>
                              <a:gd name="T57" fmla="*/ 8 h 26"/>
                              <a:gd name="T58" fmla="*/ 4 w 73"/>
                              <a:gd name="T59" fmla="*/ 9 h 26"/>
                              <a:gd name="T60" fmla="*/ 7 w 73"/>
                              <a:gd name="T61" fmla="*/ 11 h 2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w 73"/>
                              <a:gd name="T94" fmla="*/ 0 h 26"/>
                              <a:gd name="T95" fmla="*/ 73 w 73"/>
                              <a:gd name="T96" fmla="*/ 26 h 26"/>
                            </a:gdLst>
                            <a:ahLst/>
                            <a:cxnLst>
                              <a:cxn ang="T62">
                                <a:pos x="T0" y="T1"/>
                              </a:cxn>
                              <a:cxn ang="T63">
                                <a:pos x="T2" y="T3"/>
                              </a:cxn>
                              <a:cxn ang="T64">
                                <a:pos x="T4" y="T5"/>
                              </a:cxn>
                              <a:cxn ang="T65">
                                <a:pos x="T6" y="T7"/>
                              </a:cxn>
                              <a:cxn ang="T66">
                                <a:pos x="T8" y="T9"/>
                              </a:cxn>
                              <a:cxn ang="T67">
                                <a:pos x="T10" y="T11"/>
                              </a:cxn>
                              <a:cxn ang="T68">
                                <a:pos x="T12" y="T13"/>
                              </a:cxn>
                              <a:cxn ang="T69">
                                <a:pos x="T14" y="T15"/>
                              </a:cxn>
                              <a:cxn ang="T70">
                                <a:pos x="T16" y="T17"/>
                              </a:cxn>
                              <a:cxn ang="T71">
                                <a:pos x="T18" y="T19"/>
                              </a:cxn>
                              <a:cxn ang="T72">
                                <a:pos x="T20" y="T21"/>
                              </a:cxn>
                              <a:cxn ang="T73">
                                <a:pos x="T22" y="T23"/>
                              </a:cxn>
                              <a:cxn ang="T74">
                                <a:pos x="T24" y="T25"/>
                              </a:cxn>
                              <a:cxn ang="T75">
                                <a:pos x="T26" y="T27"/>
                              </a:cxn>
                              <a:cxn ang="T76">
                                <a:pos x="T28" y="T29"/>
                              </a:cxn>
                              <a:cxn ang="T77">
                                <a:pos x="T30" y="T31"/>
                              </a:cxn>
                              <a:cxn ang="T78">
                                <a:pos x="T32" y="T33"/>
                              </a:cxn>
                              <a:cxn ang="T79">
                                <a:pos x="T34" y="T35"/>
                              </a:cxn>
                              <a:cxn ang="T80">
                                <a:pos x="T36" y="T37"/>
                              </a:cxn>
                              <a:cxn ang="T81">
                                <a:pos x="T38" y="T39"/>
                              </a:cxn>
                              <a:cxn ang="T82">
                                <a:pos x="T40" y="T41"/>
                              </a:cxn>
                              <a:cxn ang="T83">
                                <a:pos x="T42" y="T43"/>
                              </a:cxn>
                              <a:cxn ang="T84">
                                <a:pos x="T44" y="T45"/>
                              </a:cxn>
                              <a:cxn ang="T85">
                                <a:pos x="T46" y="T47"/>
                              </a:cxn>
                              <a:cxn ang="T86">
                                <a:pos x="T48" y="T49"/>
                              </a:cxn>
                              <a:cxn ang="T87">
                                <a:pos x="T50" y="T51"/>
                              </a:cxn>
                              <a:cxn ang="T88">
                                <a:pos x="T52" y="T53"/>
                              </a:cxn>
                              <a:cxn ang="T89">
                                <a:pos x="T54" y="T55"/>
                              </a:cxn>
                              <a:cxn ang="T90">
                                <a:pos x="T56" y="T57"/>
                              </a:cxn>
                              <a:cxn ang="T91">
                                <a:pos x="T58" y="T59"/>
                              </a:cxn>
                              <a:cxn ang="T92">
                                <a:pos x="T60" y="T61"/>
                              </a:cxn>
                            </a:cxnLst>
                            <a:rect l="T93" t="T94" r="T95" b="T96"/>
                            <a:pathLst>
                              <a:path w="73" h="26">
                                <a:moveTo>
                                  <a:pt x="7" y="11"/>
                                </a:moveTo>
                                <a:lnTo>
                                  <a:pt x="13" y="14"/>
                                </a:lnTo>
                                <a:lnTo>
                                  <a:pt x="19" y="17"/>
                                </a:lnTo>
                                <a:lnTo>
                                  <a:pt x="27" y="20"/>
                                </a:lnTo>
                                <a:lnTo>
                                  <a:pt x="36" y="21"/>
                                </a:lnTo>
                                <a:lnTo>
                                  <a:pt x="46" y="24"/>
                                </a:lnTo>
                                <a:lnTo>
                                  <a:pt x="55" y="26"/>
                                </a:lnTo>
                                <a:lnTo>
                                  <a:pt x="60" y="26"/>
                                </a:lnTo>
                                <a:lnTo>
                                  <a:pt x="64" y="26"/>
                                </a:lnTo>
                                <a:lnTo>
                                  <a:pt x="66" y="26"/>
                                </a:lnTo>
                                <a:lnTo>
                                  <a:pt x="70" y="26"/>
                                </a:lnTo>
                                <a:lnTo>
                                  <a:pt x="72" y="24"/>
                                </a:lnTo>
                                <a:lnTo>
                                  <a:pt x="73" y="23"/>
                                </a:lnTo>
                                <a:lnTo>
                                  <a:pt x="73" y="21"/>
                                </a:lnTo>
                                <a:lnTo>
                                  <a:pt x="71" y="18"/>
                                </a:lnTo>
                                <a:lnTo>
                                  <a:pt x="67" y="17"/>
                                </a:lnTo>
                                <a:lnTo>
                                  <a:pt x="63" y="14"/>
                                </a:lnTo>
                                <a:lnTo>
                                  <a:pt x="57" y="11"/>
                                </a:lnTo>
                                <a:lnTo>
                                  <a:pt x="51" y="9"/>
                                </a:lnTo>
                                <a:lnTo>
                                  <a:pt x="45" y="6"/>
                                </a:lnTo>
                                <a:lnTo>
                                  <a:pt x="38" y="5"/>
                                </a:lnTo>
                                <a:lnTo>
                                  <a:pt x="27" y="3"/>
                                </a:lnTo>
                                <a:lnTo>
                                  <a:pt x="19" y="2"/>
                                </a:lnTo>
                                <a:lnTo>
                                  <a:pt x="12" y="0"/>
                                </a:lnTo>
                                <a:lnTo>
                                  <a:pt x="6" y="0"/>
                                </a:lnTo>
                                <a:lnTo>
                                  <a:pt x="2" y="2"/>
                                </a:lnTo>
                                <a:lnTo>
                                  <a:pt x="0" y="3"/>
                                </a:lnTo>
                                <a:lnTo>
                                  <a:pt x="0" y="5"/>
                                </a:lnTo>
                                <a:lnTo>
                                  <a:pt x="2" y="8"/>
                                </a:lnTo>
                                <a:lnTo>
                                  <a:pt x="4" y="9"/>
                                </a:lnTo>
                                <a:lnTo>
                                  <a:pt x="7" y="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z="9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32" name="Freeform 47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1" y="1481"/>
                          <a:ext cx="137" cy="102"/>
                        </a:xfrm>
                        <a:custGeom>
                          <a:avLst/>
                          <a:gdLst>
                            <a:gd name="T0" fmla="*/ 5 w 275"/>
                            <a:gd name="T1" fmla="*/ 0 h 204"/>
                            <a:gd name="T2" fmla="*/ 3 w 275"/>
                            <a:gd name="T3" fmla="*/ 3 h 204"/>
                            <a:gd name="T4" fmla="*/ 1 w 275"/>
                            <a:gd name="T5" fmla="*/ 11 h 204"/>
                            <a:gd name="T6" fmla="*/ 0 w 275"/>
                            <a:gd name="T7" fmla="*/ 18 h 204"/>
                            <a:gd name="T8" fmla="*/ 0 w 275"/>
                            <a:gd name="T9" fmla="*/ 27 h 204"/>
                            <a:gd name="T10" fmla="*/ 0 w 275"/>
                            <a:gd name="T11" fmla="*/ 38 h 204"/>
                            <a:gd name="T12" fmla="*/ 0 w 275"/>
                            <a:gd name="T13" fmla="*/ 48 h 204"/>
                            <a:gd name="T14" fmla="*/ 0 w 275"/>
                            <a:gd name="T15" fmla="*/ 62 h 204"/>
                            <a:gd name="T16" fmla="*/ 1 w 275"/>
                            <a:gd name="T17" fmla="*/ 74 h 204"/>
                            <a:gd name="T18" fmla="*/ 25 w 275"/>
                            <a:gd name="T19" fmla="*/ 92 h 204"/>
                            <a:gd name="T20" fmla="*/ 50 w 275"/>
                            <a:gd name="T21" fmla="*/ 108 h 204"/>
                            <a:gd name="T22" fmla="*/ 77 w 275"/>
                            <a:gd name="T23" fmla="*/ 125 h 204"/>
                            <a:gd name="T24" fmla="*/ 105 w 275"/>
                            <a:gd name="T25" fmla="*/ 140 h 204"/>
                            <a:gd name="T26" fmla="*/ 121 w 275"/>
                            <a:gd name="T27" fmla="*/ 147 h 204"/>
                            <a:gd name="T28" fmla="*/ 136 w 275"/>
                            <a:gd name="T29" fmla="*/ 155 h 204"/>
                            <a:gd name="T30" fmla="*/ 154 w 275"/>
                            <a:gd name="T31" fmla="*/ 164 h 204"/>
                            <a:gd name="T32" fmla="*/ 171 w 275"/>
                            <a:gd name="T33" fmla="*/ 171 h 204"/>
                            <a:gd name="T34" fmla="*/ 190 w 275"/>
                            <a:gd name="T35" fmla="*/ 179 h 204"/>
                            <a:gd name="T36" fmla="*/ 211 w 275"/>
                            <a:gd name="T37" fmla="*/ 188 h 204"/>
                            <a:gd name="T38" fmla="*/ 233 w 275"/>
                            <a:gd name="T39" fmla="*/ 195 h 204"/>
                            <a:gd name="T40" fmla="*/ 255 w 275"/>
                            <a:gd name="T41" fmla="*/ 204 h 204"/>
                            <a:gd name="T42" fmla="*/ 260 w 275"/>
                            <a:gd name="T43" fmla="*/ 195 h 204"/>
                            <a:gd name="T44" fmla="*/ 263 w 275"/>
                            <a:gd name="T45" fmla="*/ 189 h 204"/>
                            <a:gd name="T46" fmla="*/ 267 w 275"/>
                            <a:gd name="T47" fmla="*/ 183 h 204"/>
                            <a:gd name="T48" fmla="*/ 274 w 275"/>
                            <a:gd name="T49" fmla="*/ 180 h 204"/>
                            <a:gd name="T50" fmla="*/ 275 w 275"/>
                            <a:gd name="T51" fmla="*/ 174 h 204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275"/>
                            <a:gd name="T79" fmla="*/ 0 h 204"/>
                            <a:gd name="T80" fmla="*/ 275 w 275"/>
                            <a:gd name="T81" fmla="*/ 204 h 204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275" h="204">
                              <a:moveTo>
                                <a:pt x="5" y="0"/>
                              </a:moveTo>
                              <a:lnTo>
                                <a:pt x="3" y="3"/>
                              </a:lnTo>
                              <a:lnTo>
                                <a:pt x="1" y="11"/>
                              </a:lnTo>
                              <a:lnTo>
                                <a:pt x="0" y="18"/>
                              </a:lnTo>
                              <a:lnTo>
                                <a:pt x="0" y="27"/>
                              </a:lnTo>
                              <a:lnTo>
                                <a:pt x="0" y="38"/>
                              </a:lnTo>
                              <a:lnTo>
                                <a:pt x="0" y="48"/>
                              </a:lnTo>
                              <a:lnTo>
                                <a:pt x="0" y="62"/>
                              </a:lnTo>
                              <a:lnTo>
                                <a:pt x="1" y="74"/>
                              </a:lnTo>
                              <a:lnTo>
                                <a:pt x="25" y="92"/>
                              </a:lnTo>
                              <a:lnTo>
                                <a:pt x="50" y="108"/>
                              </a:lnTo>
                              <a:lnTo>
                                <a:pt x="77" y="125"/>
                              </a:lnTo>
                              <a:lnTo>
                                <a:pt x="105" y="140"/>
                              </a:lnTo>
                              <a:lnTo>
                                <a:pt x="121" y="147"/>
                              </a:lnTo>
                              <a:lnTo>
                                <a:pt x="136" y="155"/>
                              </a:lnTo>
                              <a:lnTo>
                                <a:pt x="154" y="164"/>
                              </a:lnTo>
                              <a:lnTo>
                                <a:pt x="171" y="171"/>
                              </a:lnTo>
                              <a:lnTo>
                                <a:pt x="190" y="179"/>
                              </a:lnTo>
                              <a:lnTo>
                                <a:pt x="211" y="188"/>
                              </a:lnTo>
                              <a:lnTo>
                                <a:pt x="233" y="195"/>
                              </a:lnTo>
                              <a:lnTo>
                                <a:pt x="255" y="204"/>
                              </a:lnTo>
                              <a:lnTo>
                                <a:pt x="260" y="195"/>
                              </a:lnTo>
                              <a:lnTo>
                                <a:pt x="263" y="189"/>
                              </a:lnTo>
                              <a:lnTo>
                                <a:pt x="267" y="183"/>
                              </a:lnTo>
                              <a:lnTo>
                                <a:pt x="274" y="180"/>
                              </a:lnTo>
                              <a:lnTo>
                                <a:pt x="275" y="174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3" name="Freeform 47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101" y="1635"/>
                          <a:ext cx="65" cy="41"/>
                        </a:xfrm>
                        <a:custGeom>
                          <a:avLst/>
                          <a:gdLst>
                            <a:gd name="T0" fmla="*/ 74 w 131"/>
                            <a:gd name="T1" fmla="*/ 2 h 81"/>
                            <a:gd name="T2" fmla="*/ 17 w 131"/>
                            <a:gd name="T3" fmla="*/ 24 h 81"/>
                            <a:gd name="T4" fmla="*/ 123 w 131"/>
                            <a:gd name="T5" fmla="*/ 69 h 81"/>
                            <a:gd name="T6" fmla="*/ 131 w 131"/>
                            <a:gd name="T7" fmla="*/ 81 h 81"/>
                            <a:gd name="T8" fmla="*/ 0 w 131"/>
                            <a:gd name="T9" fmla="*/ 26 h 81"/>
                            <a:gd name="T10" fmla="*/ 60 w 131"/>
                            <a:gd name="T11" fmla="*/ 0 h 81"/>
                            <a:gd name="T12" fmla="*/ 74 w 131"/>
                            <a:gd name="T13" fmla="*/ 2 h 81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31"/>
                            <a:gd name="T22" fmla="*/ 0 h 81"/>
                            <a:gd name="T23" fmla="*/ 131 w 131"/>
                            <a:gd name="T24" fmla="*/ 81 h 81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31" h="81">
                              <a:moveTo>
                                <a:pt x="74" y="2"/>
                              </a:moveTo>
                              <a:lnTo>
                                <a:pt x="17" y="24"/>
                              </a:lnTo>
                              <a:lnTo>
                                <a:pt x="123" y="69"/>
                              </a:lnTo>
                              <a:lnTo>
                                <a:pt x="131" y="81"/>
                              </a:lnTo>
                              <a:lnTo>
                                <a:pt x="0" y="26"/>
                              </a:lnTo>
                              <a:lnTo>
                                <a:pt x="60" y="0"/>
                              </a:lnTo>
                              <a:lnTo>
                                <a:pt x="74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4" name="Line 4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109" y="1631"/>
                          <a:ext cx="13" cy="43"/>
                        </a:xfrm>
                        <a:prstGeom prst="line">
                          <a:avLst/>
                        </a:pr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5" name="Freeform 48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12" y="1470"/>
                          <a:ext cx="93" cy="38"/>
                        </a:xfrm>
                        <a:custGeom>
                          <a:avLst/>
                          <a:gdLst>
                            <a:gd name="T0" fmla="*/ 186 w 186"/>
                            <a:gd name="T1" fmla="*/ 41 h 75"/>
                            <a:gd name="T2" fmla="*/ 163 w 186"/>
                            <a:gd name="T3" fmla="*/ 39 h 75"/>
                            <a:gd name="T4" fmla="*/ 141 w 186"/>
                            <a:gd name="T5" fmla="*/ 38 h 75"/>
                            <a:gd name="T6" fmla="*/ 118 w 186"/>
                            <a:gd name="T7" fmla="*/ 33 h 75"/>
                            <a:gd name="T8" fmla="*/ 95 w 186"/>
                            <a:gd name="T9" fmla="*/ 29 h 75"/>
                            <a:gd name="T10" fmla="*/ 72 w 186"/>
                            <a:gd name="T11" fmla="*/ 23 h 75"/>
                            <a:gd name="T12" fmla="*/ 50 w 186"/>
                            <a:gd name="T13" fmla="*/ 15 h 75"/>
                            <a:gd name="T14" fmla="*/ 29 w 186"/>
                            <a:gd name="T15" fmla="*/ 8 h 75"/>
                            <a:gd name="T16" fmla="*/ 9 w 186"/>
                            <a:gd name="T17" fmla="*/ 0 h 75"/>
                            <a:gd name="T18" fmla="*/ 0 w 186"/>
                            <a:gd name="T19" fmla="*/ 8 h 75"/>
                            <a:gd name="T20" fmla="*/ 61 w 186"/>
                            <a:gd name="T21" fmla="*/ 44 h 75"/>
                            <a:gd name="T22" fmla="*/ 53 w 186"/>
                            <a:gd name="T23" fmla="*/ 75 h 75"/>
                            <a:gd name="T24" fmla="*/ 186 w 186"/>
                            <a:gd name="T25" fmla="*/ 41 h 75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186"/>
                            <a:gd name="T40" fmla="*/ 0 h 75"/>
                            <a:gd name="T41" fmla="*/ 186 w 186"/>
                            <a:gd name="T42" fmla="*/ 75 h 75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186" h="75">
                              <a:moveTo>
                                <a:pt x="186" y="41"/>
                              </a:moveTo>
                              <a:lnTo>
                                <a:pt x="163" y="39"/>
                              </a:lnTo>
                              <a:lnTo>
                                <a:pt x="141" y="38"/>
                              </a:lnTo>
                              <a:lnTo>
                                <a:pt x="118" y="33"/>
                              </a:lnTo>
                              <a:lnTo>
                                <a:pt x="95" y="29"/>
                              </a:lnTo>
                              <a:lnTo>
                                <a:pt x="72" y="23"/>
                              </a:lnTo>
                              <a:lnTo>
                                <a:pt x="50" y="15"/>
                              </a:lnTo>
                              <a:lnTo>
                                <a:pt x="29" y="8"/>
                              </a:lnTo>
                              <a:lnTo>
                                <a:pt x="9" y="0"/>
                              </a:lnTo>
                              <a:lnTo>
                                <a:pt x="0" y="8"/>
                              </a:lnTo>
                              <a:lnTo>
                                <a:pt x="61" y="44"/>
                              </a:lnTo>
                              <a:lnTo>
                                <a:pt x="53" y="75"/>
                              </a:lnTo>
                              <a:lnTo>
                                <a:pt x="186" y="4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3B3B3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6" name="Freeform 48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34" y="1425"/>
                          <a:ext cx="54" cy="26"/>
                        </a:xfrm>
                        <a:custGeom>
                          <a:avLst/>
                          <a:gdLst>
                            <a:gd name="T0" fmla="*/ 106 w 110"/>
                            <a:gd name="T1" fmla="*/ 5 h 53"/>
                            <a:gd name="T2" fmla="*/ 110 w 110"/>
                            <a:gd name="T3" fmla="*/ 9 h 53"/>
                            <a:gd name="T4" fmla="*/ 89 w 110"/>
                            <a:gd name="T5" fmla="*/ 18 h 53"/>
                            <a:gd name="T6" fmla="*/ 90 w 110"/>
                            <a:gd name="T7" fmla="*/ 35 h 53"/>
                            <a:gd name="T8" fmla="*/ 71 w 110"/>
                            <a:gd name="T9" fmla="*/ 53 h 53"/>
                            <a:gd name="T10" fmla="*/ 13 w 110"/>
                            <a:gd name="T11" fmla="*/ 39 h 53"/>
                            <a:gd name="T12" fmla="*/ 0 w 110"/>
                            <a:gd name="T13" fmla="*/ 27 h 53"/>
                            <a:gd name="T14" fmla="*/ 19 w 110"/>
                            <a:gd name="T15" fmla="*/ 0 h 53"/>
                            <a:gd name="T16" fmla="*/ 20 w 110"/>
                            <a:gd name="T17" fmla="*/ 0 h 53"/>
                            <a:gd name="T18" fmla="*/ 22 w 110"/>
                            <a:gd name="T19" fmla="*/ 0 h 53"/>
                            <a:gd name="T20" fmla="*/ 25 w 110"/>
                            <a:gd name="T21" fmla="*/ 0 h 53"/>
                            <a:gd name="T22" fmla="*/ 30 w 110"/>
                            <a:gd name="T23" fmla="*/ 0 h 53"/>
                            <a:gd name="T24" fmla="*/ 35 w 110"/>
                            <a:gd name="T25" fmla="*/ 0 h 53"/>
                            <a:gd name="T26" fmla="*/ 41 w 110"/>
                            <a:gd name="T27" fmla="*/ 0 h 53"/>
                            <a:gd name="T28" fmla="*/ 47 w 110"/>
                            <a:gd name="T29" fmla="*/ 0 h 53"/>
                            <a:gd name="T30" fmla="*/ 54 w 110"/>
                            <a:gd name="T31" fmla="*/ 0 h 53"/>
                            <a:gd name="T32" fmla="*/ 69 w 110"/>
                            <a:gd name="T33" fmla="*/ 2 h 53"/>
                            <a:gd name="T34" fmla="*/ 83 w 110"/>
                            <a:gd name="T35" fmla="*/ 2 h 53"/>
                            <a:gd name="T36" fmla="*/ 90 w 110"/>
                            <a:gd name="T37" fmla="*/ 2 h 53"/>
                            <a:gd name="T38" fmla="*/ 97 w 110"/>
                            <a:gd name="T39" fmla="*/ 3 h 53"/>
                            <a:gd name="T40" fmla="*/ 102 w 110"/>
                            <a:gd name="T41" fmla="*/ 3 h 53"/>
                            <a:gd name="T42" fmla="*/ 106 w 110"/>
                            <a:gd name="T43" fmla="*/ 5 h 53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110"/>
                            <a:gd name="T67" fmla="*/ 0 h 53"/>
                            <a:gd name="T68" fmla="*/ 110 w 110"/>
                            <a:gd name="T69" fmla="*/ 53 h 53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110" h="53">
                              <a:moveTo>
                                <a:pt x="106" y="5"/>
                              </a:moveTo>
                              <a:lnTo>
                                <a:pt x="110" y="9"/>
                              </a:lnTo>
                              <a:lnTo>
                                <a:pt x="89" y="18"/>
                              </a:lnTo>
                              <a:lnTo>
                                <a:pt x="90" y="35"/>
                              </a:lnTo>
                              <a:lnTo>
                                <a:pt x="71" y="53"/>
                              </a:lnTo>
                              <a:lnTo>
                                <a:pt x="13" y="39"/>
                              </a:lnTo>
                              <a:lnTo>
                                <a:pt x="0" y="27"/>
                              </a:lnTo>
                              <a:lnTo>
                                <a:pt x="19" y="0"/>
                              </a:lnTo>
                              <a:lnTo>
                                <a:pt x="20" y="0"/>
                              </a:lnTo>
                              <a:lnTo>
                                <a:pt x="22" y="0"/>
                              </a:lnTo>
                              <a:lnTo>
                                <a:pt x="25" y="0"/>
                              </a:lnTo>
                              <a:lnTo>
                                <a:pt x="30" y="0"/>
                              </a:lnTo>
                              <a:lnTo>
                                <a:pt x="35" y="0"/>
                              </a:lnTo>
                              <a:lnTo>
                                <a:pt x="41" y="0"/>
                              </a:lnTo>
                              <a:lnTo>
                                <a:pt x="47" y="0"/>
                              </a:lnTo>
                              <a:lnTo>
                                <a:pt x="54" y="0"/>
                              </a:lnTo>
                              <a:lnTo>
                                <a:pt x="69" y="2"/>
                              </a:lnTo>
                              <a:lnTo>
                                <a:pt x="83" y="2"/>
                              </a:lnTo>
                              <a:lnTo>
                                <a:pt x="90" y="2"/>
                              </a:lnTo>
                              <a:lnTo>
                                <a:pt x="97" y="3"/>
                              </a:lnTo>
                              <a:lnTo>
                                <a:pt x="102" y="3"/>
                              </a:lnTo>
                              <a:lnTo>
                                <a:pt x="106" y="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6E6E6"/>
                        </a:solidFill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7" name="Freeform 48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43" y="1607"/>
                          <a:ext cx="223" cy="72"/>
                        </a:xfrm>
                        <a:custGeom>
                          <a:avLst/>
                          <a:gdLst>
                            <a:gd name="T0" fmla="*/ 0 w 446"/>
                            <a:gd name="T1" fmla="*/ 0 h 144"/>
                            <a:gd name="T2" fmla="*/ 23 w 446"/>
                            <a:gd name="T3" fmla="*/ 9 h 144"/>
                            <a:gd name="T4" fmla="*/ 43 w 446"/>
                            <a:gd name="T5" fmla="*/ 16 h 144"/>
                            <a:gd name="T6" fmla="*/ 64 w 446"/>
                            <a:gd name="T7" fmla="*/ 24 h 144"/>
                            <a:gd name="T8" fmla="*/ 81 w 446"/>
                            <a:gd name="T9" fmla="*/ 31 h 144"/>
                            <a:gd name="T10" fmla="*/ 98 w 446"/>
                            <a:gd name="T11" fmla="*/ 37 h 144"/>
                            <a:gd name="T12" fmla="*/ 113 w 446"/>
                            <a:gd name="T13" fmla="*/ 43 h 144"/>
                            <a:gd name="T14" fmla="*/ 127 w 446"/>
                            <a:gd name="T15" fmla="*/ 49 h 144"/>
                            <a:gd name="T16" fmla="*/ 141 w 446"/>
                            <a:gd name="T17" fmla="*/ 55 h 144"/>
                            <a:gd name="T18" fmla="*/ 153 w 446"/>
                            <a:gd name="T19" fmla="*/ 60 h 144"/>
                            <a:gd name="T20" fmla="*/ 163 w 446"/>
                            <a:gd name="T21" fmla="*/ 64 h 144"/>
                            <a:gd name="T22" fmla="*/ 173 w 446"/>
                            <a:gd name="T23" fmla="*/ 69 h 144"/>
                            <a:gd name="T24" fmla="*/ 184 w 446"/>
                            <a:gd name="T25" fmla="*/ 72 h 144"/>
                            <a:gd name="T26" fmla="*/ 200 w 446"/>
                            <a:gd name="T27" fmla="*/ 79 h 144"/>
                            <a:gd name="T28" fmla="*/ 216 w 446"/>
                            <a:gd name="T29" fmla="*/ 85 h 144"/>
                            <a:gd name="T30" fmla="*/ 237 w 446"/>
                            <a:gd name="T31" fmla="*/ 94 h 144"/>
                            <a:gd name="T32" fmla="*/ 257 w 446"/>
                            <a:gd name="T33" fmla="*/ 102 h 144"/>
                            <a:gd name="T34" fmla="*/ 274 w 446"/>
                            <a:gd name="T35" fmla="*/ 109 h 144"/>
                            <a:gd name="T36" fmla="*/ 291 w 446"/>
                            <a:gd name="T37" fmla="*/ 115 h 144"/>
                            <a:gd name="T38" fmla="*/ 305 w 446"/>
                            <a:gd name="T39" fmla="*/ 120 h 144"/>
                            <a:gd name="T40" fmla="*/ 317 w 446"/>
                            <a:gd name="T41" fmla="*/ 124 h 144"/>
                            <a:gd name="T42" fmla="*/ 329 w 446"/>
                            <a:gd name="T43" fmla="*/ 127 h 144"/>
                            <a:gd name="T44" fmla="*/ 339 w 446"/>
                            <a:gd name="T45" fmla="*/ 130 h 144"/>
                            <a:gd name="T46" fmla="*/ 348 w 446"/>
                            <a:gd name="T47" fmla="*/ 132 h 144"/>
                            <a:gd name="T48" fmla="*/ 355 w 446"/>
                            <a:gd name="T49" fmla="*/ 135 h 144"/>
                            <a:gd name="T50" fmla="*/ 362 w 446"/>
                            <a:gd name="T51" fmla="*/ 136 h 144"/>
                            <a:gd name="T52" fmla="*/ 370 w 446"/>
                            <a:gd name="T53" fmla="*/ 138 h 144"/>
                            <a:gd name="T54" fmla="*/ 381 w 446"/>
                            <a:gd name="T55" fmla="*/ 139 h 144"/>
                            <a:gd name="T56" fmla="*/ 391 w 446"/>
                            <a:gd name="T57" fmla="*/ 141 h 144"/>
                            <a:gd name="T58" fmla="*/ 400 w 446"/>
                            <a:gd name="T59" fmla="*/ 142 h 144"/>
                            <a:gd name="T60" fmla="*/ 409 w 446"/>
                            <a:gd name="T61" fmla="*/ 144 h 144"/>
                            <a:gd name="T62" fmla="*/ 416 w 446"/>
                            <a:gd name="T63" fmla="*/ 144 h 144"/>
                            <a:gd name="T64" fmla="*/ 423 w 446"/>
                            <a:gd name="T65" fmla="*/ 144 h 144"/>
                            <a:gd name="T66" fmla="*/ 434 w 446"/>
                            <a:gd name="T67" fmla="*/ 141 h 144"/>
                            <a:gd name="T68" fmla="*/ 446 w 446"/>
                            <a:gd name="T69" fmla="*/ 136 h 144"/>
                            <a:gd name="T70" fmla="*/ 396 w 446"/>
                            <a:gd name="T71" fmla="*/ 58 h 144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w 446"/>
                            <a:gd name="T109" fmla="*/ 0 h 144"/>
                            <a:gd name="T110" fmla="*/ 446 w 446"/>
                            <a:gd name="T111" fmla="*/ 144 h 144"/>
                          </a:gdLst>
                          <a:ahLst/>
                          <a:cxnLst>
                            <a:cxn ang="T72">
                              <a:pos x="T0" y="T1"/>
                            </a:cxn>
                            <a:cxn ang="T73">
                              <a:pos x="T2" y="T3"/>
                            </a:cxn>
                            <a:cxn ang="T74">
                              <a:pos x="T4" y="T5"/>
                            </a:cxn>
                            <a:cxn ang="T75">
                              <a:pos x="T6" y="T7"/>
                            </a:cxn>
                            <a:cxn ang="T76">
                              <a:pos x="T8" y="T9"/>
                            </a:cxn>
                            <a:cxn ang="T77">
                              <a:pos x="T10" y="T11"/>
                            </a:cxn>
                            <a:cxn ang="T78">
                              <a:pos x="T12" y="T13"/>
                            </a:cxn>
                            <a:cxn ang="T79">
                              <a:pos x="T14" y="T15"/>
                            </a:cxn>
                            <a:cxn ang="T80">
                              <a:pos x="T16" y="T17"/>
                            </a:cxn>
                            <a:cxn ang="T81">
                              <a:pos x="T18" y="T19"/>
                            </a:cxn>
                            <a:cxn ang="T82">
                              <a:pos x="T20" y="T21"/>
                            </a:cxn>
                            <a:cxn ang="T83">
                              <a:pos x="T22" y="T23"/>
                            </a:cxn>
                            <a:cxn ang="T84">
                              <a:pos x="T24" y="T25"/>
                            </a:cxn>
                            <a:cxn ang="T85">
                              <a:pos x="T26" y="T27"/>
                            </a:cxn>
                            <a:cxn ang="T86">
                              <a:pos x="T28" y="T29"/>
                            </a:cxn>
                            <a:cxn ang="T87">
                              <a:pos x="T30" y="T31"/>
                            </a:cxn>
                            <a:cxn ang="T88">
                              <a:pos x="T32" y="T33"/>
                            </a:cxn>
                            <a:cxn ang="T89">
                              <a:pos x="T34" y="T35"/>
                            </a:cxn>
                            <a:cxn ang="T90">
                              <a:pos x="T36" y="T37"/>
                            </a:cxn>
                            <a:cxn ang="T91">
                              <a:pos x="T38" y="T39"/>
                            </a:cxn>
                            <a:cxn ang="T92">
                              <a:pos x="T40" y="T41"/>
                            </a:cxn>
                            <a:cxn ang="T93">
                              <a:pos x="T42" y="T43"/>
                            </a:cxn>
                            <a:cxn ang="T94">
                              <a:pos x="T44" y="T45"/>
                            </a:cxn>
                            <a:cxn ang="T95">
                              <a:pos x="T46" y="T47"/>
                            </a:cxn>
                            <a:cxn ang="T96">
                              <a:pos x="T48" y="T49"/>
                            </a:cxn>
                            <a:cxn ang="T97">
                              <a:pos x="T50" y="T51"/>
                            </a:cxn>
                            <a:cxn ang="T98">
                              <a:pos x="T52" y="T53"/>
                            </a:cxn>
                            <a:cxn ang="T99">
                              <a:pos x="T54" y="T55"/>
                            </a:cxn>
                            <a:cxn ang="T100">
                              <a:pos x="T56" y="T57"/>
                            </a:cxn>
                            <a:cxn ang="T101">
                              <a:pos x="T58" y="T59"/>
                            </a:cxn>
                            <a:cxn ang="T102">
                              <a:pos x="T60" y="T61"/>
                            </a:cxn>
                            <a:cxn ang="T103">
                              <a:pos x="T62" y="T63"/>
                            </a:cxn>
                            <a:cxn ang="T104">
                              <a:pos x="T64" y="T65"/>
                            </a:cxn>
                            <a:cxn ang="T105">
                              <a:pos x="T66" y="T67"/>
                            </a:cxn>
                            <a:cxn ang="T106">
                              <a:pos x="T68" y="T69"/>
                            </a:cxn>
                            <a:cxn ang="T107">
                              <a:pos x="T70" y="T71"/>
                            </a:cxn>
                          </a:cxnLst>
                          <a:rect l="T108" t="T109" r="T110" b="T111"/>
                          <a:pathLst>
                            <a:path w="446" h="144">
                              <a:moveTo>
                                <a:pt x="0" y="0"/>
                              </a:moveTo>
                              <a:lnTo>
                                <a:pt x="23" y="9"/>
                              </a:lnTo>
                              <a:lnTo>
                                <a:pt x="43" y="16"/>
                              </a:lnTo>
                              <a:lnTo>
                                <a:pt x="64" y="24"/>
                              </a:lnTo>
                              <a:lnTo>
                                <a:pt x="81" y="31"/>
                              </a:lnTo>
                              <a:lnTo>
                                <a:pt x="98" y="37"/>
                              </a:lnTo>
                              <a:lnTo>
                                <a:pt x="113" y="43"/>
                              </a:lnTo>
                              <a:lnTo>
                                <a:pt x="127" y="49"/>
                              </a:lnTo>
                              <a:lnTo>
                                <a:pt x="141" y="55"/>
                              </a:lnTo>
                              <a:lnTo>
                                <a:pt x="153" y="60"/>
                              </a:lnTo>
                              <a:lnTo>
                                <a:pt x="163" y="64"/>
                              </a:lnTo>
                              <a:lnTo>
                                <a:pt x="173" y="69"/>
                              </a:lnTo>
                              <a:lnTo>
                                <a:pt x="184" y="72"/>
                              </a:lnTo>
                              <a:lnTo>
                                <a:pt x="200" y="79"/>
                              </a:lnTo>
                              <a:lnTo>
                                <a:pt x="216" y="85"/>
                              </a:lnTo>
                              <a:lnTo>
                                <a:pt x="237" y="94"/>
                              </a:lnTo>
                              <a:lnTo>
                                <a:pt x="257" y="102"/>
                              </a:lnTo>
                              <a:lnTo>
                                <a:pt x="274" y="109"/>
                              </a:lnTo>
                              <a:lnTo>
                                <a:pt x="291" y="115"/>
                              </a:lnTo>
                              <a:lnTo>
                                <a:pt x="305" y="120"/>
                              </a:lnTo>
                              <a:lnTo>
                                <a:pt x="317" y="124"/>
                              </a:lnTo>
                              <a:lnTo>
                                <a:pt x="329" y="127"/>
                              </a:lnTo>
                              <a:lnTo>
                                <a:pt x="339" y="130"/>
                              </a:lnTo>
                              <a:lnTo>
                                <a:pt x="348" y="132"/>
                              </a:lnTo>
                              <a:lnTo>
                                <a:pt x="355" y="135"/>
                              </a:lnTo>
                              <a:lnTo>
                                <a:pt x="362" y="136"/>
                              </a:lnTo>
                              <a:lnTo>
                                <a:pt x="370" y="138"/>
                              </a:lnTo>
                              <a:lnTo>
                                <a:pt x="381" y="139"/>
                              </a:lnTo>
                              <a:lnTo>
                                <a:pt x="391" y="141"/>
                              </a:lnTo>
                              <a:lnTo>
                                <a:pt x="400" y="142"/>
                              </a:lnTo>
                              <a:lnTo>
                                <a:pt x="409" y="144"/>
                              </a:lnTo>
                              <a:lnTo>
                                <a:pt x="416" y="144"/>
                              </a:lnTo>
                              <a:lnTo>
                                <a:pt x="423" y="144"/>
                              </a:lnTo>
                              <a:lnTo>
                                <a:pt x="434" y="141"/>
                              </a:lnTo>
                              <a:lnTo>
                                <a:pt x="446" y="136"/>
                              </a:lnTo>
                              <a:lnTo>
                                <a:pt x="396" y="58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8" name="Freeform 4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70" y="1647"/>
                          <a:ext cx="35" cy="17"/>
                        </a:xfrm>
                        <a:custGeom>
                          <a:avLst/>
                          <a:gdLst>
                            <a:gd name="T0" fmla="*/ 0 w 70"/>
                            <a:gd name="T1" fmla="*/ 2 h 35"/>
                            <a:gd name="T2" fmla="*/ 8 w 70"/>
                            <a:gd name="T3" fmla="*/ 2 h 35"/>
                            <a:gd name="T4" fmla="*/ 17 w 70"/>
                            <a:gd name="T5" fmla="*/ 0 h 35"/>
                            <a:gd name="T6" fmla="*/ 26 w 70"/>
                            <a:gd name="T7" fmla="*/ 2 h 35"/>
                            <a:gd name="T8" fmla="*/ 36 w 70"/>
                            <a:gd name="T9" fmla="*/ 3 h 35"/>
                            <a:gd name="T10" fmla="*/ 45 w 70"/>
                            <a:gd name="T11" fmla="*/ 6 h 35"/>
                            <a:gd name="T12" fmla="*/ 54 w 70"/>
                            <a:gd name="T13" fmla="*/ 14 h 35"/>
                            <a:gd name="T14" fmla="*/ 61 w 70"/>
                            <a:gd name="T15" fmla="*/ 23 h 35"/>
                            <a:gd name="T16" fmla="*/ 70 w 70"/>
                            <a:gd name="T17" fmla="*/ 35 h 35"/>
                            <a:gd name="T18" fmla="*/ 0 w 70"/>
                            <a:gd name="T19" fmla="*/ 2 h 35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70"/>
                            <a:gd name="T31" fmla="*/ 0 h 35"/>
                            <a:gd name="T32" fmla="*/ 70 w 70"/>
                            <a:gd name="T33" fmla="*/ 35 h 35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70" h="35">
                              <a:moveTo>
                                <a:pt x="0" y="2"/>
                              </a:moveTo>
                              <a:lnTo>
                                <a:pt x="8" y="2"/>
                              </a:lnTo>
                              <a:lnTo>
                                <a:pt x="17" y="0"/>
                              </a:lnTo>
                              <a:lnTo>
                                <a:pt x="26" y="2"/>
                              </a:lnTo>
                              <a:lnTo>
                                <a:pt x="36" y="3"/>
                              </a:lnTo>
                              <a:lnTo>
                                <a:pt x="45" y="6"/>
                              </a:lnTo>
                              <a:lnTo>
                                <a:pt x="54" y="14"/>
                              </a:lnTo>
                              <a:lnTo>
                                <a:pt x="61" y="23"/>
                              </a:lnTo>
                              <a:lnTo>
                                <a:pt x="70" y="35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6E6E6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9" name="Freeform 48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70" y="1425"/>
                          <a:ext cx="561" cy="239"/>
                        </a:xfrm>
                        <a:custGeom>
                          <a:avLst/>
                          <a:gdLst>
                            <a:gd name="T0" fmla="*/ 611 w 1121"/>
                            <a:gd name="T1" fmla="*/ 116 h 479"/>
                            <a:gd name="T2" fmla="*/ 645 w 1121"/>
                            <a:gd name="T3" fmla="*/ 116 h 479"/>
                            <a:gd name="T4" fmla="*/ 678 w 1121"/>
                            <a:gd name="T5" fmla="*/ 114 h 479"/>
                            <a:gd name="T6" fmla="*/ 713 w 1121"/>
                            <a:gd name="T7" fmla="*/ 111 h 479"/>
                            <a:gd name="T8" fmla="*/ 755 w 1121"/>
                            <a:gd name="T9" fmla="*/ 110 h 479"/>
                            <a:gd name="T10" fmla="*/ 803 w 1121"/>
                            <a:gd name="T11" fmla="*/ 117 h 479"/>
                            <a:gd name="T12" fmla="*/ 850 w 1121"/>
                            <a:gd name="T13" fmla="*/ 134 h 479"/>
                            <a:gd name="T14" fmla="*/ 882 w 1121"/>
                            <a:gd name="T15" fmla="*/ 153 h 479"/>
                            <a:gd name="T16" fmla="*/ 899 w 1121"/>
                            <a:gd name="T17" fmla="*/ 168 h 479"/>
                            <a:gd name="T18" fmla="*/ 1005 w 1121"/>
                            <a:gd name="T19" fmla="*/ 296 h 479"/>
                            <a:gd name="T20" fmla="*/ 1047 w 1121"/>
                            <a:gd name="T21" fmla="*/ 329 h 479"/>
                            <a:gd name="T22" fmla="*/ 1079 w 1121"/>
                            <a:gd name="T23" fmla="*/ 360 h 479"/>
                            <a:gd name="T24" fmla="*/ 1103 w 1121"/>
                            <a:gd name="T25" fmla="*/ 387 h 479"/>
                            <a:gd name="T26" fmla="*/ 1121 w 1121"/>
                            <a:gd name="T27" fmla="*/ 410 h 479"/>
                            <a:gd name="T28" fmla="*/ 1067 w 1121"/>
                            <a:gd name="T29" fmla="*/ 423 h 479"/>
                            <a:gd name="T30" fmla="*/ 1020 w 1121"/>
                            <a:gd name="T31" fmla="*/ 428 h 479"/>
                            <a:gd name="T32" fmla="*/ 981 w 1121"/>
                            <a:gd name="T33" fmla="*/ 428 h 479"/>
                            <a:gd name="T34" fmla="*/ 944 w 1121"/>
                            <a:gd name="T35" fmla="*/ 423 h 479"/>
                            <a:gd name="T36" fmla="*/ 909 w 1121"/>
                            <a:gd name="T37" fmla="*/ 419 h 479"/>
                            <a:gd name="T38" fmla="*/ 877 w 1121"/>
                            <a:gd name="T39" fmla="*/ 411 h 479"/>
                            <a:gd name="T40" fmla="*/ 814 w 1121"/>
                            <a:gd name="T41" fmla="*/ 389 h 479"/>
                            <a:gd name="T42" fmla="*/ 749 w 1121"/>
                            <a:gd name="T43" fmla="*/ 363 h 479"/>
                            <a:gd name="T44" fmla="*/ 682 w 1121"/>
                            <a:gd name="T45" fmla="*/ 345 h 479"/>
                            <a:gd name="T46" fmla="*/ 622 w 1121"/>
                            <a:gd name="T47" fmla="*/ 351 h 479"/>
                            <a:gd name="T48" fmla="*/ 567 w 1121"/>
                            <a:gd name="T49" fmla="*/ 360 h 479"/>
                            <a:gd name="T50" fmla="*/ 516 w 1121"/>
                            <a:gd name="T51" fmla="*/ 371 h 479"/>
                            <a:gd name="T52" fmla="*/ 471 w 1121"/>
                            <a:gd name="T53" fmla="*/ 381 h 479"/>
                            <a:gd name="T54" fmla="*/ 431 w 1121"/>
                            <a:gd name="T55" fmla="*/ 392 h 479"/>
                            <a:gd name="T56" fmla="*/ 397 w 1121"/>
                            <a:gd name="T57" fmla="*/ 402 h 479"/>
                            <a:gd name="T58" fmla="*/ 369 w 1121"/>
                            <a:gd name="T59" fmla="*/ 411 h 479"/>
                            <a:gd name="T60" fmla="*/ 348 w 1121"/>
                            <a:gd name="T61" fmla="*/ 417 h 479"/>
                            <a:gd name="T62" fmla="*/ 327 w 1121"/>
                            <a:gd name="T63" fmla="*/ 422 h 479"/>
                            <a:gd name="T64" fmla="*/ 306 w 1121"/>
                            <a:gd name="T65" fmla="*/ 428 h 479"/>
                            <a:gd name="T66" fmla="*/ 261 w 1121"/>
                            <a:gd name="T67" fmla="*/ 441 h 479"/>
                            <a:gd name="T68" fmla="*/ 240 w 1121"/>
                            <a:gd name="T69" fmla="*/ 447 h 479"/>
                            <a:gd name="T70" fmla="*/ 225 w 1121"/>
                            <a:gd name="T71" fmla="*/ 452 h 479"/>
                            <a:gd name="T72" fmla="*/ 213 w 1121"/>
                            <a:gd name="T73" fmla="*/ 455 h 479"/>
                            <a:gd name="T74" fmla="*/ 209 w 1121"/>
                            <a:gd name="T75" fmla="*/ 455 h 479"/>
                            <a:gd name="T76" fmla="*/ 0 w 1121"/>
                            <a:gd name="T77" fmla="*/ 446 h 479"/>
                            <a:gd name="T78" fmla="*/ 107 w 1121"/>
                            <a:gd name="T79" fmla="*/ 273 h 479"/>
                            <a:gd name="T80" fmla="*/ 120 w 1121"/>
                            <a:gd name="T81" fmla="*/ 233 h 479"/>
                            <a:gd name="T82" fmla="*/ 129 w 1121"/>
                            <a:gd name="T83" fmla="*/ 200 h 479"/>
                            <a:gd name="T84" fmla="*/ 136 w 1121"/>
                            <a:gd name="T85" fmla="*/ 168 h 479"/>
                            <a:gd name="T86" fmla="*/ 145 w 1121"/>
                            <a:gd name="T87" fmla="*/ 134 h 479"/>
                            <a:gd name="T88" fmla="*/ 82 w 1121"/>
                            <a:gd name="T89" fmla="*/ 92 h 479"/>
                            <a:gd name="T90" fmla="*/ 84 w 1121"/>
                            <a:gd name="T91" fmla="*/ 89 h 479"/>
                            <a:gd name="T92" fmla="*/ 89 w 1121"/>
                            <a:gd name="T93" fmla="*/ 86 h 479"/>
                            <a:gd name="T94" fmla="*/ 101 w 1121"/>
                            <a:gd name="T95" fmla="*/ 86 h 479"/>
                            <a:gd name="T96" fmla="*/ 121 w 1121"/>
                            <a:gd name="T97" fmla="*/ 36 h 479"/>
                            <a:gd name="T98" fmla="*/ 189 w 1121"/>
                            <a:gd name="T99" fmla="*/ 2 h 479"/>
                            <a:gd name="T100" fmla="*/ 222 w 1121"/>
                            <a:gd name="T101" fmla="*/ 3 h 479"/>
                            <a:gd name="T102" fmla="*/ 262 w 1121"/>
                            <a:gd name="T103" fmla="*/ 9 h 479"/>
                            <a:gd name="T104" fmla="*/ 307 w 1121"/>
                            <a:gd name="T105" fmla="*/ 18 h 479"/>
                            <a:gd name="T106" fmla="*/ 354 w 1121"/>
                            <a:gd name="T107" fmla="*/ 33 h 479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w 1121"/>
                            <a:gd name="T163" fmla="*/ 0 h 479"/>
                            <a:gd name="T164" fmla="*/ 1121 w 1121"/>
                            <a:gd name="T165" fmla="*/ 479 h 479"/>
                          </a:gdLst>
                          <a:ahLst/>
                          <a:cxnLst>
                            <a:cxn ang="T108">
                              <a:pos x="T0" y="T1"/>
                            </a:cxn>
                            <a:cxn ang="T109">
                              <a:pos x="T2" y="T3"/>
                            </a:cxn>
                            <a:cxn ang="T110">
                              <a:pos x="T4" y="T5"/>
                            </a:cxn>
                            <a:cxn ang="T111">
                              <a:pos x="T6" y="T7"/>
                            </a:cxn>
                            <a:cxn ang="T112">
                              <a:pos x="T8" y="T9"/>
                            </a:cxn>
                            <a:cxn ang="T113">
                              <a:pos x="T10" y="T11"/>
                            </a:cxn>
                            <a:cxn ang="T114">
                              <a:pos x="T12" y="T13"/>
                            </a:cxn>
                            <a:cxn ang="T115">
                              <a:pos x="T14" y="T15"/>
                            </a:cxn>
                            <a:cxn ang="T116">
                              <a:pos x="T16" y="T17"/>
                            </a:cxn>
                            <a:cxn ang="T117">
                              <a:pos x="T18" y="T19"/>
                            </a:cxn>
                            <a:cxn ang="T118">
                              <a:pos x="T20" y="T21"/>
                            </a:cxn>
                            <a:cxn ang="T119">
                              <a:pos x="T22" y="T23"/>
                            </a:cxn>
                            <a:cxn ang="T120">
                              <a:pos x="T24" y="T25"/>
                            </a:cxn>
                            <a:cxn ang="T121">
                              <a:pos x="T26" y="T27"/>
                            </a:cxn>
                            <a:cxn ang="T122">
                              <a:pos x="T28" y="T29"/>
                            </a:cxn>
                            <a:cxn ang="T123">
                              <a:pos x="T30" y="T31"/>
                            </a:cxn>
                            <a:cxn ang="T124">
                              <a:pos x="T32" y="T33"/>
                            </a:cxn>
                            <a:cxn ang="T125">
                              <a:pos x="T34" y="T35"/>
                            </a:cxn>
                            <a:cxn ang="T126">
                              <a:pos x="T36" y="T37"/>
                            </a:cxn>
                            <a:cxn ang="T127">
                              <a:pos x="T38" y="T39"/>
                            </a:cxn>
                            <a:cxn ang="T128">
                              <a:pos x="T40" y="T41"/>
                            </a:cxn>
                            <a:cxn ang="T129">
                              <a:pos x="T42" y="T43"/>
                            </a:cxn>
                            <a:cxn ang="T130">
                              <a:pos x="T44" y="T45"/>
                            </a:cxn>
                            <a:cxn ang="T131">
                              <a:pos x="T46" y="T47"/>
                            </a:cxn>
                            <a:cxn ang="T132">
                              <a:pos x="T48" y="T49"/>
                            </a:cxn>
                            <a:cxn ang="T133">
                              <a:pos x="T50" y="T51"/>
                            </a:cxn>
                            <a:cxn ang="T134">
                              <a:pos x="T52" y="T53"/>
                            </a:cxn>
                            <a:cxn ang="T135">
                              <a:pos x="T54" y="T55"/>
                            </a:cxn>
                            <a:cxn ang="T136">
                              <a:pos x="T56" y="T57"/>
                            </a:cxn>
                            <a:cxn ang="T137">
                              <a:pos x="T58" y="T59"/>
                            </a:cxn>
                            <a:cxn ang="T138">
                              <a:pos x="T60" y="T61"/>
                            </a:cxn>
                            <a:cxn ang="T139">
                              <a:pos x="T62" y="T63"/>
                            </a:cxn>
                            <a:cxn ang="T140">
                              <a:pos x="T64" y="T65"/>
                            </a:cxn>
                            <a:cxn ang="T141">
                              <a:pos x="T66" y="T67"/>
                            </a:cxn>
                            <a:cxn ang="T142">
                              <a:pos x="T68" y="T69"/>
                            </a:cxn>
                            <a:cxn ang="T143">
                              <a:pos x="T70" y="T71"/>
                            </a:cxn>
                            <a:cxn ang="T144">
                              <a:pos x="T72" y="T73"/>
                            </a:cxn>
                            <a:cxn ang="T145">
                              <a:pos x="T74" y="T75"/>
                            </a:cxn>
                            <a:cxn ang="T146">
                              <a:pos x="T76" y="T77"/>
                            </a:cxn>
                            <a:cxn ang="T147">
                              <a:pos x="T78" y="T79"/>
                            </a:cxn>
                            <a:cxn ang="T148">
                              <a:pos x="T80" y="T81"/>
                            </a:cxn>
                            <a:cxn ang="T149">
                              <a:pos x="T82" y="T83"/>
                            </a:cxn>
                            <a:cxn ang="T150">
                              <a:pos x="T84" y="T85"/>
                            </a:cxn>
                            <a:cxn ang="T151">
                              <a:pos x="T86" y="T87"/>
                            </a:cxn>
                            <a:cxn ang="T152">
                              <a:pos x="T88" y="T89"/>
                            </a:cxn>
                            <a:cxn ang="T153">
                              <a:pos x="T90" y="T91"/>
                            </a:cxn>
                            <a:cxn ang="T154">
                              <a:pos x="T92" y="T93"/>
                            </a:cxn>
                            <a:cxn ang="T155">
                              <a:pos x="T94" y="T95"/>
                            </a:cxn>
                            <a:cxn ang="T156">
                              <a:pos x="T96" y="T97"/>
                            </a:cxn>
                            <a:cxn ang="T157">
                              <a:pos x="T98" y="T99"/>
                            </a:cxn>
                            <a:cxn ang="T158">
                              <a:pos x="T100" y="T101"/>
                            </a:cxn>
                            <a:cxn ang="T159">
                              <a:pos x="T102" y="T103"/>
                            </a:cxn>
                            <a:cxn ang="T160">
                              <a:pos x="T104" y="T105"/>
                            </a:cxn>
                            <a:cxn ang="T161">
                              <a:pos x="T106" y="T107"/>
                            </a:cxn>
                          </a:cxnLst>
                          <a:rect l="T162" t="T163" r="T164" b="T165"/>
                          <a:pathLst>
                            <a:path w="1121" h="479">
                              <a:moveTo>
                                <a:pt x="592" y="114"/>
                              </a:moveTo>
                              <a:lnTo>
                                <a:pt x="611" y="116"/>
                              </a:lnTo>
                              <a:lnTo>
                                <a:pt x="628" y="117"/>
                              </a:lnTo>
                              <a:lnTo>
                                <a:pt x="645" y="116"/>
                              </a:lnTo>
                              <a:lnTo>
                                <a:pt x="661" y="116"/>
                              </a:lnTo>
                              <a:lnTo>
                                <a:pt x="678" y="114"/>
                              </a:lnTo>
                              <a:lnTo>
                                <a:pt x="696" y="113"/>
                              </a:lnTo>
                              <a:lnTo>
                                <a:pt x="713" y="111"/>
                              </a:lnTo>
                              <a:lnTo>
                                <a:pt x="733" y="110"/>
                              </a:lnTo>
                              <a:lnTo>
                                <a:pt x="755" y="110"/>
                              </a:lnTo>
                              <a:lnTo>
                                <a:pt x="779" y="111"/>
                              </a:lnTo>
                              <a:lnTo>
                                <a:pt x="803" y="117"/>
                              </a:lnTo>
                              <a:lnTo>
                                <a:pt x="826" y="125"/>
                              </a:lnTo>
                              <a:lnTo>
                                <a:pt x="850" y="134"/>
                              </a:lnTo>
                              <a:lnTo>
                                <a:pt x="871" y="146"/>
                              </a:lnTo>
                              <a:lnTo>
                                <a:pt x="882" y="153"/>
                              </a:lnTo>
                              <a:lnTo>
                                <a:pt x="891" y="161"/>
                              </a:lnTo>
                              <a:lnTo>
                                <a:pt x="899" y="168"/>
                              </a:lnTo>
                              <a:lnTo>
                                <a:pt x="907" y="177"/>
                              </a:lnTo>
                              <a:lnTo>
                                <a:pt x="1005" y="296"/>
                              </a:lnTo>
                              <a:lnTo>
                                <a:pt x="1028" y="314"/>
                              </a:lnTo>
                              <a:lnTo>
                                <a:pt x="1047" y="329"/>
                              </a:lnTo>
                              <a:lnTo>
                                <a:pt x="1064" y="345"/>
                              </a:lnTo>
                              <a:lnTo>
                                <a:pt x="1079" y="360"/>
                              </a:lnTo>
                              <a:lnTo>
                                <a:pt x="1092" y="374"/>
                              </a:lnTo>
                              <a:lnTo>
                                <a:pt x="1103" y="387"/>
                              </a:lnTo>
                              <a:lnTo>
                                <a:pt x="1113" y="399"/>
                              </a:lnTo>
                              <a:lnTo>
                                <a:pt x="1121" y="410"/>
                              </a:lnTo>
                              <a:lnTo>
                                <a:pt x="1092" y="417"/>
                              </a:lnTo>
                              <a:lnTo>
                                <a:pt x="1067" y="423"/>
                              </a:lnTo>
                              <a:lnTo>
                                <a:pt x="1043" y="426"/>
                              </a:lnTo>
                              <a:lnTo>
                                <a:pt x="1020" y="428"/>
                              </a:lnTo>
                              <a:lnTo>
                                <a:pt x="1001" y="428"/>
                              </a:lnTo>
                              <a:lnTo>
                                <a:pt x="981" y="428"/>
                              </a:lnTo>
                              <a:lnTo>
                                <a:pt x="963" y="426"/>
                              </a:lnTo>
                              <a:lnTo>
                                <a:pt x="944" y="423"/>
                              </a:lnTo>
                              <a:lnTo>
                                <a:pt x="926" y="422"/>
                              </a:lnTo>
                              <a:lnTo>
                                <a:pt x="909" y="419"/>
                              </a:lnTo>
                              <a:lnTo>
                                <a:pt x="893" y="416"/>
                              </a:lnTo>
                              <a:lnTo>
                                <a:pt x="877" y="411"/>
                              </a:lnTo>
                              <a:lnTo>
                                <a:pt x="845" y="401"/>
                              </a:lnTo>
                              <a:lnTo>
                                <a:pt x="814" y="389"/>
                              </a:lnTo>
                              <a:lnTo>
                                <a:pt x="781" y="375"/>
                              </a:lnTo>
                              <a:lnTo>
                                <a:pt x="749" y="363"/>
                              </a:lnTo>
                              <a:lnTo>
                                <a:pt x="715" y="353"/>
                              </a:lnTo>
                              <a:lnTo>
                                <a:pt x="682" y="345"/>
                              </a:lnTo>
                              <a:lnTo>
                                <a:pt x="651" y="348"/>
                              </a:lnTo>
                              <a:lnTo>
                                <a:pt x="622" y="351"/>
                              </a:lnTo>
                              <a:lnTo>
                                <a:pt x="593" y="356"/>
                              </a:lnTo>
                              <a:lnTo>
                                <a:pt x="567" y="360"/>
                              </a:lnTo>
                              <a:lnTo>
                                <a:pt x="541" y="365"/>
                              </a:lnTo>
                              <a:lnTo>
                                <a:pt x="516" y="371"/>
                              </a:lnTo>
                              <a:lnTo>
                                <a:pt x="493" y="377"/>
                              </a:lnTo>
                              <a:lnTo>
                                <a:pt x="471" y="381"/>
                              </a:lnTo>
                              <a:lnTo>
                                <a:pt x="450" y="387"/>
                              </a:lnTo>
                              <a:lnTo>
                                <a:pt x="431" y="392"/>
                              </a:lnTo>
                              <a:lnTo>
                                <a:pt x="414" y="398"/>
                              </a:lnTo>
                              <a:lnTo>
                                <a:pt x="397" y="402"/>
                              </a:lnTo>
                              <a:lnTo>
                                <a:pt x="383" y="407"/>
                              </a:lnTo>
                              <a:lnTo>
                                <a:pt x="369" y="411"/>
                              </a:lnTo>
                              <a:lnTo>
                                <a:pt x="358" y="414"/>
                              </a:lnTo>
                              <a:lnTo>
                                <a:pt x="348" y="417"/>
                              </a:lnTo>
                              <a:lnTo>
                                <a:pt x="338" y="419"/>
                              </a:lnTo>
                              <a:lnTo>
                                <a:pt x="327" y="422"/>
                              </a:lnTo>
                              <a:lnTo>
                                <a:pt x="317" y="425"/>
                              </a:lnTo>
                              <a:lnTo>
                                <a:pt x="306" y="428"/>
                              </a:lnTo>
                              <a:lnTo>
                                <a:pt x="282" y="435"/>
                              </a:lnTo>
                              <a:lnTo>
                                <a:pt x="261" y="441"/>
                              </a:lnTo>
                              <a:lnTo>
                                <a:pt x="250" y="444"/>
                              </a:lnTo>
                              <a:lnTo>
                                <a:pt x="240" y="447"/>
                              </a:lnTo>
                              <a:lnTo>
                                <a:pt x="232" y="449"/>
                              </a:lnTo>
                              <a:lnTo>
                                <a:pt x="225" y="452"/>
                              </a:lnTo>
                              <a:lnTo>
                                <a:pt x="218" y="453"/>
                              </a:lnTo>
                              <a:lnTo>
                                <a:pt x="213" y="455"/>
                              </a:lnTo>
                              <a:lnTo>
                                <a:pt x="210" y="455"/>
                              </a:lnTo>
                              <a:lnTo>
                                <a:pt x="209" y="455"/>
                              </a:lnTo>
                              <a:lnTo>
                                <a:pt x="68" y="479"/>
                              </a:lnTo>
                              <a:lnTo>
                                <a:pt x="0" y="446"/>
                              </a:lnTo>
                              <a:lnTo>
                                <a:pt x="70" y="383"/>
                              </a:lnTo>
                              <a:lnTo>
                                <a:pt x="107" y="273"/>
                              </a:lnTo>
                              <a:lnTo>
                                <a:pt x="114" y="251"/>
                              </a:lnTo>
                              <a:lnTo>
                                <a:pt x="120" y="233"/>
                              </a:lnTo>
                              <a:lnTo>
                                <a:pt x="125" y="215"/>
                              </a:lnTo>
                              <a:lnTo>
                                <a:pt x="129" y="200"/>
                              </a:lnTo>
                              <a:lnTo>
                                <a:pt x="133" y="185"/>
                              </a:lnTo>
                              <a:lnTo>
                                <a:pt x="136" y="168"/>
                              </a:lnTo>
                              <a:lnTo>
                                <a:pt x="140" y="152"/>
                              </a:lnTo>
                              <a:lnTo>
                                <a:pt x="145" y="134"/>
                              </a:lnTo>
                              <a:lnTo>
                                <a:pt x="82" y="93"/>
                              </a:lnTo>
                              <a:lnTo>
                                <a:pt x="82" y="92"/>
                              </a:lnTo>
                              <a:lnTo>
                                <a:pt x="83" y="90"/>
                              </a:lnTo>
                              <a:lnTo>
                                <a:pt x="84" y="89"/>
                              </a:lnTo>
                              <a:lnTo>
                                <a:pt x="86" y="87"/>
                              </a:lnTo>
                              <a:lnTo>
                                <a:pt x="89" y="86"/>
                              </a:lnTo>
                              <a:lnTo>
                                <a:pt x="94" y="84"/>
                              </a:lnTo>
                              <a:lnTo>
                                <a:pt x="101" y="86"/>
                              </a:lnTo>
                              <a:lnTo>
                                <a:pt x="112" y="89"/>
                              </a:lnTo>
                              <a:lnTo>
                                <a:pt x="121" y="36"/>
                              </a:lnTo>
                              <a:lnTo>
                                <a:pt x="145" y="0"/>
                              </a:lnTo>
                              <a:lnTo>
                                <a:pt x="189" y="2"/>
                              </a:lnTo>
                              <a:lnTo>
                                <a:pt x="204" y="2"/>
                              </a:lnTo>
                              <a:lnTo>
                                <a:pt x="222" y="3"/>
                              </a:lnTo>
                              <a:lnTo>
                                <a:pt x="241" y="5"/>
                              </a:lnTo>
                              <a:lnTo>
                                <a:pt x="262" y="9"/>
                              </a:lnTo>
                              <a:lnTo>
                                <a:pt x="283" y="14"/>
                              </a:lnTo>
                              <a:lnTo>
                                <a:pt x="307" y="18"/>
                              </a:lnTo>
                              <a:lnTo>
                                <a:pt x="330" y="26"/>
                              </a:lnTo>
                              <a:lnTo>
                                <a:pt x="354" y="33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0" name="Freeform 48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57" y="1391"/>
                          <a:ext cx="148" cy="99"/>
                        </a:xfrm>
                        <a:custGeom>
                          <a:avLst/>
                          <a:gdLst>
                            <a:gd name="T0" fmla="*/ 297 w 297"/>
                            <a:gd name="T1" fmla="*/ 200 h 200"/>
                            <a:gd name="T2" fmla="*/ 81 w 297"/>
                            <a:gd name="T3" fmla="*/ 24 h 200"/>
                            <a:gd name="T4" fmla="*/ 0 w 297"/>
                            <a:gd name="T5" fmla="*/ 0 h 200"/>
                            <a:gd name="T6" fmla="*/ 120 w 297"/>
                            <a:gd name="T7" fmla="*/ 159 h 200"/>
                            <a:gd name="T8" fmla="*/ 297 w 297"/>
                            <a:gd name="T9" fmla="*/ 200 h 20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7"/>
                            <a:gd name="T16" fmla="*/ 0 h 200"/>
                            <a:gd name="T17" fmla="*/ 297 w 297"/>
                            <a:gd name="T18" fmla="*/ 200 h 20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7" h="200">
                              <a:moveTo>
                                <a:pt x="297" y="200"/>
                              </a:moveTo>
                              <a:lnTo>
                                <a:pt x="81" y="24"/>
                              </a:lnTo>
                              <a:lnTo>
                                <a:pt x="0" y="0"/>
                              </a:lnTo>
                              <a:lnTo>
                                <a:pt x="120" y="159"/>
                              </a:lnTo>
                              <a:lnTo>
                                <a:pt x="297" y="2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1" name="Freeform 48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17" y="1470"/>
                          <a:ext cx="88" cy="20"/>
                        </a:xfrm>
                        <a:custGeom>
                          <a:avLst/>
                          <a:gdLst>
                            <a:gd name="T0" fmla="*/ 0 w 177"/>
                            <a:gd name="T1" fmla="*/ 0 h 41"/>
                            <a:gd name="T2" fmla="*/ 20 w 177"/>
                            <a:gd name="T3" fmla="*/ 8 h 41"/>
                            <a:gd name="T4" fmla="*/ 41 w 177"/>
                            <a:gd name="T5" fmla="*/ 15 h 41"/>
                            <a:gd name="T6" fmla="*/ 63 w 177"/>
                            <a:gd name="T7" fmla="*/ 21 h 41"/>
                            <a:gd name="T8" fmla="*/ 85 w 177"/>
                            <a:gd name="T9" fmla="*/ 27 h 41"/>
                            <a:gd name="T10" fmla="*/ 109 w 177"/>
                            <a:gd name="T11" fmla="*/ 33 h 41"/>
                            <a:gd name="T12" fmla="*/ 132 w 177"/>
                            <a:gd name="T13" fmla="*/ 36 h 41"/>
                            <a:gd name="T14" fmla="*/ 154 w 177"/>
                            <a:gd name="T15" fmla="*/ 39 h 41"/>
                            <a:gd name="T16" fmla="*/ 177 w 177"/>
                            <a:gd name="T17" fmla="*/ 41 h 41"/>
                            <a:gd name="T18" fmla="*/ 0 w 177"/>
                            <a:gd name="T19" fmla="*/ 0 h 41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7"/>
                            <a:gd name="T31" fmla="*/ 0 h 41"/>
                            <a:gd name="T32" fmla="*/ 177 w 177"/>
                            <a:gd name="T33" fmla="*/ 41 h 41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7" h="41">
                              <a:moveTo>
                                <a:pt x="0" y="0"/>
                              </a:moveTo>
                              <a:lnTo>
                                <a:pt x="20" y="8"/>
                              </a:lnTo>
                              <a:lnTo>
                                <a:pt x="41" y="15"/>
                              </a:lnTo>
                              <a:lnTo>
                                <a:pt x="63" y="21"/>
                              </a:lnTo>
                              <a:lnTo>
                                <a:pt x="85" y="27"/>
                              </a:lnTo>
                              <a:lnTo>
                                <a:pt x="109" y="33"/>
                              </a:lnTo>
                              <a:lnTo>
                                <a:pt x="132" y="36"/>
                              </a:lnTo>
                              <a:lnTo>
                                <a:pt x="154" y="39"/>
                              </a:lnTo>
                              <a:lnTo>
                                <a:pt x="177" y="41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2" name="Freeform 4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58" y="1391"/>
                          <a:ext cx="147" cy="99"/>
                        </a:xfrm>
                        <a:custGeom>
                          <a:avLst/>
                          <a:gdLst>
                            <a:gd name="T0" fmla="*/ 0 w 295"/>
                            <a:gd name="T1" fmla="*/ 0 h 200"/>
                            <a:gd name="T2" fmla="*/ 7 w 295"/>
                            <a:gd name="T3" fmla="*/ 6 h 200"/>
                            <a:gd name="T4" fmla="*/ 15 w 295"/>
                            <a:gd name="T5" fmla="*/ 12 h 200"/>
                            <a:gd name="T6" fmla="*/ 26 w 295"/>
                            <a:gd name="T7" fmla="*/ 17 h 200"/>
                            <a:gd name="T8" fmla="*/ 36 w 295"/>
                            <a:gd name="T9" fmla="*/ 21 h 200"/>
                            <a:gd name="T10" fmla="*/ 46 w 295"/>
                            <a:gd name="T11" fmla="*/ 26 h 200"/>
                            <a:gd name="T12" fmla="*/ 57 w 295"/>
                            <a:gd name="T13" fmla="*/ 27 h 200"/>
                            <a:gd name="T14" fmla="*/ 65 w 295"/>
                            <a:gd name="T15" fmla="*/ 29 h 200"/>
                            <a:gd name="T16" fmla="*/ 71 w 295"/>
                            <a:gd name="T17" fmla="*/ 29 h 200"/>
                            <a:gd name="T18" fmla="*/ 271 w 295"/>
                            <a:gd name="T19" fmla="*/ 198 h 200"/>
                            <a:gd name="T20" fmla="*/ 295 w 295"/>
                            <a:gd name="T21" fmla="*/ 200 h 200"/>
                            <a:gd name="T22" fmla="*/ 79 w 295"/>
                            <a:gd name="T23" fmla="*/ 24 h 200"/>
                            <a:gd name="T24" fmla="*/ 0 w 295"/>
                            <a:gd name="T25" fmla="*/ 0 h 200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295"/>
                            <a:gd name="T40" fmla="*/ 0 h 200"/>
                            <a:gd name="T41" fmla="*/ 295 w 295"/>
                            <a:gd name="T42" fmla="*/ 200 h 200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295" h="200">
                              <a:moveTo>
                                <a:pt x="0" y="0"/>
                              </a:moveTo>
                              <a:lnTo>
                                <a:pt x="7" y="6"/>
                              </a:lnTo>
                              <a:lnTo>
                                <a:pt x="15" y="12"/>
                              </a:lnTo>
                              <a:lnTo>
                                <a:pt x="26" y="17"/>
                              </a:lnTo>
                              <a:lnTo>
                                <a:pt x="36" y="21"/>
                              </a:lnTo>
                              <a:lnTo>
                                <a:pt x="46" y="26"/>
                              </a:lnTo>
                              <a:lnTo>
                                <a:pt x="57" y="27"/>
                              </a:lnTo>
                              <a:lnTo>
                                <a:pt x="65" y="29"/>
                              </a:lnTo>
                              <a:lnTo>
                                <a:pt x="71" y="29"/>
                              </a:lnTo>
                              <a:lnTo>
                                <a:pt x="271" y="198"/>
                              </a:lnTo>
                              <a:lnTo>
                                <a:pt x="295" y="200"/>
                              </a:lnTo>
                              <a:lnTo>
                                <a:pt x="79" y="24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9D9D9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3" name="Freeform 4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57" y="1391"/>
                          <a:ext cx="148" cy="99"/>
                        </a:xfrm>
                        <a:custGeom>
                          <a:avLst/>
                          <a:gdLst>
                            <a:gd name="T0" fmla="*/ 297 w 297"/>
                            <a:gd name="T1" fmla="*/ 200 h 200"/>
                            <a:gd name="T2" fmla="*/ 81 w 297"/>
                            <a:gd name="T3" fmla="*/ 24 h 200"/>
                            <a:gd name="T4" fmla="*/ 0 w 297"/>
                            <a:gd name="T5" fmla="*/ 0 h 200"/>
                            <a:gd name="T6" fmla="*/ 120 w 297"/>
                            <a:gd name="T7" fmla="*/ 159 h 200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97"/>
                            <a:gd name="T13" fmla="*/ 0 h 200"/>
                            <a:gd name="T14" fmla="*/ 297 w 297"/>
                            <a:gd name="T15" fmla="*/ 200 h 200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97" h="200">
                              <a:moveTo>
                                <a:pt x="297" y="200"/>
                              </a:moveTo>
                              <a:lnTo>
                                <a:pt x="81" y="24"/>
                              </a:lnTo>
                              <a:lnTo>
                                <a:pt x="0" y="0"/>
                              </a:lnTo>
                              <a:lnTo>
                                <a:pt x="120" y="159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4" name="Freeform 4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17" y="1470"/>
                          <a:ext cx="88" cy="20"/>
                        </a:xfrm>
                        <a:custGeom>
                          <a:avLst/>
                          <a:gdLst>
                            <a:gd name="T0" fmla="*/ 0 w 177"/>
                            <a:gd name="T1" fmla="*/ 0 h 41"/>
                            <a:gd name="T2" fmla="*/ 20 w 177"/>
                            <a:gd name="T3" fmla="*/ 8 h 41"/>
                            <a:gd name="T4" fmla="*/ 41 w 177"/>
                            <a:gd name="T5" fmla="*/ 15 h 41"/>
                            <a:gd name="T6" fmla="*/ 63 w 177"/>
                            <a:gd name="T7" fmla="*/ 21 h 41"/>
                            <a:gd name="T8" fmla="*/ 85 w 177"/>
                            <a:gd name="T9" fmla="*/ 27 h 41"/>
                            <a:gd name="T10" fmla="*/ 109 w 177"/>
                            <a:gd name="T11" fmla="*/ 32 h 41"/>
                            <a:gd name="T12" fmla="*/ 132 w 177"/>
                            <a:gd name="T13" fmla="*/ 36 h 41"/>
                            <a:gd name="T14" fmla="*/ 154 w 177"/>
                            <a:gd name="T15" fmla="*/ 39 h 41"/>
                            <a:gd name="T16" fmla="*/ 177 w 177"/>
                            <a:gd name="T17" fmla="*/ 41 h 41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177"/>
                            <a:gd name="T28" fmla="*/ 0 h 41"/>
                            <a:gd name="T29" fmla="*/ 177 w 177"/>
                            <a:gd name="T30" fmla="*/ 41 h 41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177" h="41">
                              <a:moveTo>
                                <a:pt x="0" y="0"/>
                              </a:moveTo>
                              <a:lnTo>
                                <a:pt x="20" y="8"/>
                              </a:lnTo>
                              <a:lnTo>
                                <a:pt x="41" y="15"/>
                              </a:lnTo>
                              <a:lnTo>
                                <a:pt x="63" y="21"/>
                              </a:lnTo>
                              <a:lnTo>
                                <a:pt x="85" y="27"/>
                              </a:lnTo>
                              <a:lnTo>
                                <a:pt x="109" y="32"/>
                              </a:lnTo>
                              <a:lnTo>
                                <a:pt x="132" y="36"/>
                              </a:lnTo>
                              <a:lnTo>
                                <a:pt x="154" y="39"/>
                              </a:lnTo>
                              <a:lnTo>
                                <a:pt x="177" y="41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5" name="Freeform 4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39" y="1411"/>
                          <a:ext cx="44" cy="33"/>
                        </a:xfrm>
                        <a:custGeom>
                          <a:avLst/>
                          <a:gdLst>
                            <a:gd name="T0" fmla="*/ 87 w 87"/>
                            <a:gd name="T1" fmla="*/ 66 h 66"/>
                            <a:gd name="T2" fmla="*/ 82 w 87"/>
                            <a:gd name="T3" fmla="*/ 63 h 66"/>
                            <a:gd name="T4" fmla="*/ 79 w 87"/>
                            <a:gd name="T5" fmla="*/ 60 h 66"/>
                            <a:gd name="T6" fmla="*/ 77 w 87"/>
                            <a:gd name="T7" fmla="*/ 58 h 66"/>
                            <a:gd name="T8" fmla="*/ 75 w 87"/>
                            <a:gd name="T9" fmla="*/ 57 h 66"/>
                            <a:gd name="T10" fmla="*/ 72 w 87"/>
                            <a:gd name="T11" fmla="*/ 55 h 66"/>
                            <a:gd name="T12" fmla="*/ 69 w 87"/>
                            <a:gd name="T13" fmla="*/ 52 h 66"/>
                            <a:gd name="T14" fmla="*/ 64 w 87"/>
                            <a:gd name="T15" fmla="*/ 49 h 66"/>
                            <a:gd name="T16" fmla="*/ 59 w 87"/>
                            <a:gd name="T17" fmla="*/ 46 h 66"/>
                            <a:gd name="T18" fmla="*/ 53 w 87"/>
                            <a:gd name="T19" fmla="*/ 42 h 66"/>
                            <a:gd name="T20" fmla="*/ 46 w 87"/>
                            <a:gd name="T21" fmla="*/ 36 h 66"/>
                            <a:gd name="T22" fmla="*/ 38 w 87"/>
                            <a:gd name="T23" fmla="*/ 28 h 66"/>
                            <a:gd name="T24" fmla="*/ 26 w 87"/>
                            <a:gd name="T25" fmla="*/ 21 h 66"/>
                            <a:gd name="T26" fmla="*/ 14 w 87"/>
                            <a:gd name="T27" fmla="*/ 12 h 66"/>
                            <a:gd name="T28" fmla="*/ 0 w 87"/>
                            <a:gd name="T29" fmla="*/ 0 h 66"/>
                            <a:gd name="T30" fmla="*/ 15 w 87"/>
                            <a:gd name="T31" fmla="*/ 3 h 6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87"/>
                            <a:gd name="T49" fmla="*/ 0 h 66"/>
                            <a:gd name="T50" fmla="*/ 87 w 87"/>
                            <a:gd name="T51" fmla="*/ 66 h 66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87" h="66">
                              <a:moveTo>
                                <a:pt x="87" y="66"/>
                              </a:moveTo>
                              <a:lnTo>
                                <a:pt x="82" y="63"/>
                              </a:lnTo>
                              <a:lnTo>
                                <a:pt x="79" y="60"/>
                              </a:lnTo>
                              <a:lnTo>
                                <a:pt x="77" y="58"/>
                              </a:lnTo>
                              <a:lnTo>
                                <a:pt x="75" y="57"/>
                              </a:lnTo>
                              <a:lnTo>
                                <a:pt x="72" y="55"/>
                              </a:lnTo>
                              <a:lnTo>
                                <a:pt x="69" y="52"/>
                              </a:lnTo>
                              <a:lnTo>
                                <a:pt x="64" y="49"/>
                              </a:lnTo>
                              <a:lnTo>
                                <a:pt x="59" y="46"/>
                              </a:lnTo>
                              <a:lnTo>
                                <a:pt x="53" y="42"/>
                              </a:lnTo>
                              <a:lnTo>
                                <a:pt x="46" y="36"/>
                              </a:lnTo>
                              <a:lnTo>
                                <a:pt x="38" y="28"/>
                              </a:lnTo>
                              <a:lnTo>
                                <a:pt x="26" y="21"/>
                              </a:lnTo>
                              <a:lnTo>
                                <a:pt x="14" y="12"/>
                              </a:lnTo>
                              <a:lnTo>
                                <a:pt x="0" y="0"/>
                              </a:lnTo>
                              <a:lnTo>
                                <a:pt x="15" y="3"/>
                              </a:lnTo>
                            </a:path>
                          </a:pathLst>
                        </a:custGeom>
                        <a:noFill/>
                        <a:ln w="15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4" name="Group 4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054" y="1562"/>
                        <a:ext cx="35" cy="22"/>
                        <a:chOff x="5054" y="1562"/>
                        <a:chExt cx="35" cy="22"/>
                      </a:xfrm>
                    </p:grpSpPr>
                    <p:sp>
                      <p:nvSpPr>
                        <p:cNvPr id="107" name="Freeform 4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80" y="1569"/>
                          <a:ext cx="9" cy="15"/>
                        </a:xfrm>
                        <a:custGeom>
                          <a:avLst/>
                          <a:gdLst>
                            <a:gd name="T0" fmla="*/ 2 w 20"/>
                            <a:gd name="T1" fmla="*/ 30 h 30"/>
                            <a:gd name="T2" fmla="*/ 0 w 20"/>
                            <a:gd name="T3" fmla="*/ 0 h 30"/>
                            <a:gd name="T4" fmla="*/ 20 w 20"/>
                            <a:gd name="T5" fmla="*/ 8 h 30"/>
                            <a:gd name="T6" fmla="*/ 2 w 20"/>
                            <a:gd name="T7" fmla="*/ 30 h 30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0"/>
                            <a:gd name="T13" fmla="*/ 0 h 30"/>
                            <a:gd name="T14" fmla="*/ 20 w 20"/>
                            <a:gd name="T15" fmla="*/ 30 h 30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0" h="30">
                              <a:moveTo>
                                <a:pt x="2" y="30"/>
                              </a:moveTo>
                              <a:lnTo>
                                <a:pt x="0" y="0"/>
                              </a:lnTo>
                              <a:lnTo>
                                <a:pt x="20" y="8"/>
                              </a:lnTo>
                              <a:lnTo>
                                <a:pt x="2" y="3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33333"/>
                        </a:solidFill>
                        <a:ln w="1588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8" name="Freeform 4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54" y="1562"/>
                          <a:ext cx="19" cy="14"/>
                        </a:xfrm>
                        <a:custGeom>
                          <a:avLst/>
                          <a:gdLst>
                            <a:gd name="T0" fmla="*/ 4 w 39"/>
                            <a:gd name="T1" fmla="*/ 0 h 29"/>
                            <a:gd name="T2" fmla="*/ 32 w 39"/>
                            <a:gd name="T3" fmla="*/ 14 h 29"/>
                            <a:gd name="T4" fmla="*/ 34 w 39"/>
                            <a:gd name="T5" fmla="*/ 9 h 29"/>
                            <a:gd name="T6" fmla="*/ 39 w 39"/>
                            <a:gd name="T7" fmla="*/ 24 h 29"/>
                            <a:gd name="T8" fmla="*/ 26 w 39"/>
                            <a:gd name="T9" fmla="*/ 29 h 29"/>
                            <a:gd name="T10" fmla="*/ 28 w 39"/>
                            <a:gd name="T11" fmla="*/ 24 h 29"/>
                            <a:gd name="T12" fmla="*/ 0 w 39"/>
                            <a:gd name="T13" fmla="*/ 9 h 29"/>
                            <a:gd name="T14" fmla="*/ 4 w 39"/>
                            <a:gd name="T15" fmla="*/ 0 h 29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39"/>
                            <a:gd name="T25" fmla="*/ 0 h 29"/>
                            <a:gd name="T26" fmla="*/ 39 w 39"/>
                            <a:gd name="T27" fmla="*/ 29 h 29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39" h="29">
                              <a:moveTo>
                                <a:pt x="4" y="0"/>
                              </a:moveTo>
                              <a:lnTo>
                                <a:pt x="32" y="14"/>
                              </a:lnTo>
                              <a:lnTo>
                                <a:pt x="34" y="9"/>
                              </a:lnTo>
                              <a:lnTo>
                                <a:pt x="39" y="24"/>
                              </a:lnTo>
                              <a:lnTo>
                                <a:pt x="26" y="29"/>
                              </a:lnTo>
                              <a:lnTo>
                                <a:pt x="28" y="24"/>
                              </a:lnTo>
                              <a:lnTo>
                                <a:pt x="0" y="9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65" name="Freeform 49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24" y="1647"/>
                        <a:ext cx="15" cy="6"/>
                      </a:xfrm>
                      <a:custGeom>
                        <a:avLst/>
                        <a:gdLst>
                          <a:gd name="T0" fmla="*/ 2 w 30"/>
                          <a:gd name="T1" fmla="*/ 6 h 12"/>
                          <a:gd name="T2" fmla="*/ 24 w 30"/>
                          <a:gd name="T3" fmla="*/ 9 h 12"/>
                          <a:gd name="T4" fmla="*/ 25 w 30"/>
                          <a:gd name="T5" fmla="*/ 12 h 12"/>
                          <a:gd name="T6" fmla="*/ 30 w 30"/>
                          <a:gd name="T7" fmla="*/ 8 h 12"/>
                          <a:gd name="T8" fmla="*/ 21 w 30"/>
                          <a:gd name="T9" fmla="*/ 0 h 12"/>
                          <a:gd name="T10" fmla="*/ 22 w 30"/>
                          <a:gd name="T11" fmla="*/ 3 h 12"/>
                          <a:gd name="T12" fmla="*/ 0 w 30"/>
                          <a:gd name="T13" fmla="*/ 0 h 12"/>
                          <a:gd name="T14" fmla="*/ 2 w 30"/>
                          <a:gd name="T15" fmla="*/ 6 h 1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0"/>
                          <a:gd name="T25" fmla="*/ 0 h 12"/>
                          <a:gd name="T26" fmla="*/ 30 w 30"/>
                          <a:gd name="T27" fmla="*/ 12 h 1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0" h="12">
                            <a:moveTo>
                              <a:pt x="2" y="6"/>
                            </a:moveTo>
                            <a:lnTo>
                              <a:pt x="24" y="9"/>
                            </a:lnTo>
                            <a:lnTo>
                              <a:pt x="25" y="12"/>
                            </a:lnTo>
                            <a:lnTo>
                              <a:pt x="30" y="8"/>
                            </a:lnTo>
                            <a:lnTo>
                              <a:pt x="21" y="0"/>
                            </a:lnTo>
                            <a:lnTo>
                              <a:pt x="22" y="3"/>
                            </a:lnTo>
                            <a:lnTo>
                              <a:pt x="0" y="0"/>
                            </a:lnTo>
                            <a:lnTo>
                              <a:pt x="2" y="6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9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grpSp>
                    <p:nvGrpSpPr>
                      <p:cNvPr id="66" name="Group 49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076" y="1631"/>
                        <a:ext cx="23" cy="21"/>
                        <a:chOff x="5076" y="1631"/>
                        <a:chExt cx="23" cy="21"/>
                      </a:xfrm>
                    </p:grpSpPr>
                    <p:sp>
                      <p:nvSpPr>
                        <p:cNvPr id="103" name="Freeform 49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94" y="1638"/>
                          <a:ext cx="5" cy="14"/>
                        </a:xfrm>
                        <a:custGeom>
                          <a:avLst/>
                          <a:gdLst>
                            <a:gd name="T0" fmla="*/ 4 w 10"/>
                            <a:gd name="T1" fmla="*/ 2 h 29"/>
                            <a:gd name="T2" fmla="*/ 10 w 10"/>
                            <a:gd name="T3" fmla="*/ 29 h 29"/>
                            <a:gd name="T4" fmla="*/ 6 w 10"/>
                            <a:gd name="T5" fmla="*/ 27 h 29"/>
                            <a:gd name="T6" fmla="*/ 0 w 10"/>
                            <a:gd name="T7" fmla="*/ 0 h 29"/>
                            <a:gd name="T8" fmla="*/ 4 w 10"/>
                            <a:gd name="T9" fmla="*/ 2 h 29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0"/>
                            <a:gd name="T16" fmla="*/ 0 h 29"/>
                            <a:gd name="T17" fmla="*/ 10 w 10"/>
                            <a:gd name="T18" fmla="*/ 29 h 29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0" h="29">
                              <a:moveTo>
                                <a:pt x="4" y="2"/>
                              </a:moveTo>
                              <a:lnTo>
                                <a:pt x="10" y="29"/>
                              </a:lnTo>
                              <a:lnTo>
                                <a:pt x="6" y="27"/>
                              </a:lnTo>
                              <a:lnTo>
                                <a:pt x="0" y="0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" name="Freeform 49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94" y="1638"/>
                          <a:ext cx="5" cy="14"/>
                        </a:xfrm>
                        <a:custGeom>
                          <a:avLst/>
                          <a:gdLst>
                            <a:gd name="T0" fmla="*/ 4 w 10"/>
                            <a:gd name="T1" fmla="*/ 2 h 29"/>
                            <a:gd name="T2" fmla="*/ 10 w 10"/>
                            <a:gd name="T3" fmla="*/ 29 h 29"/>
                            <a:gd name="T4" fmla="*/ 6 w 10"/>
                            <a:gd name="T5" fmla="*/ 27 h 29"/>
                            <a:gd name="T6" fmla="*/ 0 w 10"/>
                            <a:gd name="T7" fmla="*/ 0 h 29"/>
                            <a:gd name="T8" fmla="*/ 4 w 10"/>
                            <a:gd name="T9" fmla="*/ 2 h 29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0"/>
                            <a:gd name="T16" fmla="*/ 0 h 29"/>
                            <a:gd name="T17" fmla="*/ 10 w 10"/>
                            <a:gd name="T18" fmla="*/ 29 h 29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0" h="29">
                              <a:moveTo>
                                <a:pt x="4" y="2"/>
                              </a:moveTo>
                              <a:lnTo>
                                <a:pt x="10" y="29"/>
                              </a:lnTo>
                              <a:lnTo>
                                <a:pt x="6" y="27"/>
                              </a:lnTo>
                              <a:lnTo>
                                <a:pt x="0" y="0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" name="Freeform 49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76" y="1631"/>
                          <a:ext cx="9" cy="15"/>
                        </a:xfrm>
                        <a:custGeom>
                          <a:avLst/>
                          <a:gdLst>
                            <a:gd name="T0" fmla="*/ 5 w 17"/>
                            <a:gd name="T1" fmla="*/ 12 h 30"/>
                            <a:gd name="T2" fmla="*/ 6 w 17"/>
                            <a:gd name="T3" fmla="*/ 12 h 30"/>
                            <a:gd name="T4" fmla="*/ 9 w 17"/>
                            <a:gd name="T5" fmla="*/ 12 h 30"/>
                            <a:gd name="T6" fmla="*/ 11 w 17"/>
                            <a:gd name="T7" fmla="*/ 13 h 30"/>
                            <a:gd name="T8" fmla="*/ 13 w 17"/>
                            <a:gd name="T9" fmla="*/ 15 h 30"/>
                            <a:gd name="T10" fmla="*/ 16 w 17"/>
                            <a:gd name="T11" fmla="*/ 19 h 30"/>
                            <a:gd name="T12" fmla="*/ 17 w 17"/>
                            <a:gd name="T13" fmla="*/ 22 h 30"/>
                            <a:gd name="T14" fmla="*/ 17 w 17"/>
                            <a:gd name="T15" fmla="*/ 25 h 30"/>
                            <a:gd name="T16" fmla="*/ 17 w 17"/>
                            <a:gd name="T17" fmla="*/ 28 h 30"/>
                            <a:gd name="T18" fmla="*/ 15 w 17"/>
                            <a:gd name="T19" fmla="*/ 30 h 30"/>
                            <a:gd name="T20" fmla="*/ 11 w 17"/>
                            <a:gd name="T21" fmla="*/ 30 h 30"/>
                            <a:gd name="T22" fmla="*/ 9 w 17"/>
                            <a:gd name="T23" fmla="*/ 28 h 30"/>
                            <a:gd name="T24" fmla="*/ 6 w 17"/>
                            <a:gd name="T25" fmla="*/ 27 h 30"/>
                            <a:gd name="T26" fmla="*/ 4 w 17"/>
                            <a:gd name="T27" fmla="*/ 22 h 30"/>
                            <a:gd name="T28" fmla="*/ 2 w 17"/>
                            <a:gd name="T29" fmla="*/ 19 h 30"/>
                            <a:gd name="T30" fmla="*/ 7 w 17"/>
                            <a:gd name="T31" fmla="*/ 21 h 30"/>
                            <a:gd name="T32" fmla="*/ 8 w 17"/>
                            <a:gd name="T33" fmla="*/ 24 h 30"/>
                            <a:gd name="T34" fmla="*/ 11 w 17"/>
                            <a:gd name="T35" fmla="*/ 25 h 30"/>
                            <a:gd name="T36" fmla="*/ 13 w 17"/>
                            <a:gd name="T37" fmla="*/ 25 h 30"/>
                            <a:gd name="T38" fmla="*/ 13 w 17"/>
                            <a:gd name="T39" fmla="*/ 22 h 30"/>
                            <a:gd name="T40" fmla="*/ 11 w 17"/>
                            <a:gd name="T41" fmla="*/ 18 h 30"/>
                            <a:gd name="T42" fmla="*/ 9 w 17"/>
                            <a:gd name="T43" fmla="*/ 16 h 30"/>
                            <a:gd name="T44" fmla="*/ 7 w 17"/>
                            <a:gd name="T45" fmla="*/ 15 h 30"/>
                            <a:gd name="T46" fmla="*/ 6 w 17"/>
                            <a:gd name="T47" fmla="*/ 16 h 30"/>
                            <a:gd name="T48" fmla="*/ 2 w 17"/>
                            <a:gd name="T49" fmla="*/ 15 h 30"/>
                            <a:gd name="T50" fmla="*/ 0 w 17"/>
                            <a:gd name="T51" fmla="*/ 0 h 30"/>
                            <a:gd name="T52" fmla="*/ 12 w 17"/>
                            <a:gd name="T53" fmla="*/ 4 h 30"/>
                            <a:gd name="T54" fmla="*/ 13 w 17"/>
                            <a:gd name="T55" fmla="*/ 9 h 30"/>
                            <a:gd name="T56" fmla="*/ 4 w 17"/>
                            <a:gd name="T57" fmla="*/ 6 h 30"/>
                            <a:gd name="T58" fmla="*/ 5 w 17"/>
                            <a:gd name="T59" fmla="*/ 12 h 30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17"/>
                            <a:gd name="T91" fmla="*/ 0 h 30"/>
                            <a:gd name="T92" fmla="*/ 17 w 17"/>
                            <a:gd name="T93" fmla="*/ 30 h 30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17" h="30">
                              <a:moveTo>
                                <a:pt x="5" y="12"/>
                              </a:moveTo>
                              <a:lnTo>
                                <a:pt x="6" y="12"/>
                              </a:lnTo>
                              <a:lnTo>
                                <a:pt x="9" y="12"/>
                              </a:lnTo>
                              <a:lnTo>
                                <a:pt x="11" y="13"/>
                              </a:lnTo>
                              <a:lnTo>
                                <a:pt x="13" y="15"/>
                              </a:lnTo>
                              <a:lnTo>
                                <a:pt x="16" y="19"/>
                              </a:lnTo>
                              <a:lnTo>
                                <a:pt x="17" y="22"/>
                              </a:lnTo>
                              <a:lnTo>
                                <a:pt x="17" y="25"/>
                              </a:lnTo>
                              <a:lnTo>
                                <a:pt x="17" y="28"/>
                              </a:lnTo>
                              <a:lnTo>
                                <a:pt x="15" y="30"/>
                              </a:lnTo>
                              <a:lnTo>
                                <a:pt x="11" y="30"/>
                              </a:lnTo>
                              <a:lnTo>
                                <a:pt x="9" y="28"/>
                              </a:lnTo>
                              <a:lnTo>
                                <a:pt x="6" y="27"/>
                              </a:lnTo>
                              <a:lnTo>
                                <a:pt x="4" y="22"/>
                              </a:lnTo>
                              <a:lnTo>
                                <a:pt x="2" y="19"/>
                              </a:lnTo>
                              <a:lnTo>
                                <a:pt x="7" y="21"/>
                              </a:lnTo>
                              <a:lnTo>
                                <a:pt x="8" y="24"/>
                              </a:lnTo>
                              <a:lnTo>
                                <a:pt x="11" y="25"/>
                              </a:lnTo>
                              <a:lnTo>
                                <a:pt x="13" y="25"/>
                              </a:lnTo>
                              <a:lnTo>
                                <a:pt x="13" y="22"/>
                              </a:lnTo>
                              <a:lnTo>
                                <a:pt x="11" y="18"/>
                              </a:lnTo>
                              <a:lnTo>
                                <a:pt x="9" y="16"/>
                              </a:lnTo>
                              <a:lnTo>
                                <a:pt x="7" y="15"/>
                              </a:lnTo>
                              <a:lnTo>
                                <a:pt x="6" y="16"/>
                              </a:lnTo>
                              <a:lnTo>
                                <a:pt x="2" y="15"/>
                              </a:lnTo>
                              <a:lnTo>
                                <a:pt x="0" y="0"/>
                              </a:lnTo>
                              <a:lnTo>
                                <a:pt x="12" y="4"/>
                              </a:lnTo>
                              <a:lnTo>
                                <a:pt x="13" y="9"/>
                              </a:lnTo>
                              <a:lnTo>
                                <a:pt x="4" y="6"/>
                              </a:lnTo>
                              <a:lnTo>
                                <a:pt x="5" y="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" name="Freeform 50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85" y="1636"/>
                          <a:ext cx="8" cy="14"/>
                        </a:xfrm>
                        <a:custGeom>
                          <a:avLst/>
                          <a:gdLst>
                            <a:gd name="T0" fmla="*/ 12 w 17"/>
                            <a:gd name="T1" fmla="*/ 15 h 28"/>
                            <a:gd name="T2" fmla="*/ 11 w 17"/>
                            <a:gd name="T3" fmla="*/ 10 h 28"/>
                            <a:gd name="T4" fmla="*/ 10 w 17"/>
                            <a:gd name="T5" fmla="*/ 7 h 28"/>
                            <a:gd name="T6" fmla="*/ 9 w 17"/>
                            <a:gd name="T7" fmla="*/ 4 h 28"/>
                            <a:gd name="T8" fmla="*/ 7 w 17"/>
                            <a:gd name="T9" fmla="*/ 4 h 28"/>
                            <a:gd name="T10" fmla="*/ 4 w 17"/>
                            <a:gd name="T11" fmla="*/ 4 h 28"/>
                            <a:gd name="T12" fmla="*/ 4 w 17"/>
                            <a:gd name="T13" fmla="*/ 7 h 28"/>
                            <a:gd name="T14" fmla="*/ 5 w 17"/>
                            <a:gd name="T15" fmla="*/ 12 h 28"/>
                            <a:gd name="T16" fmla="*/ 7 w 17"/>
                            <a:gd name="T17" fmla="*/ 16 h 28"/>
                            <a:gd name="T18" fmla="*/ 8 w 17"/>
                            <a:gd name="T19" fmla="*/ 19 h 28"/>
                            <a:gd name="T20" fmla="*/ 9 w 17"/>
                            <a:gd name="T21" fmla="*/ 22 h 28"/>
                            <a:gd name="T22" fmla="*/ 11 w 17"/>
                            <a:gd name="T23" fmla="*/ 24 h 28"/>
                            <a:gd name="T24" fmla="*/ 13 w 17"/>
                            <a:gd name="T25" fmla="*/ 24 h 28"/>
                            <a:gd name="T26" fmla="*/ 13 w 17"/>
                            <a:gd name="T27" fmla="*/ 22 h 28"/>
                            <a:gd name="T28" fmla="*/ 13 w 17"/>
                            <a:gd name="T29" fmla="*/ 19 h 28"/>
                            <a:gd name="T30" fmla="*/ 12 w 17"/>
                            <a:gd name="T31" fmla="*/ 15 h 28"/>
                            <a:gd name="T32" fmla="*/ 17 w 17"/>
                            <a:gd name="T33" fmla="*/ 16 h 28"/>
                            <a:gd name="T34" fmla="*/ 17 w 17"/>
                            <a:gd name="T35" fmla="*/ 22 h 28"/>
                            <a:gd name="T36" fmla="*/ 17 w 17"/>
                            <a:gd name="T37" fmla="*/ 27 h 28"/>
                            <a:gd name="T38" fmla="*/ 15 w 17"/>
                            <a:gd name="T39" fmla="*/ 28 h 28"/>
                            <a:gd name="T40" fmla="*/ 12 w 17"/>
                            <a:gd name="T41" fmla="*/ 27 h 28"/>
                            <a:gd name="T42" fmla="*/ 9 w 17"/>
                            <a:gd name="T43" fmla="*/ 25 h 28"/>
                            <a:gd name="T44" fmla="*/ 5 w 17"/>
                            <a:gd name="T45" fmla="*/ 22 h 28"/>
                            <a:gd name="T46" fmla="*/ 2 w 17"/>
                            <a:gd name="T47" fmla="*/ 16 h 28"/>
                            <a:gd name="T48" fmla="*/ 0 w 17"/>
                            <a:gd name="T49" fmla="*/ 10 h 28"/>
                            <a:gd name="T50" fmla="*/ 0 w 17"/>
                            <a:gd name="T51" fmla="*/ 4 h 28"/>
                            <a:gd name="T52" fmla="*/ 0 w 17"/>
                            <a:gd name="T53" fmla="*/ 1 h 28"/>
                            <a:gd name="T54" fmla="*/ 2 w 17"/>
                            <a:gd name="T55" fmla="*/ 0 h 28"/>
                            <a:gd name="T56" fmla="*/ 5 w 17"/>
                            <a:gd name="T57" fmla="*/ 0 h 28"/>
                            <a:gd name="T58" fmla="*/ 9 w 17"/>
                            <a:gd name="T59" fmla="*/ 1 h 28"/>
                            <a:gd name="T60" fmla="*/ 12 w 17"/>
                            <a:gd name="T61" fmla="*/ 4 h 28"/>
                            <a:gd name="T62" fmla="*/ 15 w 17"/>
                            <a:gd name="T63" fmla="*/ 10 h 28"/>
                            <a:gd name="T64" fmla="*/ 17 w 17"/>
                            <a:gd name="T65" fmla="*/ 16 h 28"/>
                            <a:gd name="T66" fmla="*/ 12 w 17"/>
                            <a:gd name="T67" fmla="*/ 15 h 28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w 17"/>
                            <a:gd name="T103" fmla="*/ 0 h 28"/>
                            <a:gd name="T104" fmla="*/ 17 w 17"/>
                            <a:gd name="T105" fmla="*/ 28 h 28"/>
                          </a:gdLst>
                          <a:ahLst/>
                          <a:cxnLst>
                            <a:cxn ang="T68">
                              <a:pos x="T0" y="T1"/>
                            </a:cxn>
                            <a:cxn ang="T69">
                              <a:pos x="T2" y="T3"/>
                            </a:cxn>
                            <a:cxn ang="T70">
                              <a:pos x="T4" y="T5"/>
                            </a:cxn>
                            <a:cxn ang="T71">
                              <a:pos x="T6" y="T7"/>
                            </a:cxn>
                            <a:cxn ang="T72">
                              <a:pos x="T8" y="T9"/>
                            </a:cxn>
                            <a:cxn ang="T73">
                              <a:pos x="T10" y="T11"/>
                            </a:cxn>
                            <a:cxn ang="T74">
                              <a:pos x="T12" y="T13"/>
                            </a:cxn>
                            <a:cxn ang="T75">
                              <a:pos x="T14" y="T15"/>
                            </a:cxn>
                            <a:cxn ang="T76">
                              <a:pos x="T16" y="T17"/>
                            </a:cxn>
                            <a:cxn ang="T77">
                              <a:pos x="T18" y="T19"/>
                            </a:cxn>
                            <a:cxn ang="T78">
                              <a:pos x="T20" y="T21"/>
                            </a:cxn>
                            <a:cxn ang="T79">
                              <a:pos x="T22" y="T23"/>
                            </a:cxn>
                            <a:cxn ang="T80">
                              <a:pos x="T24" y="T25"/>
                            </a:cxn>
                            <a:cxn ang="T81">
                              <a:pos x="T26" y="T27"/>
                            </a:cxn>
                            <a:cxn ang="T82">
                              <a:pos x="T28" y="T29"/>
                            </a:cxn>
                            <a:cxn ang="T83">
                              <a:pos x="T30" y="T31"/>
                            </a:cxn>
                            <a:cxn ang="T84">
                              <a:pos x="T32" y="T33"/>
                            </a:cxn>
                            <a:cxn ang="T85">
                              <a:pos x="T34" y="T35"/>
                            </a:cxn>
                            <a:cxn ang="T86">
                              <a:pos x="T36" y="T37"/>
                            </a:cxn>
                            <a:cxn ang="T87">
                              <a:pos x="T38" y="T39"/>
                            </a:cxn>
                            <a:cxn ang="T88">
                              <a:pos x="T40" y="T41"/>
                            </a:cxn>
                            <a:cxn ang="T89">
                              <a:pos x="T42" y="T43"/>
                            </a:cxn>
                            <a:cxn ang="T90">
                              <a:pos x="T44" y="T45"/>
                            </a:cxn>
                            <a:cxn ang="T91">
                              <a:pos x="T46" y="T47"/>
                            </a:cxn>
                            <a:cxn ang="T92">
                              <a:pos x="T48" y="T49"/>
                            </a:cxn>
                            <a:cxn ang="T93">
                              <a:pos x="T50" y="T51"/>
                            </a:cxn>
                            <a:cxn ang="T94">
                              <a:pos x="T52" y="T53"/>
                            </a:cxn>
                            <a:cxn ang="T95">
                              <a:pos x="T54" y="T55"/>
                            </a:cxn>
                            <a:cxn ang="T96">
                              <a:pos x="T56" y="T57"/>
                            </a:cxn>
                            <a:cxn ang="T97">
                              <a:pos x="T58" y="T59"/>
                            </a:cxn>
                            <a:cxn ang="T98">
                              <a:pos x="T60" y="T61"/>
                            </a:cxn>
                            <a:cxn ang="T99">
                              <a:pos x="T62" y="T63"/>
                            </a:cxn>
                            <a:cxn ang="T100">
                              <a:pos x="T64" y="T65"/>
                            </a:cxn>
                            <a:cxn ang="T101">
                              <a:pos x="T66" y="T67"/>
                            </a:cxn>
                          </a:cxnLst>
                          <a:rect l="T102" t="T103" r="T104" b="T105"/>
                          <a:pathLst>
                            <a:path w="17" h="28">
                              <a:moveTo>
                                <a:pt x="12" y="15"/>
                              </a:moveTo>
                              <a:lnTo>
                                <a:pt x="11" y="10"/>
                              </a:lnTo>
                              <a:lnTo>
                                <a:pt x="10" y="7"/>
                              </a:lnTo>
                              <a:lnTo>
                                <a:pt x="9" y="4"/>
                              </a:lnTo>
                              <a:lnTo>
                                <a:pt x="7" y="4"/>
                              </a:lnTo>
                              <a:lnTo>
                                <a:pt x="4" y="4"/>
                              </a:lnTo>
                              <a:lnTo>
                                <a:pt x="4" y="7"/>
                              </a:lnTo>
                              <a:lnTo>
                                <a:pt x="5" y="12"/>
                              </a:lnTo>
                              <a:lnTo>
                                <a:pt x="7" y="16"/>
                              </a:lnTo>
                              <a:lnTo>
                                <a:pt x="8" y="19"/>
                              </a:lnTo>
                              <a:lnTo>
                                <a:pt x="9" y="22"/>
                              </a:lnTo>
                              <a:lnTo>
                                <a:pt x="11" y="24"/>
                              </a:lnTo>
                              <a:lnTo>
                                <a:pt x="13" y="24"/>
                              </a:lnTo>
                              <a:lnTo>
                                <a:pt x="13" y="22"/>
                              </a:lnTo>
                              <a:lnTo>
                                <a:pt x="13" y="19"/>
                              </a:lnTo>
                              <a:lnTo>
                                <a:pt x="12" y="15"/>
                              </a:lnTo>
                              <a:lnTo>
                                <a:pt x="17" y="16"/>
                              </a:lnTo>
                              <a:lnTo>
                                <a:pt x="17" y="22"/>
                              </a:lnTo>
                              <a:lnTo>
                                <a:pt x="17" y="27"/>
                              </a:lnTo>
                              <a:lnTo>
                                <a:pt x="15" y="28"/>
                              </a:lnTo>
                              <a:lnTo>
                                <a:pt x="12" y="27"/>
                              </a:lnTo>
                              <a:lnTo>
                                <a:pt x="9" y="25"/>
                              </a:lnTo>
                              <a:lnTo>
                                <a:pt x="5" y="22"/>
                              </a:lnTo>
                              <a:lnTo>
                                <a:pt x="2" y="16"/>
                              </a:lnTo>
                              <a:lnTo>
                                <a:pt x="0" y="10"/>
                              </a:lnTo>
                              <a:lnTo>
                                <a:pt x="0" y="4"/>
                              </a:lnTo>
                              <a:lnTo>
                                <a:pt x="0" y="1"/>
                              </a:lnTo>
                              <a:lnTo>
                                <a:pt x="2" y="0"/>
                              </a:lnTo>
                              <a:lnTo>
                                <a:pt x="5" y="0"/>
                              </a:lnTo>
                              <a:lnTo>
                                <a:pt x="9" y="1"/>
                              </a:lnTo>
                              <a:lnTo>
                                <a:pt x="12" y="4"/>
                              </a:lnTo>
                              <a:lnTo>
                                <a:pt x="15" y="10"/>
                              </a:lnTo>
                              <a:lnTo>
                                <a:pt x="17" y="16"/>
                              </a:lnTo>
                              <a:lnTo>
                                <a:pt x="12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" name="Group 50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678" y="1406"/>
                        <a:ext cx="15" cy="16"/>
                        <a:chOff x="4678" y="1406"/>
                        <a:chExt cx="15" cy="16"/>
                      </a:xfrm>
                    </p:grpSpPr>
                    <p:sp>
                      <p:nvSpPr>
                        <p:cNvPr id="99" name="Freeform 50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86" y="1409"/>
                          <a:ext cx="7" cy="13"/>
                        </a:xfrm>
                        <a:custGeom>
                          <a:avLst/>
                          <a:gdLst>
                            <a:gd name="T0" fmla="*/ 3 w 13"/>
                            <a:gd name="T1" fmla="*/ 2 h 27"/>
                            <a:gd name="T2" fmla="*/ 13 w 13"/>
                            <a:gd name="T3" fmla="*/ 27 h 27"/>
                            <a:gd name="T4" fmla="*/ 11 w 13"/>
                            <a:gd name="T5" fmla="*/ 27 h 27"/>
                            <a:gd name="T6" fmla="*/ 0 w 13"/>
                            <a:gd name="T7" fmla="*/ 0 h 27"/>
                            <a:gd name="T8" fmla="*/ 3 w 13"/>
                            <a:gd name="T9" fmla="*/ 2 h 27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3"/>
                            <a:gd name="T16" fmla="*/ 0 h 27"/>
                            <a:gd name="T17" fmla="*/ 13 w 13"/>
                            <a:gd name="T18" fmla="*/ 27 h 27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3" h="27">
                              <a:moveTo>
                                <a:pt x="3" y="2"/>
                              </a:moveTo>
                              <a:lnTo>
                                <a:pt x="13" y="27"/>
                              </a:lnTo>
                              <a:lnTo>
                                <a:pt x="11" y="27"/>
                              </a:lnTo>
                              <a:lnTo>
                                <a:pt x="0" y="0"/>
                              </a:lnTo>
                              <a:lnTo>
                                <a:pt x="3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0" name="Freeform 50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86" y="1409"/>
                          <a:ext cx="7" cy="13"/>
                        </a:xfrm>
                        <a:custGeom>
                          <a:avLst/>
                          <a:gdLst>
                            <a:gd name="T0" fmla="*/ 3 w 13"/>
                            <a:gd name="T1" fmla="*/ 2 h 27"/>
                            <a:gd name="T2" fmla="*/ 13 w 13"/>
                            <a:gd name="T3" fmla="*/ 27 h 27"/>
                            <a:gd name="T4" fmla="*/ 11 w 13"/>
                            <a:gd name="T5" fmla="*/ 27 h 27"/>
                            <a:gd name="T6" fmla="*/ 0 w 13"/>
                            <a:gd name="T7" fmla="*/ 0 h 27"/>
                            <a:gd name="T8" fmla="*/ 3 w 13"/>
                            <a:gd name="T9" fmla="*/ 2 h 27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3"/>
                            <a:gd name="T16" fmla="*/ 0 h 27"/>
                            <a:gd name="T17" fmla="*/ 13 w 13"/>
                            <a:gd name="T18" fmla="*/ 27 h 27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3" h="27">
                              <a:moveTo>
                                <a:pt x="3" y="2"/>
                              </a:moveTo>
                              <a:lnTo>
                                <a:pt x="13" y="27"/>
                              </a:lnTo>
                              <a:lnTo>
                                <a:pt x="11" y="27"/>
                              </a:lnTo>
                              <a:lnTo>
                                <a:pt x="0" y="0"/>
                              </a:lnTo>
                              <a:lnTo>
                                <a:pt x="3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1" name="Freeform 50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78" y="1406"/>
                          <a:ext cx="7" cy="13"/>
                        </a:xfrm>
                        <a:custGeom>
                          <a:avLst/>
                          <a:gdLst>
                            <a:gd name="T0" fmla="*/ 5 w 16"/>
                            <a:gd name="T1" fmla="*/ 11 h 27"/>
                            <a:gd name="T2" fmla="*/ 5 w 16"/>
                            <a:gd name="T3" fmla="*/ 9 h 27"/>
                            <a:gd name="T4" fmla="*/ 6 w 16"/>
                            <a:gd name="T5" fmla="*/ 9 h 27"/>
                            <a:gd name="T6" fmla="*/ 9 w 16"/>
                            <a:gd name="T7" fmla="*/ 12 h 27"/>
                            <a:gd name="T8" fmla="*/ 13 w 16"/>
                            <a:gd name="T9" fmla="*/ 20 h 27"/>
                            <a:gd name="T10" fmla="*/ 14 w 16"/>
                            <a:gd name="T11" fmla="*/ 23 h 27"/>
                            <a:gd name="T12" fmla="*/ 16 w 16"/>
                            <a:gd name="T13" fmla="*/ 26 h 27"/>
                            <a:gd name="T14" fmla="*/ 14 w 16"/>
                            <a:gd name="T15" fmla="*/ 27 h 27"/>
                            <a:gd name="T16" fmla="*/ 13 w 16"/>
                            <a:gd name="T17" fmla="*/ 27 h 27"/>
                            <a:gd name="T18" fmla="*/ 10 w 16"/>
                            <a:gd name="T19" fmla="*/ 24 h 27"/>
                            <a:gd name="T20" fmla="*/ 6 w 16"/>
                            <a:gd name="T21" fmla="*/ 18 h 27"/>
                            <a:gd name="T22" fmla="*/ 8 w 16"/>
                            <a:gd name="T23" fmla="*/ 20 h 27"/>
                            <a:gd name="T24" fmla="*/ 10 w 16"/>
                            <a:gd name="T25" fmla="*/ 23 h 27"/>
                            <a:gd name="T26" fmla="*/ 11 w 16"/>
                            <a:gd name="T27" fmla="*/ 23 h 27"/>
                            <a:gd name="T28" fmla="*/ 12 w 16"/>
                            <a:gd name="T29" fmla="*/ 23 h 27"/>
                            <a:gd name="T30" fmla="*/ 11 w 16"/>
                            <a:gd name="T31" fmla="*/ 20 h 27"/>
                            <a:gd name="T32" fmla="*/ 9 w 16"/>
                            <a:gd name="T33" fmla="*/ 15 h 27"/>
                            <a:gd name="T34" fmla="*/ 7 w 16"/>
                            <a:gd name="T35" fmla="*/ 14 h 27"/>
                            <a:gd name="T36" fmla="*/ 7 w 16"/>
                            <a:gd name="T37" fmla="*/ 15 h 27"/>
                            <a:gd name="T38" fmla="*/ 5 w 16"/>
                            <a:gd name="T39" fmla="*/ 14 h 27"/>
                            <a:gd name="T40" fmla="*/ 0 w 16"/>
                            <a:gd name="T41" fmla="*/ 0 h 27"/>
                            <a:gd name="T42" fmla="*/ 6 w 16"/>
                            <a:gd name="T43" fmla="*/ 2 h 27"/>
                            <a:gd name="T44" fmla="*/ 8 w 16"/>
                            <a:gd name="T45" fmla="*/ 6 h 27"/>
                            <a:gd name="T46" fmla="*/ 3 w 16"/>
                            <a:gd name="T47" fmla="*/ 5 h 27"/>
                            <a:gd name="T48" fmla="*/ 5 w 16"/>
                            <a:gd name="T49" fmla="*/ 11 h 27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w 16"/>
                            <a:gd name="T76" fmla="*/ 0 h 27"/>
                            <a:gd name="T77" fmla="*/ 16 w 16"/>
                            <a:gd name="T78" fmla="*/ 27 h 27"/>
                          </a:gdLst>
                          <a:ahLst/>
                          <a:cxnLst>
                            <a:cxn ang="T50">
                              <a:pos x="T0" y="T1"/>
                            </a:cxn>
                            <a:cxn ang="T51">
                              <a:pos x="T2" y="T3"/>
                            </a:cxn>
                            <a:cxn ang="T52">
                              <a:pos x="T4" y="T5"/>
                            </a:cxn>
                            <a:cxn ang="T53">
                              <a:pos x="T6" y="T7"/>
                            </a:cxn>
                            <a:cxn ang="T54">
                              <a:pos x="T8" y="T9"/>
                            </a:cxn>
                            <a:cxn ang="T55">
                              <a:pos x="T10" y="T11"/>
                            </a:cxn>
                            <a:cxn ang="T56">
                              <a:pos x="T12" y="T13"/>
                            </a:cxn>
                            <a:cxn ang="T57">
                              <a:pos x="T14" y="T15"/>
                            </a:cxn>
                            <a:cxn ang="T58">
                              <a:pos x="T16" y="T17"/>
                            </a:cxn>
                            <a:cxn ang="T59">
                              <a:pos x="T18" y="T19"/>
                            </a:cxn>
                            <a:cxn ang="T60">
                              <a:pos x="T20" y="T21"/>
                            </a:cxn>
                            <a:cxn ang="T61">
                              <a:pos x="T22" y="T23"/>
                            </a:cxn>
                            <a:cxn ang="T62">
                              <a:pos x="T24" y="T25"/>
                            </a:cxn>
                            <a:cxn ang="T63">
                              <a:pos x="T26" y="T27"/>
                            </a:cxn>
                            <a:cxn ang="T64">
                              <a:pos x="T28" y="T29"/>
                            </a:cxn>
                            <a:cxn ang="T65">
                              <a:pos x="T30" y="T31"/>
                            </a:cxn>
                            <a:cxn ang="T66">
                              <a:pos x="T32" y="T33"/>
                            </a:cxn>
                            <a:cxn ang="T67">
                              <a:pos x="T34" y="T35"/>
                            </a:cxn>
                            <a:cxn ang="T68">
                              <a:pos x="T36" y="T37"/>
                            </a:cxn>
                            <a:cxn ang="T69">
                              <a:pos x="T38" y="T39"/>
                            </a:cxn>
                            <a:cxn ang="T70">
                              <a:pos x="T40" y="T41"/>
                            </a:cxn>
                            <a:cxn ang="T71">
                              <a:pos x="T42" y="T43"/>
                            </a:cxn>
                            <a:cxn ang="T72">
                              <a:pos x="T44" y="T45"/>
                            </a:cxn>
                            <a:cxn ang="T73">
                              <a:pos x="T46" y="T47"/>
                            </a:cxn>
                            <a:cxn ang="T74">
                              <a:pos x="T48" y="T49"/>
                            </a:cxn>
                          </a:cxnLst>
                          <a:rect l="T75" t="T76" r="T77" b="T78"/>
                          <a:pathLst>
                            <a:path w="16" h="27">
                              <a:moveTo>
                                <a:pt x="5" y="11"/>
                              </a:moveTo>
                              <a:lnTo>
                                <a:pt x="5" y="9"/>
                              </a:lnTo>
                              <a:lnTo>
                                <a:pt x="6" y="9"/>
                              </a:lnTo>
                              <a:lnTo>
                                <a:pt x="9" y="12"/>
                              </a:lnTo>
                              <a:lnTo>
                                <a:pt x="13" y="20"/>
                              </a:lnTo>
                              <a:lnTo>
                                <a:pt x="14" y="23"/>
                              </a:lnTo>
                              <a:lnTo>
                                <a:pt x="16" y="26"/>
                              </a:lnTo>
                              <a:lnTo>
                                <a:pt x="14" y="27"/>
                              </a:lnTo>
                              <a:lnTo>
                                <a:pt x="13" y="27"/>
                              </a:lnTo>
                              <a:lnTo>
                                <a:pt x="10" y="24"/>
                              </a:lnTo>
                              <a:lnTo>
                                <a:pt x="6" y="18"/>
                              </a:lnTo>
                              <a:lnTo>
                                <a:pt x="8" y="20"/>
                              </a:lnTo>
                              <a:lnTo>
                                <a:pt x="10" y="23"/>
                              </a:lnTo>
                              <a:lnTo>
                                <a:pt x="11" y="23"/>
                              </a:lnTo>
                              <a:lnTo>
                                <a:pt x="12" y="23"/>
                              </a:lnTo>
                              <a:lnTo>
                                <a:pt x="11" y="20"/>
                              </a:lnTo>
                              <a:lnTo>
                                <a:pt x="9" y="15"/>
                              </a:lnTo>
                              <a:lnTo>
                                <a:pt x="7" y="14"/>
                              </a:lnTo>
                              <a:lnTo>
                                <a:pt x="7" y="15"/>
                              </a:lnTo>
                              <a:lnTo>
                                <a:pt x="5" y="14"/>
                              </a:lnTo>
                              <a:lnTo>
                                <a:pt x="0" y="0"/>
                              </a:lnTo>
                              <a:lnTo>
                                <a:pt x="6" y="2"/>
                              </a:lnTo>
                              <a:lnTo>
                                <a:pt x="8" y="6"/>
                              </a:lnTo>
                              <a:lnTo>
                                <a:pt x="3" y="5"/>
                              </a:lnTo>
                              <a:lnTo>
                                <a:pt x="5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" name="Freeform 50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83" y="1408"/>
                          <a:ext cx="7" cy="13"/>
                        </a:xfrm>
                        <a:custGeom>
                          <a:avLst/>
                          <a:gdLst>
                            <a:gd name="T0" fmla="*/ 9 w 15"/>
                            <a:gd name="T1" fmla="*/ 13 h 27"/>
                            <a:gd name="T2" fmla="*/ 7 w 15"/>
                            <a:gd name="T3" fmla="*/ 9 h 27"/>
                            <a:gd name="T4" fmla="*/ 6 w 15"/>
                            <a:gd name="T5" fmla="*/ 6 h 27"/>
                            <a:gd name="T6" fmla="*/ 4 w 15"/>
                            <a:gd name="T7" fmla="*/ 4 h 27"/>
                            <a:gd name="T8" fmla="*/ 3 w 15"/>
                            <a:gd name="T9" fmla="*/ 3 h 27"/>
                            <a:gd name="T10" fmla="*/ 2 w 15"/>
                            <a:gd name="T11" fmla="*/ 4 h 27"/>
                            <a:gd name="T12" fmla="*/ 3 w 15"/>
                            <a:gd name="T13" fmla="*/ 7 h 27"/>
                            <a:gd name="T14" fmla="*/ 6 w 15"/>
                            <a:gd name="T15" fmla="*/ 12 h 27"/>
                            <a:gd name="T16" fmla="*/ 8 w 15"/>
                            <a:gd name="T17" fmla="*/ 16 h 27"/>
                            <a:gd name="T18" fmla="*/ 9 w 15"/>
                            <a:gd name="T19" fmla="*/ 19 h 27"/>
                            <a:gd name="T20" fmla="*/ 10 w 15"/>
                            <a:gd name="T21" fmla="*/ 21 h 27"/>
                            <a:gd name="T22" fmla="*/ 11 w 15"/>
                            <a:gd name="T23" fmla="*/ 22 h 27"/>
                            <a:gd name="T24" fmla="*/ 12 w 15"/>
                            <a:gd name="T25" fmla="*/ 22 h 27"/>
                            <a:gd name="T26" fmla="*/ 12 w 15"/>
                            <a:gd name="T27" fmla="*/ 21 h 27"/>
                            <a:gd name="T28" fmla="*/ 11 w 15"/>
                            <a:gd name="T29" fmla="*/ 18 h 27"/>
                            <a:gd name="T30" fmla="*/ 9 w 15"/>
                            <a:gd name="T31" fmla="*/ 13 h 27"/>
                            <a:gd name="T32" fmla="*/ 11 w 15"/>
                            <a:gd name="T33" fmla="*/ 15 h 27"/>
                            <a:gd name="T34" fmla="*/ 14 w 15"/>
                            <a:gd name="T35" fmla="*/ 21 h 27"/>
                            <a:gd name="T36" fmla="*/ 15 w 15"/>
                            <a:gd name="T37" fmla="*/ 24 h 27"/>
                            <a:gd name="T38" fmla="*/ 14 w 15"/>
                            <a:gd name="T39" fmla="*/ 27 h 27"/>
                            <a:gd name="T40" fmla="*/ 13 w 15"/>
                            <a:gd name="T41" fmla="*/ 27 h 27"/>
                            <a:gd name="T42" fmla="*/ 11 w 15"/>
                            <a:gd name="T43" fmla="*/ 25 h 27"/>
                            <a:gd name="T44" fmla="*/ 9 w 15"/>
                            <a:gd name="T45" fmla="*/ 22 h 27"/>
                            <a:gd name="T46" fmla="*/ 6 w 15"/>
                            <a:gd name="T47" fmla="*/ 18 h 27"/>
                            <a:gd name="T48" fmla="*/ 3 w 15"/>
                            <a:gd name="T49" fmla="*/ 12 h 27"/>
                            <a:gd name="T50" fmla="*/ 1 w 15"/>
                            <a:gd name="T51" fmla="*/ 6 h 27"/>
                            <a:gd name="T52" fmla="*/ 0 w 15"/>
                            <a:gd name="T53" fmla="*/ 1 h 27"/>
                            <a:gd name="T54" fmla="*/ 0 w 15"/>
                            <a:gd name="T55" fmla="*/ 0 h 27"/>
                            <a:gd name="T56" fmla="*/ 1 w 15"/>
                            <a:gd name="T57" fmla="*/ 0 h 27"/>
                            <a:gd name="T58" fmla="*/ 3 w 15"/>
                            <a:gd name="T59" fmla="*/ 1 h 27"/>
                            <a:gd name="T60" fmla="*/ 6 w 15"/>
                            <a:gd name="T61" fmla="*/ 4 h 27"/>
                            <a:gd name="T62" fmla="*/ 9 w 15"/>
                            <a:gd name="T63" fmla="*/ 9 h 27"/>
                            <a:gd name="T64" fmla="*/ 11 w 15"/>
                            <a:gd name="T65" fmla="*/ 15 h 27"/>
                            <a:gd name="T66" fmla="*/ 9 w 15"/>
                            <a:gd name="T67" fmla="*/ 13 h 27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w 15"/>
                            <a:gd name="T103" fmla="*/ 0 h 27"/>
                            <a:gd name="T104" fmla="*/ 15 w 15"/>
                            <a:gd name="T105" fmla="*/ 27 h 27"/>
                          </a:gdLst>
                          <a:ahLst/>
                          <a:cxnLst>
                            <a:cxn ang="T68">
                              <a:pos x="T0" y="T1"/>
                            </a:cxn>
                            <a:cxn ang="T69">
                              <a:pos x="T2" y="T3"/>
                            </a:cxn>
                            <a:cxn ang="T70">
                              <a:pos x="T4" y="T5"/>
                            </a:cxn>
                            <a:cxn ang="T71">
                              <a:pos x="T6" y="T7"/>
                            </a:cxn>
                            <a:cxn ang="T72">
                              <a:pos x="T8" y="T9"/>
                            </a:cxn>
                            <a:cxn ang="T73">
                              <a:pos x="T10" y="T11"/>
                            </a:cxn>
                            <a:cxn ang="T74">
                              <a:pos x="T12" y="T13"/>
                            </a:cxn>
                            <a:cxn ang="T75">
                              <a:pos x="T14" y="T15"/>
                            </a:cxn>
                            <a:cxn ang="T76">
                              <a:pos x="T16" y="T17"/>
                            </a:cxn>
                            <a:cxn ang="T77">
                              <a:pos x="T18" y="T19"/>
                            </a:cxn>
                            <a:cxn ang="T78">
                              <a:pos x="T20" y="T21"/>
                            </a:cxn>
                            <a:cxn ang="T79">
                              <a:pos x="T22" y="T23"/>
                            </a:cxn>
                            <a:cxn ang="T80">
                              <a:pos x="T24" y="T25"/>
                            </a:cxn>
                            <a:cxn ang="T81">
                              <a:pos x="T26" y="T27"/>
                            </a:cxn>
                            <a:cxn ang="T82">
                              <a:pos x="T28" y="T29"/>
                            </a:cxn>
                            <a:cxn ang="T83">
                              <a:pos x="T30" y="T31"/>
                            </a:cxn>
                            <a:cxn ang="T84">
                              <a:pos x="T32" y="T33"/>
                            </a:cxn>
                            <a:cxn ang="T85">
                              <a:pos x="T34" y="T35"/>
                            </a:cxn>
                            <a:cxn ang="T86">
                              <a:pos x="T36" y="T37"/>
                            </a:cxn>
                            <a:cxn ang="T87">
                              <a:pos x="T38" y="T39"/>
                            </a:cxn>
                            <a:cxn ang="T88">
                              <a:pos x="T40" y="T41"/>
                            </a:cxn>
                            <a:cxn ang="T89">
                              <a:pos x="T42" y="T43"/>
                            </a:cxn>
                            <a:cxn ang="T90">
                              <a:pos x="T44" y="T45"/>
                            </a:cxn>
                            <a:cxn ang="T91">
                              <a:pos x="T46" y="T47"/>
                            </a:cxn>
                            <a:cxn ang="T92">
                              <a:pos x="T48" y="T49"/>
                            </a:cxn>
                            <a:cxn ang="T93">
                              <a:pos x="T50" y="T51"/>
                            </a:cxn>
                            <a:cxn ang="T94">
                              <a:pos x="T52" y="T53"/>
                            </a:cxn>
                            <a:cxn ang="T95">
                              <a:pos x="T54" y="T55"/>
                            </a:cxn>
                            <a:cxn ang="T96">
                              <a:pos x="T56" y="T57"/>
                            </a:cxn>
                            <a:cxn ang="T97">
                              <a:pos x="T58" y="T59"/>
                            </a:cxn>
                            <a:cxn ang="T98">
                              <a:pos x="T60" y="T61"/>
                            </a:cxn>
                            <a:cxn ang="T99">
                              <a:pos x="T62" y="T63"/>
                            </a:cxn>
                            <a:cxn ang="T100">
                              <a:pos x="T64" y="T65"/>
                            </a:cxn>
                            <a:cxn ang="T101">
                              <a:pos x="T66" y="T67"/>
                            </a:cxn>
                          </a:cxnLst>
                          <a:rect l="T102" t="T103" r="T104" b="T105"/>
                          <a:pathLst>
                            <a:path w="15" h="27">
                              <a:moveTo>
                                <a:pt x="9" y="13"/>
                              </a:moveTo>
                              <a:lnTo>
                                <a:pt x="7" y="9"/>
                              </a:lnTo>
                              <a:lnTo>
                                <a:pt x="6" y="6"/>
                              </a:lnTo>
                              <a:lnTo>
                                <a:pt x="4" y="4"/>
                              </a:lnTo>
                              <a:lnTo>
                                <a:pt x="3" y="3"/>
                              </a:lnTo>
                              <a:lnTo>
                                <a:pt x="2" y="4"/>
                              </a:lnTo>
                              <a:lnTo>
                                <a:pt x="3" y="7"/>
                              </a:lnTo>
                              <a:lnTo>
                                <a:pt x="6" y="12"/>
                              </a:lnTo>
                              <a:lnTo>
                                <a:pt x="8" y="16"/>
                              </a:lnTo>
                              <a:lnTo>
                                <a:pt x="9" y="19"/>
                              </a:lnTo>
                              <a:lnTo>
                                <a:pt x="10" y="21"/>
                              </a:lnTo>
                              <a:lnTo>
                                <a:pt x="11" y="22"/>
                              </a:lnTo>
                              <a:lnTo>
                                <a:pt x="12" y="22"/>
                              </a:lnTo>
                              <a:lnTo>
                                <a:pt x="12" y="21"/>
                              </a:lnTo>
                              <a:lnTo>
                                <a:pt x="11" y="18"/>
                              </a:lnTo>
                              <a:lnTo>
                                <a:pt x="9" y="13"/>
                              </a:lnTo>
                              <a:lnTo>
                                <a:pt x="11" y="15"/>
                              </a:lnTo>
                              <a:lnTo>
                                <a:pt x="14" y="21"/>
                              </a:lnTo>
                              <a:lnTo>
                                <a:pt x="15" y="24"/>
                              </a:lnTo>
                              <a:lnTo>
                                <a:pt x="14" y="27"/>
                              </a:lnTo>
                              <a:lnTo>
                                <a:pt x="13" y="27"/>
                              </a:lnTo>
                              <a:lnTo>
                                <a:pt x="11" y="25"/>
                              </a:lnTo>
                              <a:lnTo>
                                <a:pt x="9" y="22"/>
                              </a:lnTo>
                              <a:lnTo>
                                <a:pt x="6" y="18"/>
                              </a:lnTo>
                              <a:lnTo>
                                <a:pt x="3" y="12"/>
                              </a:lnTo>
                              <a:lnTo>
                                <a:pt x="1" y="6"/>
                              </a:lnTo>
                              <a:lnTo>
                                <a:pt x="0" y="1"/>
                              </a:lnTo>
                              <a:lnTo>
                                <a:pt x="0" y="0"/>
                              </a:lnTo>
                              <a:lnTo>
                                <a:pt x="1" y="0"/>
                              </a:lnTo>
                              <a:lnTo>
                                <a:pt x="3" y="1"/>
                              </a:lnTo>
                              <a:lnTo>
                                <a:pt x="6" y="4"/>
                              </a:lnTo>
                              <a:lnTo>
                                <a:pt x="9" y="9"/>
                              </a:lnTo>
                              <a:lnTo>
                                <a:pt x="11" y="15"/>
                              </a:lnTo>
                              <a:lnTo>
                                <a:pt x="9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8" name="Group 50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986" y="1526"/>
                        <a:ext cx="49" cy="31"/>
                        <a:chOff x="4986" y="1526"/>
                        <a:chExt cx="49" cy="31"/>
                      </a:xfrm>
                    </p:grpSpPr>
                    <p:sp>
                      <p:nvSpPr>
                        <p:cNvPr id="95" name="Freeform 5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86" y="1526"/>
                          <a:ext cx="14" cy="18"/>
                        </a:xfrm>
                        <a:custGeom>
                          <a:avLst/>
                          <a:gdLst>
                            <a:gd name="T0" fmla="*/ 25 w 29"/>
                            <a:gd name="T1" fmla="*/ 6 h 36"/>
                            <a:gd name="T2" fmla="*/ 29 w 29"/>
                            <a:gd name="T3" fmla="*/ 8 h 36"/>
                            <a:gd name="T4" fmla="*/ 20 w 29"/>
                            <a:gd name="T5" fmla="*/ 36 h 36"/>
                            <a:gd name="T6" fmla="*/ 15 w 29"/>
                            <a:gd name="T7" fmla="*/ 35 h 36"/>
                            <a:gd name="T8" fmla="*/ 11 w 29"/>
                            <a:gd name="T9" fmla="*/ 9 h 36"/>
                            <a:gd name="T10" fmla="*/ 4 w 29"/>
                            <a:gd name="T11" fmla="*/ 30 h 36"/>
                            <a:gd name="T12" fmla="*/ 0 w 29"/>
                            <a:gd name="T13" fmla="*/ 29 h 36"/>
                            <a:gd name="T14" fmla="*/ 9 w 29"/>
                            <a:gd name="T15" fmla="*/ 0 h 36"/>
                            <a:gd name="T16" fmla="*/ 15 w 29"/>
                            <a:gd name="T17" fmla="*/ 2 h 36"/>
                            <a:gd name="T18" fmla="*/ 18 w 29"/>
                            <a:gd name="T19" fmla="*/ 26 h 36"/>
                            <a:gd name="T20" fmla="*/ 25 w 29"/>
                            <a:gd name="T21" fmla="*/ 6 h 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w 29"/>
                            <a:gd name="T34" fmla="*/ 0 h 36"/>
                            <a:gd name="T35" fmla="*/ 29 w 29"/>
                            <a:gd name="T36" fmla="*/ 36 h 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T33" t="T34" r="T35" b="T36"/>
                          <a:pathLst>
                            <a:path w="29" h="36">
                              <a:moveTo>
                                <a:pt x="25" y="6"/>
                              </a:moveTo>
                              <a:lnTo>
                                <a:pt x="29" y="8"/>
                              </a:lnTo>
                              <a:lnTo>
                                <a:pt x="20" y="36"/>
                              </a:lnTo>
                              <a:lnTo>
                                <a:pt x="15" y="35"/>
                              </a:lnTo>
                              <a:lnTo>
                                <a:pt x="11" y="9"/>
                              </a:lnTo>
                              <a:lnTo>
                                <a:pt x="4" y="30"/>
                              </a:lnTo>
                              <a:lnTo>
                                <a:pt x="0" y="29"/>
                              </a:lnTo>
                              <a:lnTo>
                                <a:pt x="9" y="0"/>
                              </a:lnTo>
                              <a:lnTo>
                                <a:pt x="15" y="2"/>
                              </a:lnTo>
                              <a:lnTo>
                                <a:pt x="18" y="26"/>
                              </a:lnTo>
                              <a:lnTo>
                                <a:pt x="25" y="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6" name="Freeform 5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97" y="1532"/>
                          <a:ext cx="12" cy="18"/>
                        </a:xfrm>
                        <a:custGeom>
                          <a:avLst/>
                          <a:gdLst>
                            <a:gd name="T0" fmla="*/ 12 w 24"/>
                            <a:gd name="T1" fmla="*/ 18 h 34"/>
                            <a:gd name="T2" fmla="*/ 19 w 24"/>
                            <a:gd name="T3" fmla="*/ 7 h 34"/>
                            <a:gd name="T4" fmla="*/ 18 w 24"/>
                            <a:gd name="T5" fmla="*/ 21 h 34"/>
                            <a:gd name="T6" fmla="*/ 12 w 24"/>
                            <a:gd name="T7" fmla="*/ 18 h 34"/>
                            <a:gd name="T8" fmla="*/ 9 w 24"/>
                            <a:gd name="T9" fmla="*/ 22 h 34"/>
                            <a:gd name="T10" fmla="*/ 18 w 24"/>
                            <a:gd name="T11" fmla="*/ 25 h 34"/>
                            <a:gd name="T12" fmla="*/ 18 w 24"/>
                            <a:gd name="T13" fmla="*/ 33 h 34"/>
                            <a:gd name="T14" fmla="*/ 23 w 24"/>
                            <a:gd name="T15" fmla="*/ 34 h 34"/>
                            <a:gd name="T16" fmla="*/ 24 w 24"/>
                            <a:gd name="T17" fmla="*/ 3 h 34"/>
                            <a:gd name="T18" fmla="*/ 18 w 24"/>
                            <a:gd name="T19" fmla="*/ 0 h 34"/>
                            <a:gd name="T20" fmla="*/ 0 w 24"/>
                            <a:gd name="T21" fmla="*/ 24 h 34"/>
                            <a:gd name="T22" fmla="*/ 6 w 24"/>
                            <a:gd name="T23" fmla="*/ 27 h 34"/>
                            <a:gd name="T24" fmla="*/ 9 w 24"/>
                            <a:gd name="T25" fmla="*/ 22 h 34"/>
                            <a:gd name="T26" fmla="*/ 12 w 24"/>
                            <a:gd name="T27" fmla="*/ 18 h 34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24"/>
                            <a:gd name="T43" fmla="*/ 0 h 34"/>
                            <a:gd name="T44" fmla="*/ 24 w 24"/>
                            <a:gd name="T45" fmla="*/ 34 h 34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24" h="34">
                              <a:moveTo>
                                <a:pt x="12" y="18"/>
                              </a:moveTo>
                              <a:lnTo>
                                <a:pt x="19" y="7"/>
                              </a:lnTo>
                              <a:lnTo>
                                <a:pt x="18" y="21"/>
                              </a:lnTo>
                              <a:lnTo>
                                <a:pt x="12" y="18"/>
                              </a:lnTo>
                              <a:lnTo>
                                <a:pt x="9" y="22"/>
                              </a:lnTo>
                              <a:lnTo>
                                <a:pt x="18" y="25"/>
                              </a:lnTo>
                              <a:lnTo>
                                <a:pt x="18" y="33"/>
                              </a:lnTo>
                              <a:lnTo>
                                <a:pt x="23" y="34"/>
                              </a:lnTo>
                              <a:lnTo>
                                <a:pt x="24" y="3"/>
                              </a:lnTo>
                              <a:lnTo>
                                <a:pt x="18" y="0"/>
                              </a:lnTo>
                              <a:lnTo>
                                <a:pt x="0" y="24"/>
                              </a:lnTo>
                              <a:lnTo>
                                <a:pt x="6" y="27"/>
                              </a:lnTo>
                              <a:lnTo>
                                <a:pt x="9" y="22"/>
                              </a:lnTo>
                              <a:lnTo>
                                <a:pt x="12" y="1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7" name="Freeform 50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12" y="1535"/>
                          <a:ext cx="11" cy="18"/>
                        </a:xfrm>
                        <a:custGeom>
                          <a:avLst/>
                          <a:gdLst>
                            <a:gd name="T0" fmla="*/ 17 w 22"/>
                            <a:gd name="T1" fmla="*/ 6 h 34"/>
                            <a:gd name="T2" fmla="*/ 22 w 22"/>
                            <a:gd name="T3" fmla="*/ 9 h 34"/>
                            <a:gd name="T4" fmla="*/ 5 w 22"/>
                            <a:gd name="T5" fmla="*/ 34 h 34"/>
                            <a:gd name="T6" fmla="*/ 0 w 22"/>
                            <a:gd name="T7" fmla="*/ 31 h 34"/>
                            <a:gd name="T8" fmla="*/ 1 w 22"/>
                            <a:gd name="T9" fmla="*/ 0 h 34"/>
                            <a:gd name="T10" fmla="*/ 7 w 22"/>
                            <a:gd name="T11" fmla="*/ 1 h 34"/>
                            <a:gd name="T12" fmla="*/ 5 w 22"/>
                            <a:gd name="T13" fmla="*/ 25 h 34"/>
                            <a:gd name="T14" fmla="*/ 17 w 22"/>
                            <a:gd name="T15" fmla="*/ 6 h 34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2"/>
                            <a:gd name="T25" fmla="*/ 0 h 34"/>
                            <a:gd name="T26" fmla="*/ 22 w 22"/>
                            <a:gd name="T27" fmla="*/ 34 h 34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2" h="34">
                              <a:moveTo>
                                <a:pt x="17" y="6"/>
                              </a:moveTo>
                              <a:lnTo>
                                <a:pt x="22" y="9"/>
                              </a:lnTo>
                              <a:lnTo>
                                <a:pt x="5" y="34"/>
                              </a:lnTo>
                              <a:lnTo>
                                <a:pt x="0" y="31"/>
                              </a:lnTo>
                              <a:lnTo>
                                <a:pt x="1" y="0"/>
                              </a:lnTo>
                              <a:lnTo>
                                <a:pt x="7" y="1"/>
                              </a:lnTo>
                              <a:lnTo>
                                <a:pt x="5" y="25"/>
                              </a:lnTo>
                              <a:lnTo>
                                <a:pt x="17" y="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8" name="Freeform 51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24" y="1540"/>
                          <a:ext cx="11" cy="17"/>
                        </a:xfrm>
                        <a:custGeom>
                          <a:avLst/>
                          <a:gdLst>
                            <a:gd name="T0" fmla="*/ 5 w 23"/>
                            <a:gd name="T1" fmla="*/ 34 h 34"/>
                            <a:gd name="T2" fmla="*/ 0 w 23"/>
                            <a:gd name="T3" fmla="*/ 33 h 34"/>
                            <a:gd name="T4" fmla="*/ 3 w 23"/>
                            <a:gd name="T5" fmla="*/ 22 h 34"/>
                            <a:gd name="T6" fmla="*/ 0 w 23"/>
                            <a:gd name="T7" fmla="*/ 0 h 34"/>
                            <a:gd name="T8" fmla="*/ 6 w 23"/>
                            <a:gd name="T9" fmla="*/ 3 h 34"/>
                            <a:gd name="T10" fmla="*/ 7 w 23"/>
                            <a:gd name="T11" fmla="*/ 18 h 34"/>
                            <a:gd name="T12" fmla="*/ 17 w 23"/>
                            <a:gd name="T13" fmla="*/ 7 h 34"/>
                            <a:gd name="T14" fmla="*/ 23 w 23"/>
                            <a:gd name="T15" fmla="*/ 10 h 34"/>
                            <a:gd name="T16" fmla="*/ 8 w 23"/>
                            <a:gd name="T17" fmla="*/ 24 h 34"/>
                            <a:gd name="T18" fmla="*/ 5 w 23"/>
                            <a:gd name="T19" fmla="*/ 34 h 34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23"/>
                            <a:gd name="T31" fmla="*/ 0 h 34"/>
                            <a:gd name="T32" fmla="*/ 23 w 23"/>
                            <a:gd name="T33" fmla="*/ 34 h 34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23" h="34">
                              <a:moveTo>
                                <a:pt x="5" y="34"/>
                              </a:moveTo>
                              <a:lnTo>
                                <a:pt x="0" y="33"/>
                              </a:lnTo>
                              <a:lnTo>
                                <a:pt x="3" y="22"/>
                              </a:lnTo>
                              <a:lnTo>
                                <a:pt x="0" y="0"/>
                              </a:lnTo>
                              <a:lnTo>
                                <a:pt x="6" y="3"/>
                              </a:lnTo>
                              <a:lnTo>
                                <a:pt x="7" y="18"/>
                              </a:lnTo>
                              <a:lnTo>
                                <a:pt x="17" y="7"/>
                              </a:lnTo>
                              <a:lnTo>
                                <a:pt x="23" y="10"/>
                              </a:lnTo>
                              <a:lnTo>
                                <a:pt x="8" y="24"/>
                              </a:lnTo>
                              <a:lnTo>
                                <a:pt x="5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9" name="Group 51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730" y="1454"/>
                        <a:ext cx="28" cy="21"/>
                        <a:chOff x="4730" y="1454"/>
                        <a:chExt cx="28" cy="21"/>
                      </a:xfrm>
                    </p:grpSpPr>
                    <p:sp>
                      <p:nvSpPr>
                        <p:cNvPr id="91" name="Freeform 51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30" y="1454"/>
                          <a:ext cx="11" cy="15"/>
                        </a:xfrm>
                        <a:custGeom>
                          <a:avLst/>
                          <a:gdLst>
                            <a:gd name="T0" fmla="*/ 8 w 21"/>
                            <a:gd name="T1" fmla="*/ 3 h 30"/>
                            <a:gd name="T2" fmla="*/ 11 w 21"/>
                            <a:gd name="T3" fmla="*/ 3 h 30"/>
                            <a:gd name="T4" fmla="*/ 21 w 21"/>
                            <a:gd name="T5" fmla="*/ 30 h 30"/>
                            <a:gd name="T6" fmla="*/ 18 w 21"/>
                            <a:gd name="T7" fmla="*/ 28 h 30"/>
                            <a:gd name="T8" fmla="*/ 6 w 21"/>
                            <a:gd name="T9" fmla="*/ 7 h 30"/>
                            <a:gd name="T10" fmla="*/ 13 w 21"/>
                            <a:gd name="T11" fmla="*/ 27 h 30"/>
                            <a:gd name="T12" fmla="*/ 11 w 21"/>
                            <a:gd name="T13" fmla="*/ 25 h 30"/>
                            <a:gd name="T14" fmla="*/ 0 w 21"/>
                            <a:gd name="T15" fmla="*/ 0 h 30"/>
                            <a:gd name="T16" fmla="*/ 3 w 21"/>
                            <a:gd name="T17" fmla="*/ 0 h 30"/>
                            <a:gd name="T18" fmla="*/ 15 w 21"/>
                            <a:gd name="T19" fmla="*/ 21 h 30"/>
                            <a:gd name="T20" fmla="*/ 8 w 21"/>
                            <a:gd name="T21" fmla="*/ 3 h 30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w 21"/>
                            <a:gd name="T34" fmla="*/ 0 h 30"/>
                            <a:gd name="T35" fmla="*/ 21 w 21"/>
                            <a:gd name="T36" fmla="*/ 30 h 30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T33" t="T34" r="T35" b="T36"/>
                          <a:pathLst>
                            <a:path w="21" h="30">
                              <a:moveTo>
                                <a:pt x="8" y="3"/>
                              </a:moveTo>
                              <a:lnTo>
                                <a:pt x="11" y="3"/>
                              </a:lnTo>
                              <a:lnTo>
                                <a:pt x="21" y="30"/>
                              </a:lnTo>
                              <a:lnTo>
                                <a:pt x="18" y="28"/>
                              </a:lnTo>
                              <a:lnTo>
                                <a:pt x="6" y="7"/>
                              </a:lnTo>
                              <a:lnTo>
                                <a:pt x="13" y="27"/>
                              </a:lnTo>
                              <a:lnTo>
                                <a:pt x="11" y="25"/>
                              </a:lnTo>
                              <a:lnTo>
                                <a:pt x="0" y="0"/>
                              </a:lnTo>
                              <a:lnTo>
                                <a:pt x="3" y="0"/>
                              </a:lnTo>
                              <a:lnTo>
                                <a:pt x="15" y="21"/>
                              </a:lnTo>
                              <a:lnTo>
                                <a:pt x="8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2" name="Freeform 51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39" y="1457"/>
                          <a:ext cx="9" cy="15"/>
                        </a:xfrm>
                        <a:custGeom>
                          <a:avLst/>
                          <a:gdLst>
                            <a:gd name="T0" fmla="*/ 6 w 19"/>
                            <a:gd name="T1" fmla="*/ 16 h 28"/>
                            <a:gd name="T2" fmla="*/ 4 w 19"/>
                            <a:gd name="T3" fmla="*/ 6 h 28"/>
                            <a:gd name="T4" fmla="*/ 11 w 19"/>
                            <a:gd name="T5" fmla="*/ 18 h 28"/>
                            <a:gd name="T6" fmla="*/ 6 w 19"/>
                            <a:gd name="T7" fmla="*/ 16 h 28"/>
                            <a:gd name="T8" fmla="*/ 8 w 19"/>
                            <a:gd name="T9" fmla="*/ 21 h 28"/>
                            <a:gd name="T10" fmla="*/ 13 w 19"/>
                            <a:gd name="T11" fmla="*/ 22 h 28"/>
                            <a:gd name="T12" fmla="*/ 16 w 19"/>
                            <a:gd name="T13" fmla="*/ 28 h 28"/>
                            <a:gd name="T14" fmla="*/ 19 w 19"/>
                            <a:gd name="T15" fmla="*/ 28 h 28"/>
                            <a:gd name="T16" fmla="*/ 3 w 19"/>
                            <a:gd name="T17" fmla="*/ 1 h 28"/>
                            <a:gd name="T18" fmla="*/ 0 w 19"/>
                            <a:gd name="T19" fmla="*/ 0 h 28"/>
                            <a:gd name="T20" fmla="*/ 6 w 19"/>
                            <a:gd name="T21" fmla="*/ 24 h 28"/>
                            <a:gd name="T22" fmla="*/ 10 w 19"/>
                            <a:gd name="T23" fmla="*/ 25 h 28"/>
                            <a:gd name="T24" fmla="*/ 8 w 19"/>
                            <a:gd name="T25" fmla="*/ 21 h 28"/>
                            <a:gd name="T26" fmla="*/ 6 w 19"/>
                            <a:gd name="T27" fmla="*/ 16 h 28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9"/>
                            <a:gd name="T43" fmla="*/ 0 h 28"/>
                            <a:gd name="T44" fmla="*/ 19 w 19"/>
                            <a:gd name="T45" fmla="*/ 28 h 28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9" h="28">
                              <a:moveTo>
                                <a:pt x="6" y="16"/>
                              </a:moveTo>
                              <a:lnTo>
                                <a:pt x="4" y="6"/>
                              </a:lnTo>
                              <a:lnTo>
                                <a:pt x="11" y="18"/>
                              </a:lnTo>
                              <a:lnTo>
                                <a:pt x="6" y="16"/>
                              </a:lnTo>
                              <a:lnTo>
                                <a:pt x="8" y="21"/>
                              </a:lnTo>
                              <a:lnTo>
                                <a:pt x="13" y="22"/>
                              </a:lnTo>
                              <a:lnTo>
                                <a:pt x="16" y="28"/>
                              </a:lnTo>
                              <a:lnTo>
                                <a:pt x="19" y="28"/>
                              </a:lnTo>
                              <a:lnTo>
                                <a:pt x="3" y="1"/>
                              </a:lnTo>
                              <a:lnTo>
                                <a:pt x="0" y="0"/>
                              </a:lnTo>
                              <a:lnTo>
                                <a:pt x="6" y="24"/>
                              </a:lnTo>
                              <a:lnTo>
                                <a:pt x="10" y="25"/>
                              </a:lnTo>
                              <a:lnTo>
                                <a:pt x="8" y="21"/>
                              </a:lnTo>
                              <a:lnTo>
                                <a:pt x="6" y="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3" name="Freeform 51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43" y="1459"/>
                          <a:ext cx="8" cy="14"/>
                        </a:xfrm>
                        <a:custGeom>
                          <a:avLst/>
                          <a:gdLst>
                            <a:gd name="T0" fmla="*/ 8 w 17"/>
                            <a:gd name="T1" fmla="*/ 3 h 28"/>
                            <a:gd name="T2" fmla="*/ 11 w 17"/>
                            <a:gd name="T3" fmla="*/ 4 h 28"/>
                            <a:gd name="T4" fmla="*/ 17 w 17"/>
                            <a:gd name="T5" fmla="*/ 28 h 28"/>
                            <a:gd name="T6" fmla="*/ 14 w 17"/>
                            <a:gd name="T7" fmla="*/ 27 h 28"/>
                            <a:gd name="T8" fmla="*/ 0 w 17"/>
                            <a:gd name="T9" fmla="*/ 0 h 28"/>
                            <a:gd name="T10" fmla="*/ 3 w 17"/>
                            <a:gd name="T11" fmla="*/ 0 h 28"/>
                            <a:gd name="T12" fmla="*/ 13 w 17"/>
                            <a:gd name="T13" fmla="*/ 21 h 28"/>
                            <a:gd name="T14" fmla="*/ 8 w 17"/>
                            <a:gd name="T15" fmla="*/ 3 h 28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7"/>
                            <a:gd name="T25" fmla="*/ 0 h 28"/>
                            <a:gd name="T26" fmla="*/ 17 w 17"/>
                            <a:gd name="T27" fmla="*/ 28 h 28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7" h="28">
                              <a:moveTo>
                                <a:pt x="8" y="3"/>
                              </a:moveTo>
                              <a:lnTo>
                                <a:pt x="11" y="4"/>
                              </a:lnTo>
                              <a:lnTo>
                                <a:pt x="17" y="28"/>
                              </a:lnTo>
                              <a:lnTo>
                                <a:pt x="14" y="27"/>
                              </a:lnTo>
                              <a:lnTo>
                                <a:pt x="0" y="0"/>
                              </a:lnTo>
                              <a:lnTo>
                                <a:pt x="3" y="0"/>
                              </a:lnTo>
                              <a:lnTo>
                                <a:pt x="13" y="21"/>
                              </a:lnTo>
                              <a:lnTo>
                                <a:pt x="8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4" name="Freeform 51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749" y="1461"/>
                          <a:ext cx="9" cy="14"/>
                        </a:xfrm>
                        <a:custGeom>
                          <a:avLst/>
                          <a:gdLst>
                            <a:gd name="T0" fmla="*/ 17 w 17"/>
                            <a:gd name="T1" fmla="*/ 29 h 29"/>
                            <a:gd name="T2" fmla="*/ 15 w 17"/>
                            <a:gd name="T3" fmla="*/ 27 h 29"/>
                            <a:gd name="T4" fmla="*/ 11 w 17"/>
                            <a:gd name="T5" fmla="*/ 18 h 29"/>
                            <a:gd name="T6" fmla="*/ 0 w 17"/>
                            <a:gd name="T7" fmla="*/ 0 h 29"/>
                            <a:gd name="T8" fmla="*/ 3 w 17"/>
                            <a:gd name="T9" fmla="*/ 2 h 29"/>
                            <a:gd name="T10" fmla="*/ 10 w 17"/>
                            <a:gd name="T11" fmla="*/ 14 h 29"/>
                            <a:gd name="T12" fmla="*/ 8 w 17"/>
                            <a:gd name="T13" fmla="*/ 3 h 29"/>
                            <a:gd name="T14" fmla="*/ 11 w 17"/>
                            <a:gd name="T15" fmla="*/ 5 h 29"/>
                            <a:gd name="T16" fmla="*/ 13 w 17"/>
                            <a:gd name="T17" fmla="*/ 20 h 29"/>
                            <a:gd name="T18" fmla="*/ 17 w 17"/>
                            <a:gd name="T19" fmla="*/ 29 h 29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"/>
                            <a:gd name="T31" fmla="*/ 0 h 29"/>
                            <a:gd name="T32" fmla="*/ 17 w 17"/>
                            <a:gd name="T33" fmla="*/ 29 h 29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" h="29">
                              <a:moveTo>
                                <a:pt x="17" y="29"/>
                              </a:moveTo>
                              <a:lnTo>
                                <a:pt x="15" y="27"/>
                              </a:lnTo>
                              <a:lnTo>
                                <a:pt x="11" y="18"/>
                              </a:lnTo>
                              <a:lnTo>
                                <a:pt x="0" y="0"/>
                              </a:lnTo>
                              <a:lnTo>
                                <a:pt x="3" y="2"/>
                              </a:lnTo>
                              <a:lnTo>
                                <a:pt x="10" y="14"/>
                              </a:lnTo>
                              <a:lnTo>
                                <a:pt x="8" y="3"/>
                              </a:lnTo>
                              <a:lnTo>
                                <a:pt x="11" y="5"/>
                              </a:lnTo>
                              <a:lnTo>
                                <a:pt x="13" y="20"/>
                              </a:lnTo>
                              <a:lnTo>
                                <a:pt x="17" y="2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0" name="Group 5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032" y="1619"/>
                        <a:ext cx="38" cy="21"/>
                        <a:chOff x="5032" y="1619"/>
                        <a:chExt cx="38" cy="21"/>
                      </a:xfrm>
                    </p:grpSpPr>
                    <p:sp>
                      <p:nvSpPr>
                        <p:cNvPr id="83" name="Freeform 51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2" y="1619"/>
                          <a:ext cx="38" cy="21"/>
                        </a:xfrm>
                        <a:custGeom>
                          <a:avLst/>
                          <a:gdLst>
                            <a:gd name="T0" fmla="*/ 71 w 76"/>
                            <a:gd name="T1" fmla="*/ 26 h 44"/>
                            <a:gd name="T2" fmla="*/ 76 w 76"/>
                            <a:gd name="T3" fmla="*/ 44 h 44"/>
                            <a:gd name="T4" fmla="*/ 4 w 76"/>
                            <a:gd name="T5" fmla="*/ 17 h 44"/>
                            <a:gd name="T6" fmla="*/ 0 w 76"/>
                            <a:gd name="T7" fmla="*/ 0 h 44"/>
                            <a:gd name="T8" fmla="*/ 71 w 76"/>
                            <a:gd name="T9" fmla="*/ 26 h 4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76"/>
                            <a:gd name="T16" fmla="*/ 0 h 44"/>
                            <a:gd name="T17" fmla="*/ 76 w 76"/>
                            <a:gd name="T18" fmla="*/ 44 h 4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76" h="44">
                              <a:moveTo>
                                <a:pt x="71" y="26"/>
                              </a:moveTo>
                              <a:lnTo>
                                <a:pt x="76" y="44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lnTo>
                                <a:pt x="71" y="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" name="Freeform 51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2" y="1619"/>
                          <a:ext cx="38" cy="21"/>
                        </a:xfrm>
                        <a:custGeom>
                          <a:avLst/>
                          <a:gdLst>
                            <a:gd name="T0" fmla="*/ 71 w 76"/>
                            <a:gd name="T1" fmla="*/ 26 h 44"/>
                            <a:gd name="T2" fmla="*/ 76 w 76"/>
                            <a:gd name="T3" fmla="*/ 44 h 44"/>
                            <a:gd name="T4" fmla="*/ 4 w 76"/>
                            <a:gd name="T5" fmla="*/ 17 h 44"/>
                            <a:gd name="T6" fmla="*/ 0 w 76"/>
                            <a:gd name="T7" fmla="*/ 0 h 44"/>
                            <a:gd name="T8" fmla="*/ 71 w 76"/>
                            <a:gd name="T9" fmla="*/ 26 h 4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76"/>
                            <a:gd name="T16" fmla="*/ 0 h 44"/>
                            <a:gd name="T17" fmla="*/ 76 w 76"/>
                            <a:gd name="T18" fmla="*/ 44 h 4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76" h="44">
                              <a:moveTo>
                                <a:pt x="71" y="26"/>
                              </a:moveTo>
                              <a:lnTo>
                                <a:pt x="76" y="44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lnTo>
                                <a:pt x="71" y="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5" name="Freeform 51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5" y="1621"/>
                          <a:ext cx="33" cy="17"/>
                        </a:xfrm>
                        <a:custGeom>
                          <a:avLst/>
                          <a:gdLst>
                            <a:gd name="T0" fmla="*/ 0 w 66"/>
                            <a:gd name="T1" fmla="*/ 0 h 34"/>
                            <a:gd name="T2" fmla="*/ 2 w 66"/>
                            <a:gd name="T3" fmla="*/ 10 h 34"/>
                            <a:gd name="T4" fmla="*/ 66 w 66"/>
                            <a:gd name="T5" fmla="*/ 34 h 34"/>
                            <a:gd name="T6" fmla="*/ 63 w 66"/>
                            <a:gd name="T7" fmla="*/ 22 h 34"/>
                            <a:gd name="T8" fmla="*/ 0 w 66"/>
                            <a:gd name="T9" fmla="*/ 0 h 3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"/>
                            <a:gd name="T16" fmla="*/ 0 h 34"/>
                            <a:gd name="T17" fmla="*/ 66 w 66"/>
                            <a:gd name="T18" fmla="*/ 34 h 3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" h="34">
                              <a:moveTo>
                                <a:pt x="0" y="0"/>
                              </a:moveTo>
                              <a:lnTo>
                                <a:pt x="2" y="10"/>
                              </a:lnTo>
                              <a:lnTo>
                                <a:pt x="66" y="34"/>
                              </a:lnTo>
                              <a:lnTo>
                                <a:pt x="63" y="2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6" name="Freeform 52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5" y="1621"/>
                          <a:ext cx="33" cy="17"/>
                        </a:xfrm>
                        <a:custGeom>
                          <a:avLst/>
                          <a:gdLst>
                            <a:gd name="T0" fmla="*/ 0 w 66"/>
                            <a:gd name="T1" fmla="*/ 0 h 34"/>
                            <a:gd name="T2" fmla="*/ 2 w 66"/>
                            <a:gd name="T3" fmla="*/ 10 h 34"/>
                            <a:gd name="T4" fmla="*/ 66 w 66"/>
                            <a:gd name="T5" fmla="*/ 34 h 34"/>
                            <a:gd name="T6" fmla="*/ 63 w 66"/>
                            <a:gd name="T7" fmla="*/ 22 h 34"/>
                            <a:gd name="T8" fmla="*/ 0 w 66"/>
                            <a:gd name="T9" fmla="*/ 0 h 3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"/>
                            <a:gd name="T16" fmla="*/ 0 h 34"/>
                            <a:gd name="T17" fmla="*/ 66 w 66"/>
                            <a:gd name="T18" fmla="*/ 34 h 3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" h="34">
                              <a:moveTo>
                                <a:pt x="0" y="0"/>
                              </a:moveTo>
                              <a:lnTo>
                                <a:pt x="2" y="10"/>
                              </a:lnTo>
                              <a:lnTo>
                                <a:pt x="66" y="34"/>
                              </a:lnTo>
                              <a:lnTo>
                                <a:pt x="63" y="2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" name="Freeform 52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5" y="1622"/>
                          <a:ext cx="33" cy="14"/>
                        </a:xfrm>
                        <a:custGeom>
                          <a:avLst/>
                          <a:gdLst>
                            <a:gd name="T0" fmla="*/ 65 w 66"/>
                            <a:gd name="T1" fmla="*/ 24 h 27"/>
                            <a:gd name="T2" fmla="*/ 66 w 66"/>
                            <a:gd name="T3" fmla="*/ 27 h 27"/>
                            <a:gd name="T4" fmla="*/ 1 w 66"/>
                            <a:gd name="T5" fmla="*/ 4 h 27"/>
                            <a:gd name="T6" fmla="*/ 0 w 66"/>
                            <a:gd name="T7" fmla="*/ 0 h 27"/>
                            <a:gd name="T8" fmla="*/ 65 w 66"/>
                            <a:gd name="T9" fmla="*/ 24 h 27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"/>
                            <a:gd name="T16" fmla="*/ 0 h 27"/>
                            <a:gd name="T17" fmla="*/ 66 w 66"/>
                            <a:gd name="T18" fmla="*/ 27 h 27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" h="27">
                              <a:moveTo>
                                <a:pt x="65" y="24"/>
                              </a:moveTo>
                              <a:lnTo>
                                <a:pt x="66" y="27"/>
                              </a:lnTo>
                              <a:lnTo>
                                <a:pt x="1" y="4"/>
                              </a:lnTo>
                              <a:lnTo>
                                <a:pt x="0" y="0"/>
                              </a:lnTo>
                              <a:lnTo>
                                <a:pt x="65" y="2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" name="Freeform 52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35" y="1622"/>
                          <a:ext cx="33" cy="14"/>
                        </a:xfrm>
                        <a:custGeom>
                          <a:avLst/>
                          <a:gdLst>
                            <a:gd name="T0" fmla="*/ 65 w 66"/>
                            <a:gd name="T1" fmla="*/ 24 h 27"/>
                            <a:gd name="T2" fmla="*/ 66 w 66"/>
                            <a:gd name="T3" fmla="*/ 27 h 27"/>
                            <a:gd name="T4" fmla="*/ 1 w 66"/>
                            <a:gd name="T5" fmla="*/ 4 h 27"/>
                            <a:gd name="T6" fmla="*/ 0 w 66"/>
                            <a:gd name="T7" fmla="*/ 0 h 27"/>
                            <a:gd name="T8" fmla="*/ 65 w 66"/>
                            <a:gd name="T9" fmla="*/ 24 h 27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"/>
                            <a:gd name="T16" fmla="*/ 0 h 27"/>
                            <a:gd name="T17" fmla="*/ 66 w 66"/>
                            <a:gd name="T18" fmla="*/ 27 h 27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" h="27">
                              <a:moveTo>
                                <a:pt x="65" y="24"/>
                              </a:moveTo>
                              <a:lnTo>
                                <a:pt x="66" y="27"/>
                              </a:lnTo>
                              <a:lnTo>
                                <a:pt x="1" y="4"/>
                              </a:lnTo>
                              <a:lnTo>
                                <a:pt x="0" y="0"/>
                              </a:lnTo>
                              <a:lnTo>
                                <a:pt x="65" y="2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" name="Freeform 52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42" y="1619"/>
                          <a:ext cx="19" cy="21"/>
                        </a:xfrm>
                        <a:custGeom>
                          <a:avLst/>
                          <a:gdLst>
                            <a:gd name="T0" fmla="*/ 15 w 39"/>
                            <a:gd name="T1" fmla="*/ 2 h 42"/>
                            <a:gd name="T2" fmla="*/ 23 w 39"/>
                            <a:gd name="T3" fmla="*/ 6 h 42"/>
                            <a:gd name="T4" fmla="*/ 30 w 39"/>
                            <a:gd name="T5" fmla="*/ 12 h 42"/>
                            <a:gd name="T6" fmla="*/ 33 w 39"/>
                            <a:gd name="T7" fmla="*/ 15 h 42"/>
                            <a:gd name="T8" fmla="*/ 36 w 39"/>
                            <a:gd name="T9" fmla="*/ 20 h 42"/>
                            <a:gd name="T10" fmla="*/ 38 w 39"/>
                            <a:gd name="T11" fmla="*/ 24 h 42"/>
                            <a:gd name="T12" fmla="*/ 39 w 39"/>
                            <a:gd name="T13" fmla="*/ 29 h 42"/>
                            <a:gd name="T14" fmla="*/ 39 w 39"/>
                            <a:gd name="T15" fmla="*/ 32 h 42"/>
                            <a:gd name="T16" fmla="*/ 39 w 39"/>
                            <a:gd name="T17" fmla="*/ 36 h 42"/>
                            <a:gd name="T18" fmla="*/ 38 w 39"/>
                            <a:gd name="T19" fmla="*/ 38 h 42"/>
                            <a:gd name="T20" fmla="*/ 37 w 39"/>
                            <a:gd name="T21" fmla="*/ 41 h 42"/>
                            <a:gd name="T22" fmla="*/ 31 w 39"/>
                            <a:gd name="T23" fmla="*/ 42 h 42"/>
                            <a:gd name="T24" fmla="*/ 24 w 39"/>
                            <a:gd name="T25" fmla="*/ 41 h 42"/>
                            <a:gd name="T26" fmla="*/ 17 w 39"/>
                            <a:gd name="T27" fmla="*/ 36 h 42"/>
                            <a:gd name="T28" fmla="*/ 9 w 39"/>
                            <a:gd name="T29" fmla="*/ 30 h 42"/>
                            <a:gd name="T30" fmla="*/ 6 w 39"/>
                            <a:gd name="T31" fmla="*/ 27 h 42"/>
                            <a:gd name="T32" fmla="*/ 3 w 39"/>
                            <a:gd name="T33" fmla="*/ 23 h 42"/>
                            <a:gd name="T34" fmla="*/ 1 w 39"/>
                            <a:gd name="T35" fmla="*/ 18 h 42"/>
                            <a:gd name="T36" fmla="*/ 0 w 39"/>
                            <a:gd name="T37" fmla="*/ 14 h 42"/>
                            <a:gd name="T38" fmla="*/ 0 w 39"/>
                            <a:gd name="T39" fmla="*/ 11 h 42"/>
                            <a:gd name="T40" fmla="*/ 0 w 39"/>
                            <a:gd name="T41" fmla="*/ 8 h 42"/>
                            <a:gd name="T42" fmla="*/ 1 w 39"/>
                            <a:gd name="T43" fmla="*/ 5 h 42"/>
                            <a:gd name="T44" fmla="*/ 3 w 39"/>
                            <a:gd name="T45" fmla="*/ 2 h 42"/>
                            <a:gd name="T46" fmla="*/ 8 w 39"/>
                            <a:gd name="T47" fmla="*/ 0 h 42"/>
                            <a:gd name="T48" fmla="*/ 15 w 39"/>
                            <a:gd name="T49" fmla="*/ 2 h 42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w 39"/>
                            <a:gd name="T76" fmla="*/ 0 h 42"/>
                            <a:gd name="T77" fmla="*/ 39 w 39"/>
                            <a:gd name="T78" fmla="*/ 42 h 42"/>
                          </a:gdLst>
                          <a:ahLst/>
                          <a:cxnLst>
                            <a:cxn ang="T50">
                              <a:pos x="T0" y="T1"/>
                            </a:cxn>
                            <a:cxn ang="T51">
                              <a:pos x="T2" y="T3"/>
                            </a:cxn>
                            <a:cxn ang="T52">
                              <a:pos x="T4" y="T5"/>
                            </a:cxn>
                            <a:cxn ang="T53">
                              <a:pos x="T6" y="T7"/>
                            </a:cxn>
                            <a:cxn ang="T54">
                              <a:pos x="T8" y="T9"/>
                            </a:cxn>
                            <a:cxn ang="T55">
                              <a:pos x="T10" y="T11"/>
                            </a:cxn>
                            <a:cxn ang="T56">
                              <a:pos x="T12" y="T13"/>
                            </a:cxn>
                            <a:cxn ang="T57">
                              <a:pos x="T14" y="T15"/>
                            </a:cxn>
                            <a:cxn ang="T58">
                              <a:pos x="T16" y="T17"/>
                            </a:cxn>
                            <a:cxn ang="T59">
                              <a:pos x="T18" y="T19"/>
                            </a:cxn>
                            <a:cxn ang="T60">
                              <a:pos x="T20" y="T21"/>
                            </a:cxn>
                            <a:cxn ang="T61">
                              <a:pos x="T22" y="T23"/>
                            </a:cxn>
                            <a:cxn ang="T62">
                              <a:pos x="T24" y="T25"/>
                            </a:cxn>
                            <a:cxn ang="T63">
                              <a:pos x="T26" y="T27"/>
                            </a:cxn>
                            <a:cxn ang="T64">
                              <a:pos x="T28" y="T29"/>
                            </a:cxn>
                            <a:cxn ang="T65">
                              <a:pos x="T30" y="T31"/>
                            </a:cxn>
                            <a:cxn ang="T66">
                              <a:pos x="T32" y="T33"/>
                            </a:cxn>
                            <a:cxn ang="T67">
                              <a:pos x="T34" y="T35"/>
                            </a:cxn>
                            <a:cxn ang="T68">
                              <a:pos x="T36" y="T37"/>
                            </a:cxn>
                            <a:cxn ang="T69">
                              <a:pos x="T38" y="T39"/>
                            </a:cxn>
                            <a:cxn ang="T70">
                              <a:pos x="T40" y="T41"/>
                            </a:cxn>
                            <a:cxn ang="T71">
                              <a:pos x="T42" y="T43"/>
                            </a:cxn>
                            <a:cxn ang="T72">
                              <a:pos x="T44" y="T45"/>
                            </a:cxn>
                            <a:cxn ang="T73">
                              <a:pos x="T46" y="T47"/>
                            </a:cxn>
                            <a:cxn ang="T74">
                              <a:pos x="T48" y="T49"/>
                            </a:cxn>
                          </a:cxnLst>
                          <a:rect l="T75" t="T76" r="T77" b="T78"/>
                          <a:pathLst>
                            <a:path w="39" h="42">
                              <a:moveTo>
                                <a:pt x="15" y="2"/>
                              </a:moveTo>
                              <a:lnTo>
                                <a:pt x="23" y="6"/>
                              </a:lnTo>
                              <a:lnTo>
                                <a:pt x="30" y="12"/>
                              </a:lnTo>
                              <a:lnTo>
                                <a:pt x="33" y="15"/>
                              </a:lnTo>
                              <a:lnTo>
                                <a:pt x="36" y="20"/>
                              </a:lnTo>
                              <a:lnTo>
                                <a:pt x="38" y="24"/>
                              </a:lnTo>
                              <a:lnTo>
                                <a:pt x="39" y="29"/>
                              </a:lnTo>
                              <a:lnTo>
                                <a:pt x="39" y="32"/>
                              </a:lnTo>
                              <a:lnTo>
                                <a:pt x="39" y="36"/>
                              </a:lnTo>
                              <a:lnTo>
                                <a:pt x="38" y="38"/>
                              </a:lnTo>
                              <a:lnTo>
                                <a:pt x="37" y="41"/>
                              </a:lnTo>
                              <a:lnTo>
                                <a:pt x="31" y="42"/>
                              </a:lnTo>
                              <a:lnTo>
                                <a:pt x="24" y="41"/>
                              </a:lnTo>
                              <a:lnTo>
                                <a:pt x="17" y="36"/>
                              </a:lnTo>
                              <a:lnTo>
                                <a:pt x="9" y="30"/>
                              </a:lnTo>
                              <a:lnTo>
                                <a:pt x="6" y="27"/>
                              </a:lnTo>
                              <a:lnTo>
                                <a:pt x="3" y="23"/>
                              </a:lnTo>
                              <a:lnTo>
                                <a:pt x="1" y="18"/>
                              </a:lnTo>
                              <a:lnTo>
                                <a:pt x="0" y="14"/>
                              </a:lnTo>
                              <a:lnTo>
                                <a:pt x="0" y="11"/>
                              </a:lnTo>
                              <a:lnTo>
                                <a:pt x="0" y="8"/>
                              </a:lnTo>
                              <a:lnTo>
                                <a:pt x="1" y="5"/>
                              </a:lnTo>
                              <a:lnTo>
                                <a:pt x="3" y="2"/>
                              </a:lnTo>
                              <a:lnTo>
                                <a:pt x="8" y="0"/>
                              </a:lnTo>
                              <a:lnTo>
                                <a:pt x="15" y="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0" name="Freeform 52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043" y="1621"/>
                          <a:ext cx="16" cy="17"/>
                        </a:xfrm>
                        <a:custGeom>
                          <a:avLst/>
                          <a:gdLst>
                            <a:gd name="T0" fmla="*/ 13 w 33"/>
                            <a:gd name="T1" fmla="*/ 0 h 34"/>
                            <a:gd name="T2" fmla="*/ 12 w 33"/>
                            <a:gd name="T3" fmla="*/ 9 h 34"/>
                            <a:gd name="T4" fmla="*/ 0 w 33"/>
                            <a:gd name="T5" fmla="*/ 4 h 34"/>
                            <a:gd name="T6" fmla="*/ 11 w 33"/>
                            <a:gd name="T7" fmla="*/ 16 h 34"/>
                            <a:gd name="T8" fmla="*/ 10 w 33"/>
                            <a:gd name="T9" fmla="*/ 27 h 34"/>
                            <a:gd name="T10" fmla="*/ 20 w 33"/>
                            <a:gd name="T11" fmla="*/ 22 h 34"/>
                            <a:gd name="T12" fmla="*/ 31 w 33"/>
                            <a:gd name="T13" fmla="*/ 34 h 34"/>
                            <a:gd name="T14" fmla="*/ 25 w 33"/>
                            <a:gd name="T15" fmla="*/ 21 h 34"/>
                            <a:gd name="T16" fmla="*/ 33 w 33"/>
                            <a:gd name="T17" fmla="*/ 16 h 34"/>
                            <a:gd name="T18" fmla="*/ 21 w 33"/>
                            <a:gd name="T19" fmla="*/ 12 h 34"/>
                            <a:gd name="T20" fmla="*/ 13 w 33"/>
                            <a:gd name="T21" fmla="*/ 0 h 34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w 33"/>
                            <a:gd name="T34" fmla="*/ 0 h 34"/>
                            <a:gd name="T35" fmla="*/ 33 w 33"/>
                            <a:gd name="T36" fmla="*/ 34 h 34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T33" t="T34" r="T35" b="T36"/>
                          <a:pathLst>
                            <a:path w="33" h="34">
                              <a:moveTo>
                                <a:pt x="13" y="0"/>
                              </a:moveTo>
                              <a:lnTo>
                                <a:pt x="12" y="9"/>
                              </a:lnTo>
                              <a:lnTo>
                                <a:pt x="0" y="4"/>
                              </a:lnTo>
                              <a:lnTo>
                                <a:pt x="11" y="16"/>
                              </a:lnTo>
                              <a:lnTo>
                                <a:pt x="10" y="27"/>
                              </a:lnTo>
                              <a:lnTo>
                                <a:pt x="20" y="22"/>
                              </a:lnTo>
                              <a:lnTo>
                                <a:pt x="31" y="34"/>
                              </a:lnTo>
                              <a:lnTo>
                                <a:pt x="25" y="21"/>
                              </a:lnTo>
                              <a:lnTo>
                                <a:pt x="33" y="16"/>
                              </a:lnTo>
                              <a:lnTo>
                                <a:pt x="21" y="12"/>
                              </a:lnTo>
                              <a:lnTo>
                                <a:pt x="1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1" name="Group 5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900" y="1415"/>
                        <a:ext cx="23" cy="30"/>
                        <a:chOff x="4900" y="1415"/>
                        <a:chExt cx="23" cy="30"/>
                      </a:xfrm>
                    </p:grpSpPr>
                    <p:sp>
                      <p:nvSpPr>
                        <p:cNvPr id="75" name="Freeform 5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5" y="1415"/>
                          <a:ext cx="14" cy="30"/>
                        </a:xfrm>
                        <a:custGeom>
                          <a:avLst/>
                          <a:gdLst>
                            <a:gd name="T0" fmla="*/ 28 w 28"/>
                            <a:gd name="T1" fmla="*/ 60 h 60"/>
                            <a:gd name="T2" fmla="*/ 7 w 28"/>
                            <a:gd name="T3" fmla="*/ 60 h 60"/>
                            <a:gd name="T4" fmla="*/ 0 w 28"/>
                            <a:gd name="T5" fmla="*/ 0 h 60"/>
                            <a:gd name="T6" fmla="*/ 21 w 28"/>
                            <a:gd name="T7" fmla="*/ 0 h 60"/>
                            <a:gd name="T8" fmla="*/ 28 w 28"/>
                            <a:gd name="T9" fmla="*/ 60 h 6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8"/>
                            <a:gd name="T16" fmla="*/ 0 h 60"/>
                            <a:gd name="T17" fmla="*/ 28 w 28"/>
                            <a:gd name="T18" fmla="*/ 60 h 6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8" h="60">
                              <a:moveTo>
                                <a:pt x="28" y="60"/>
                              </a:moveTo>
                              <a:lnTo>
                                <a:pt x="7" y="60"/>
                              </a:lnTo>
                              <a:lnTo>
                                <a:pt x="0" y="0"/>
                              </a:lnTo>
                              <a:lnTo>
                                <a:pt x="21" y="0"/>
                              </a:lnTo>
                              <a:lnTo>
                                <a:pt x="28" y="6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6" name="Freeform 52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5" y="1415"/>
                          <a:ext cx="14" cy="30"/>
                        </a:xfrm>
                        <a:custGeom>
                          <a:avLst/>
                          <a:gdLst>
                            <a:gd name="T0" fmla="*/ 28 w 28"/>
                            <a:gd name="T1" fmla="*/ 60 h 60"/>
                            <a:gd name="T2" fmla="*/ 7 w 28"/>
                            <a:gd name="T3" fmla="*/ 60 h 60"/>
                            <a:gd name="T4" fmla="*/ 0 w 28"/>
                            <a:gd name="T5" fmla="*/ 0 h 60"/>
                            <a:gd name="T6" fmla="*/ 21 w 28"/>
                            <a:gd name="T7" fmla="*/ 0 h 60"/>
                            <a:gd name="T8" fmla="*/ 28 w 28"/>
                            <a:gd name="T9" fmla="*/ 60 h 6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8"/>
                            <a:gd name="T16" fmla="*/ 0 h 60"/>
                            <a:gd name="T17" fmla="*/ 28 w 28"/>
                            <a:gd name="T18" fmla="*/ 60 h 6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8" h="60">
                              <a:moveTo>
                                <a:pt x="28" y="60"/>
                              </a:moveTo>
                              <a:lnTo>
                                <a:pt x="7" y="60"/>
                              </a:lnTo>
                              <a:lnTo>
                                <a:pt x="0" y="0"/>
                              </a:lnTo>
                              <a:lnTo>
                                <a:pt x="21" y="0"/>
                              </a:lnTo>
                              <a:lnTo>
                                <a:pt x="28" y="6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7" name="Freeform 52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7" y="1417"/>
                          <a:ext cx="10" cy="27"/>
                        </a:xfrm>
                        <a:custGeom>
                          <a:avLst/>
                          <a:gdLst>
                            <a:gd name="T0" fmla="*/ 13 w 20"/>
                            <a:gd name="T1" fmla="*/ 0 h 54"/>
                            <a:gd name="T2" fmla="*/ 0 w 20"/>
                            <a:gd name="T3" fmla="*/ 0 h 54"/>
                            <a:gd name="T4" fmla="*/ 6 w 20"/>
                            <a:gd name="T5" fmla="*/ 54 h 54"/>
                            <a:gd name="T6" fmla="*/ 20 w 20"/>
                            <a:gd name="T7" fmla="*/ 54 h 54"/>
                            <a:gd name="T8" fmla="*/ 13 w 20"/>
                            <a:gd name="T9" fmla="*/ 0 h 5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0"/>
                            <a:gd name="T16" fmla="*/ 0 h 54"/>
                            <a:gd name="T17" fmla="*/ 20 w 20"/>
                            <a:gd name="T18" fmla="*/ 54 h 5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0" h="54">
                              <a:moveTo>
                                <a:pt x="13" y="0"/>
                              </a:moveTo>
                              <a:lnTo>
                                <a:pt x="0" y="0"/>
                              </a:lnTo>
                              <a:lnTo>
                                <a:pt x="6" y="54"/>
                              </a:lnTo>
                              <a:lnTo>
                                <a:pt x="20" y="54"/>
                              </a:lnTo>
                              <a:lnTo>
                                <a:pt x="1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" name="Freeform 5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7" y="1417"/>
                          <a:ext cx="10" cy="27"/>
                        </a:xfrm>
                        <a:custGeom>
                          <a:avLst/>
                          <a:gdLst>
                            <a:gd name="T0" fmla="*/ 13 w 20"/>
                            <a:gd name="T1" fmla="*/ 0 h 54"/>
                            <a:gd name="T2" fmla="*/ 0 w 20"/>
                            <a:gd name="T3" fmla="*/ 0 h 54"/>
                            <a:gd name="T4" fmla="*/ 6 w 20"/>
                            <a:gd name="T5" fmla="*/ 54 h 54"/>
                            <a:gd name="T6" fmla="*/ 20 w 20"/>
                            <a:gd name="T7" fmla="*/ 54 h 54"/>
                            <a:gd name="T8" fmla="*/ 13 w 20"/>
                            <a:gd name="T9" fmla="*/ 0 h 5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0"/>
                            <a:gd name="T16" fmla="*/ 0 h 54"/>
                            <a:gd name="T17" fmla="*/ 20 w 20"/>
                            <a:gd name="T18" fmla="*/ 54 h 5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0" h="54">
                              <a:moveTo>
                                <a:pt x="13" y="0"/>
                              </a:moveTo>
                              <a:lnTo>
                                <a:pt x="0" y="0"/>
                              </a:lnTo>
                              <a:lnTo>
                                <a:pt x="6" y="54"/>
                              </a:lnTo>
                              <a:lnTo>
                                <a:pt x="20" y="54"/>
                              </a:lnTo>
                              <a:lnTo>
                                <a:pt x="1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" name="Freeform 53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9" y="1417"/>
                          <a:ext cx="6" cy="27"/>
                        </a:xfrm>
                        <a:custGeom>
                          <a:avLst/>
                          <a:gdLst>
                            <a:gd name="T0" fmla="*/ 11 w 11"/>
                            <a:gd name="T1" fmla="*/ 54 h 54"/>
                            <a:gd name="T2" fmla="*/ 6 w 11"/>
                            <a:gd name="T3" fmla="*/ 54 h 54"/>
                            <a:gd name="T4" fmla="*/ 0 w 11"/>
                            <a:gd name="T5" fmla="*/ 0 h 54"/>
                            <a:gd name="T6" fmla="*/ 5 w 11"/>
                            <a:gd name="T7" fmla="*/ 0 h 54"/>
                            <a:gd name="T8" fmla="*/ 11 w 11"/>
                            <a:gd name="T9" fmla="*/ 54 h 5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1"/>
                            <a:gd name="T16" fmla="*/ 0 h 54"/>
                            <a:gd name="T17" fmla="*/ 11 w 11"/>
                            <a:gd name="T18" fmla="*/ 54 h 5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1" h="54">
                              <a:moveTo>
                                <a:pt x="11" y="54"/>
                              </a:moveTo>
                              <a:lnTo>
                                <a:pt x="6" y="54"/>
                              </a:lnTo>
                              <a:lnTo>
                                <a:pt x="0" y="0"/>
                              </a:lnTo>
                              <a:lnTo>
                                <a:pt x="5" y="0"/>
                              </a:lnTo>
                              <a:lnTo>
                                <a:pt x="11" y="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" name="Freeform 53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9" y="1417"/>
                          <a:ext cx="6" cy="27"/>
                        </a:xfrm>
                        <a:custGeom>
                          <a:avLst/>
                          <a:gdLst>
                            <a:gd name="T0" fmla="*/ 11 w 11"/>
                            <a:gd name="T1" fmla="*/ 54 h 54"/>
                            <a:gd name="T2" fmla="*/ 6 w 11"/>
                            <a:gd name="T3" fmla="*/ 54 h 54"/>
                            <a:gd name="T4" fmla="*/ 0 w 11"/>
                            <a:gd name="T5" fmla="*/ 0 h 54"/>
                            <a:gd name="T6" fmla="*/ 5 w 11"/>
                            <a:gd name="T7" fmla="*/ 0 h 54"/>
                            <a:gd name="T8" fmla="*/ 11 w 11"/>
                            <a:gd name="T9" fmla="*/ 54 h 5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1"/>
                            <a:gd name="T16" fmla="*/ 0 h 54"/>
                            <a:gd name="T17" fmla="*/ 11 w 11"/>
                            <a:gd name="T18" fmla="*/ 54 h 5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1" h="54">
                              <a:moveTo>
                                <a:pt x="11" y="54"/>
                              </a:moveTo>
                              <a:lnTo>
                                <a:pt x="6" y="54"/>
                              </a:lnTo>
                              <a:lnTo>
                                <a:pt x="0" y="0"/>
                              </a:lnTo>
                              <a:lnTo>
                                <a:pt x="5" y="0"/>
                              </a:lnTo>
                              <a:lnTo>
                                <a:pt x="11" y="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1" name="Freeform 53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0" y="1422"/>
                          <a:ext cx="23" cy="17"/>
                        </a:xfrm>
                        <a:custGeom>
                          <a:avLst/>
                          <a:gdLst>
                            <a:gd name="T0" fmla="*/ 47 w 47"/>
                            <a:gd name="T1" fmla="*/ 17 h 33"/>
                            <a:gd name="T2" fmla="*/ 47 w 47"/>
                            <a:gd name="T3" fmla="*/ 20 h 33"/>
                            <a:gd name="T4" fmla="*/ 46 w 47"/>
                            <a:gd name="T5" fmla="*/ 23 h 33"/>
                            <a:gd name="T6" fmla="*/ 45 w 47"/>
                            <a:gd name="T7" fmla="*/ 26 h 33"/>
                            <a:gd name="T8" fmla="*/ 42 w 47"/>
                            <a:gd name="T9" fmla="*/ 27 h 33"/>
                            <a:gd name="T10" fmla="*/ 35 w 47"/>
                            <a:gd name="T11" fmla="*/ 32 h 33"/>
                            <a:gd name="T12" fmla="*/ 25 w 47"/>
                            <a:gd name="T13" fmla="*/ 33 h 33"/>
                            <a:gd name="T14" fmla="*/ 16 w 47"/>
                            <a:gd name="T15" fmla="*/ 32 h 33"/>
                            <a:gd name="T16" fmla="*/ 8 w 47"/>
                            <a:gd name="T17" fmla="*/ 29 h 33"/>
                            <a:gd name="T18" fmla="*/ 5 w 47"/>
                            <a:gd name="T19" fmla="*/ 26 h 33"/>
                            <a:gd name="T20" fmla="*/ 3 w 47"/>
                            <a:gd name="T21" fmla="*/ 23 h 33"/>
                            <a:gd name="T22" fmla="*/ 1 w 47"/>
                            <a:gd name="T23" fmla="*/ 20 h 33"/>
                            <a:gd name="T24" fmla="*/ 0 w 47"/>
                            <a:gd name="T25" fmla="*/ 17 h 33"/>
                            <a:gd name="T26" fmla="*/ 0 w 47"/>
                            <a:gd name="T27" fmla="*/ 14 h 33"/>
                            <a:gd name="T28" fmla="*/ 1 w 47"/>
                            <a:gd name="T29" fmla="*/ 11 h 33"/>
                            <a:gd name="T30" fmla="*/ 3 w 47"/>
                            <a:gd name="T31" fmla="*/ 8 h 33"/>
                            <a:gd name="T32" fmla="*/ 6 w 47"/>
                            <a:gd name="T33" fmla="*/ 5 h 33"/>
                            <a:gd name="T34" fmla="*/ 13 w 47"/>
                            <a:gd name="T35" fmla="*/ 2 h 33"/>
                            <a:gd name="T36" fmla="*/ 22 w 47"/>
                            <a:gd name="T37" fmla="*/ 0 h 33"/>
                            <a:gd name="T38" fmla="*/ 32 w 47"/>
                            <a:gd name="T39" fmla="*/ 2 h 33"/>
                            <a:gd name="T40" fmla="*/ 39 w 47"/>
                            <a:gd name="T41" fmla="*/ 5 h 33"/>
                            <a:gd name="T42" fmla="*/ 43 w 47"/>
                            <a:gd name="T43" fmla="*/ 8 h 33"/>
                            <a:gd name="T44" fmla="*/ 45 w 47"/>
                            <a:gd name="T45" fmla="*/ 11 h 33"/>
                            <a:gd name="T46" fmla="*/ 47 w 47"/>
                            <a:gd name="T47" fmla="*/ 14 h 33"/>
                            <a:gd name="T48" fmla="*/ 47 w 47"/>
                            <a:gd name="T49" fmla="*/ 17 h 33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w 47"/>
                            <a:gd name="T76" fmla="*/ 0 h 33"/>
                            <a:gd name="T77" fmla="*/ 47 w 47"/>
                            <a:gd name="T78" fmla="*/ 33 h 33"/>
                          </a:gdLst>
                          <a:ahLst/>
                          <a:cxnLst>
                            <a:cxn ang="T50">
                              <a:pos x="T0" y="T1"/>
                            </a:cxn>
                            <a:cxn ang="T51">
                              <a:pos x="T2" y="T3"/>
                            </a:cxn>
                            <a:cxn ang="T52">
                              <a:pos x="T4" y="T5"/>
                            </a:cxn>
                            <a:cxn ang="T53">
                              <a:pos x="T6" y="T7"/>
                            </a:cxn>
                            <a:cxn ang="T54">
                              <a:pos x="T8" y="T9"/>
                            </a:cxn>
                            <a:cxn ang="T55">
                              <a:pos x="T10" y="T11"/>
                            </a:cxn>
                            <a:cxn ang="T56">
                              <a:pos x="T12" y="T13"/>
                            </a:cxn>
                            <a:cxn ang="T57">
                              <a:pos x="T14" y="T15"/>
                            </a:cxn>
                            <a:cxn ang="T58">
                              <a:pos x="T16" y="T17"/>
                            </a:cxn>
                            <a:cxn ang="T59">
                              <a:pos x="T18" y="T19"/>
                            </a:cxn>
                            <a:cxn ang="T60">
                              <a:pos x="T20" y="T21"/>
                            </a:cxn>
                            <a:cxn ang="T61">
                              <a:pos x="T22" y="T23"/>
                            </a:cxn>
                            <a:cxn ang="T62">
                              <a:pos x="T24" y="T25"/>
                            </a:cxn>
                            <a:cxn ang="T63">
                              <a:pos x="T26" y="T27"/>
                            </a:cxn>
                            <a:cxn ang="T64">
                              <a:pos x="T28" y="T29"/>
                            </a:cxn>
                            <a:cxn ang="T65">
                              <a:pos x="T30" y="T31"/>
                            </a:cxn>
                            <a:cxn ang="T66">
                              <a:pos x="T32" y="T33"/>
                            </a:cxn>
                            <a:cxn ang="T67">
                              <a:pos x="T34" y="T35"/>
                            </a:cxn>
                            <a:cxn ang="T68">
                              <a:pos x="T36" y="T37"/>
                            </a:cxn>
                            <a:cxn ang="T69">
                              <a:pos x="T38" y="T39"/>
                            </a:cxn>
                            <a:cxn ang="T70">
                              <a:pos x="T40" y="T41"/>
                            </a:cxn>
                            <a:cxn ang="T71">
                              <a:pos x="T42" y="T43"/>
                            </a:cxn>
                            <a:cxn ang="T72">
                              <a:pos x="T44" y="T45"/>
                            </a:cxn>
                            <a:cxn ang="T73">
                              <a:pos x="T46" y="T47"/>
                            </a:cxn>
                            <a:cxn ang="T74">
                              <a:pos x="T48" y="T49"/>
                            </a:cxn>
                          </a:cxnLst>
                          <a:rect l="T75" t="T76" r="T77" b="T78"/>
                          <a:pathLst>
                            <a:path w="47" h="33">
                              <a:moveTo>
                                <a:pt x="47" y="17"/>
                              </a:moveTo>
                              <a:lnTo>
                                <a:pt x="47" y="20"/>
                              </a:lnTo>
                              <a:lnTo>
                                <a:pt x="46" y="23"/>
                              </a:lnTo>
                              <a:lnTo>
                                <a:pt x="45" y="26"/>
                              </a:lnTo>
                              <a:lnTo>
                                <a:pt x="42" y="27"/>
                              </a:lnTo>
                              <a:lnTo>
                                <a:pt x="35" y="32"/>
                              </a:lnTo>
                              <a:lnTo>
                                <a:pt x="25" y="33"/>
                              </a:lnTo>
                              <a:lnTo>
                                <a:pt x="16" y="32"/>
                              </a:lnTo>
                              <a:lnTo>
                                <a:pt x="8" y="29"/>
                              </a:lnTo>
                              <a:lnTo>
                                <a:pt x="5" y="26"/>
                              </a:lnTo>
                              <a:lnTo>
                                <a:pt x="3" y="23"/>
                              </a:lnTo>
                              <a:lnTo>
                                <a:pt x="1" y="20"/>
                              </a:lnTo>
                              <a:lnTo>
                                <a:pt x="0" y="17"/>
                              </a:lnTo>
                              <a:lnTo>
                                <a:pt x="0" y="14"/>
                              </a:lnTo>
                              <a:lnTo>
                                <a:pt x="1" y="11"/>
                              </a:lnTo>
                              <a:lnTo>
                                <a:pt x="3" y="8"/>
                              </a:lnTo>
                              <a:lnTo>
                                <a:pt x="6" y="5"/>
                              </a:lnTo>
                              <a:lnTo>
                                <a:pt x="13" y="2"/>
                              </a:lnTo>
                              <a:lnTo>
                                <a:pt x="22" y="0"/>
                              </a:lnTo>
                              <a:lnTo>
                                <a:pt x="32" y="2"/>
                              </a:lnTo>
                              <a:lnTo>
                                <a:pt x="39" y="5"/>
                              </a:lnTo>
                              <a:lnTo>
                                <a:pt x="43" y="8"/>
                              </a:lnTo>
                              <a:lnTo>
                                <a:pt x="45" y="11"/>
                              </a:lnTo>
                              <a:lnTo>
                                <a:pt x="47" y="14"/>
                              </a:lnTo>
                              <a:lnTo>
                                <a:pt x="47" y="1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2" name="Freeform 5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903" y="1424"/>
                          <a:ext cx="19" cy="13"/>
                        </a:xfrm>
                        <a:custGeom>
                          <a:avLst/>
                          <a:gdLst>
                            <a:gd name="T0" fmla="*/ 38 w 38"/>
                            <a:gd name="T1" fmla="*/ 14 h 27"/>
                            <a:gd name="T2" fmla="*/ 25 w 38"/>
                            <a:gd name="T3" fmla="*/ 11 h 27"/>
                            <a:gd name="T4" fmla="*/ 22 w 38"/>
                            <a:gd name="T5" fmla="*/ 0 h 27"/>
                            <a:gd name="T6" fmla="*/ 14 w 38"/>
                            <a:gd name="T7" fmla="*/ 8 h 27"/>
                            <a:gd name="T8" fmla="*/ 0 w 38"/>
                            <a:gd name="T9" fmla="*/ 5 h 27"/>
                            <a:gd name="T10" fmla="*/ 10 w 38"/>
                            <a:gd name="T11" fmla="*/ 14 h 27"/>
                            <a:gd name="T12" fmla="*/ 2 w 38"/>
                            <a:gd name="T13" fmla="*/ 23 h 27"/>
                            <a:gd name="T14" fmla="*/ 15 w 38"/>
                            <a:gd name="T15" fmla="*/ 18 h 27"/>
                            <a:gd name="T16" fmla="*/ 26 w 38"/>
                            <a:gd name="T17" fmla="*/ 27 h 27"/>
                            <a:gd name="T18" fmla="*/ 25 w 38"/>
                            <a:gd name="T19" fmla="*/ 17 h 27"/>
                            <a:gd name="T20" fmla="*/ 38 w 38"/>
                            <a:gd name="T21" fmla="*/ 14 h 27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w 38"/>
                            <a:gd name="T34" fmla="*/ 0 h 27"/>
                            <a:gd name="T35" fmla="*/ 38 w 38"/>
                            <a:gd name="T36" fmla="*/ 27 h 27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T33" t="T34" r="T35" b="T36"/>
                          <a:pathLst>
                            <a:path w="38" h="27">
                              <a:moveTo>
                                <a:pt x="38" y="14"/>
                              </a:moveTo>
                              <a:lnTo>
                                <a:pt x="25" y="11"/>
                              </a:lnTo>
                              <a:lnTo>
                                <a:pt x="22" y="0"/>
                              </a:lnTo>
                              <a:lnTo>
                                <a:pt x="14" y="8"/>
                              </a:lnTo>
                              <a:lnTo>
                                <a:pt x="0" y="5"/>
                              </a:lnTo>
                              <a:lnTo>
                                <a:pt x="10" y="14"/>
                              </a:lnTo>
                              <a:lnTo>
                                <a:pt x="2" y="23"/>
                              </a:lnTo>
                              <a:lnTo>
                                <a:pt x="15" y="18"/>
                              </a:lnTo>
                              <a:lnTo>
                                <a:pt x="26" y="27"/>
                              </a:lnTo>
                              <a:lnTo>
                                <a:pt x="25" y="17"/>
                              </a:lnTo>
                              <a:lnTo>
                                <a:pt x="38" y="1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9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2" name="Freeform 5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697" y="1423"/>
                        <a:ext cx="19" cy="27"/>
                      </a:xfrm>
                      <a:custGeom>
                        <a:avLst/>
                        <a:gdLst>
                          <a:gd name="T0" fmla="*/ 14 w 38"/>
                          <a:gd name="T1" fmla="*/ 6 h 54"/>
                          <a:gd name="T2" fmla="*/ 19 w 38"/>
                          <a:gd name="T3" fmla="*/ 7 h 54"/>
                          <a:gd name="T4" fmla="*/ 38 w 38"/>
                          <a:gd name="T5" fmla="*/ 54 h 54"/>
                          <a:gd name="T6" fmla="*/ 33 w 38"/>
                          <a:gd name="T7" fmla="*/ 52 h 54"/>
                          <a:gd name="T8" fmla="*/ 10 w 38"/>
                          <a:gd name="T9" fmla="*/ 15 h 54"/>
                          <a:gd name="T10" fmla="*/ 24 w 38"/>
                          <a:gd name="T11" fmla="*/ 49 h 54"/>
                          <a:gd name="T12" fmla="*/ 20 w 38"/>
                          <a:gd name="T13" fmla="*/ 48 h 54"/>
                          <a:gd name="T14" fmla="*/ 0 w 38"/>
                          <a:gd name="T15" fmla="*/ 0 h 54"/>
                          <a:gd name="T16" fmla="*/ 5 w 38"/>
                          <a:gd name="T17" fmla="*/ 1 h 54"/>
                          <a:gd name="T18" fmla="*/ 28 w 38"/>
                          <a:gd name="T19" fmla="*/ 39 h 54"/>
                          <a:gd name="T20" fmla="*/ 14 w 38"/>
                          <a:gd name="T21" fmla="*/ 6 h 54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38"/>
                          <a:gd name="T34" fmla="*/ 0 h 54"/>
                          <a:gd name="T35" fmla="*/ 38 w 38"/>
                          <a:gd name="T36" fmla="*/ 54 h 54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38" h="54">
                            <a:moveTo>
                              <a:pt x="14" y="6"/>
                            </a:moveTo>
                            <a:lnTo>
                              <a:pt x="19" y="7"/>
                            </a:lnTo>
                            <a:lnTo>
                              <a:pt x="38" y="54"/>
                            </a:lnTo>
                            <a:lnTo>
                              <a:pt x="33" y="52"/>
                            </a:lnTo>
                            <a:lnTo>
                              <a:pt x="10" y="15"/>
                            </a:lnTo>
                            <a:lnTo>
                              <a:pt x="24" y="49"/>
                            </a:lnTo>
                            <a:lnTo>
                              <a:pt x="20" y="48"/>
                            </a:lnTo>
                            <a:lnTo>
                              <a:pt x="0" y="0"/>
                            </a:lnTo>
                            <a:lnTo>
                              <a:pt x="5" y="1"/>
                            </a:lnTo>
                            <a:lnTo>
                              <a:pt x="28" y="39"/>
                            </a:lnTo>
                            <a:lnTo>
                              <a:pt x="14" y="6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9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3" name="Freeform 5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08" y="1427"/>
                        <a:ext cx="13" cy="25"/>
                      </a:xfrm>
                      <a:custGeom>
                        <a:avLst/>
                        <a:gdLst>
                          <a:gd name="T0" fmla="*/ 24 w 26"/>
                          <a:gd name="T1" fmla="*/ 49 h 49"/>
                          <a:gd name="T2" fmla="*/ 19 w 26"/>
                          <a:gd name="T3" fmla="*/ 48 h 49"/>
                          <a:gd name="T4" fmla="*/ 0 w 26"/>
                          <a:gd name="T5" fmla="*/ 0 h 49"/>
                          <a:gd name="T6" fmla="*/ 16 w 26"/>
                          <a:gd name="T7" fmla="*/ 6 h 49"/>
                          <a:gd name="T8" fmla="*/ 20 w 26"/>
                          <a:gd name="T9" fmla="*/ 15 h 49"/>
                          <a:gd name="T10" fmla="*/ 8 w 26"/>
                          <a:gd name="T11" fmla="*/ 10 h 49"/>
                          <a:gd name="T12" fmla="*/ 13 w 26"/>
                          <a:gd name="T13" fmla="*/ 21 h 49"/>
                          <a:gd name="T14" fmla="*/ 22 w 26"/>
                          <a:gd name="T15" fmla="*/ 24 h 49"/>
                          <a:gd name="T16" fmla="*/ 26 w 26"/>
                          <a:gd name="T17" fmla="*/ 33 h 49"/>
                          <a:gd name="T18" fmla="*/ 16 w 26"/>
                          <a:gd name="T19" fmla="*/ 28 h 49"/>
                          <a:gd name="T20" fmla="*/ 24 w 26"/>
                          <a:gd name="T21" fmla="*/ 49 h 49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26"/>
                          <a:gd name="T34" fmla="*/ 0 h 49"/>
                          <a:gd name="T35" fmla="*/ 26 w 26"/>
                          <a:gd name="T36" fmla="*/ 49 h 49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26" h="49">
                            <a:moveTo>
                              <a:pt x="24" y="49"/>
                            </a:moveTo>
                            <a:lnTo>
                              <a:pt x="19" y="48"/>
                            </a:lnTo>
                            <a:lnTo>
                              <a:pt x="0" y="0"/>
                            </a:lnTo>
                            <a:lnTo>
                              <a:pt x="16" y="6"/>
                            </a:lnTo>
                            <a:lnTo>
                              <a:pt x="20" y="15"/>
                            </a:lnTo>
                            <a:lnTo>
                              <a:pt x="8" y="10"/>
                            </a:lnTo>
                            <a:lnTo>
                              <a:pt x="13" y="21"/>
                            </a:lnTo>
                            <a:lnTo>
                              <a:pt x="22" y="24"/>
                            </a:lnTo>
                            <a:lnTo>
                              <a:pt x="26" y="33"/>
                            </a:lnTo>
                            <a:lnTo>
                              <a:pt x="16" y="28"/>
                            </a:lnTo>
                            <a:lnTo>
                              <a:pt x="24" y="49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9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4" name="Freeform 53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681" y="1398"/>
                        <a:ext cx="56" cy="73"/>
                      </a:xfrm>
                      <a:custGeom>
                        <a:avLst/>
                        <a:gdLst>
                          <a:gd name="T0" fmla="*/ 59 w 113"/>
                          <a:gd name="T1" fmla="*/ 126 h 146"/>
                          <a:gd name="T2" fmla="*/ 86 w 113"/>
                          <a:gd name="T3" fmla="*/ 137 h 146"/>
                          <a:gd name="T4" fmla="*/ 113 w 113"/>
                          <a:gd name="T5" fmla="*/ 146 h 146"/>
                          <a:gd name="T6" fmla="*/ 3 w 113"/>
                          <a:gd name="T7" fmla="*/ 11 h 146"/>
                          <a:gd name="T8" fmla="*/ 1 w 113"/>
                          <a:gd name="T9" fmla="*/ 6 h 146"/>
                          <a:gd name="T10" fmla="*/ 1 w 113"/>
                          <a:gd name="T11" fmla="*/ 3 h 146"/>
                          <a:gd name="T12" fmla="*/ 0 w 113"/>
                          <a:gd name="T13" fmla="*/ 0 h 14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13"/>
                          <a:gd name="T22" fmla="*/ 0 h 146"/>
                          <a:gd name="T23" fmla="*/ 113 w 113"/>
                          <a:gd name="T24" fmla="*/ 146 h 14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13" h="146">
                            <a:moveTo>
                              <a:pt x="59" y="126"/>
                            </a:moveTo>
                            <a:lnTo>
                              <a:pt x="86" y="137"/>
                            </a:lnTo>
                            <a:lnTo>
                              <a:pt x="113" y="146"/>
                            </a:lnTo>
                            <a:lnTo>
                              <a:pt x="3" y="11"/>
                            </a:lnTo>
                            <a:lnTo>
                              <a:pt x="1" y="6"/>
                            </a:lnTo>
                            <a:lnTo>
                              <a:pt x="1" y="3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9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9" name="Line 5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878" y="1606"/>
                      <a:ext cx="3" cy="16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0" name="Line 5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983" y="1444"/>
                      <a:ext cx="7" cy="1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1" name="Freeform 5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77" y="1569"/>
                      <a:ext cx="96" cy="35"/>
                    </a:xfrm>
                    <a:custGeom>
                      <a:avLst/>
                      <a:gdLst>
                        <a:gd name="T0" fmla="*/ 11 w 194"/>
                        <a:gd name="T1" fmla="*/ 71 h 71"/>
                        <a:gd name="T2" fmla="*/ 194 w 194"/>
                        <a:gd name="T3" fmla="*/ 27 h 71"/>
                        <a:gd name="T4" fmla="*/ 181 w 194"/>
                        <a:gd name="T5" fmla="*/ 0 h 71"/>
                        <a:gd name="T6" fmla="*/ 0 w 194"/>
                        <a:gd name="T7" fmla="*/ 44 h 71"/>
                        <a:gd name="T8" fmla="*/ 11 w 194"/>
                        <a:gd name="T9" fmla="*/ 71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4"/>
                        <a:gd name="T16" fmla="*/ 0 h 71"/>
                        <a:gd name="T17" fmla="*/ 194 w 194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4" h="71">
                          <a:moveTo>
                            <a:pt x="11" y="71"/>
                          </a:moveTo>
                          <a:lnTo>
                            <a:pt x="194" y="27"/>
                          </a:lnTo>
                          <a:lnTo>
                            <a:pt x="181" y="0"/>
                          </a:lnTo>
                          <a:lnTo>
                            <a:pt x="0" y="44"/>
                          </a:lnTo>
                          <a:lnTo>
                            <a:pt x="11" y="71"/>
                          </a:lnTo>
                          <a:close/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2" name="Freeform 5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77" y="1446"/>
                      <a:ext cx="51" cy="33"/>
                    </a:xfrm>
                    <a:custGeom>
                      <a:avLst/>
                      <a:gdLst>
                        <a:gd name="T0" fmla="*/ 83 w 101"/>
                        <a:gd name="T1" fmla="*/ 66 h 66"/>
                        <a:gd name="T2" fmla="*/ 0 w 101"/>
                        <a:gd name="T3" fmla="*/ 0 h 66"/>
                        <a:gd name="T4" fmla="*/ 17 w 101"/>
                        <a:gd name="T5" fmla="*/ 2 h 66"/>
                        <a:gd name="T6" fmla="*/ 101 w 101"/>
                        <a:gd name="T7" fmla="*/ 66 h 66"/>
                        <a:gd name="T8" fmla="*/ 83 w 101"/>
                        <a:gd name="T9" fmla="*/ 66 h 6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1"/>
                        <a:gd name="T16" fmla="*/ 0 h 66"/>
                        <a:gd name="T17" fmla="*/ 101 w 101"/>
                        <a:gd name="T18" fmla="*/ 66 h 6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1" h="66">
                          <a:moveTo>
                            <a:pt x="83" y="66"/>
                          </a:moveTo>
                          <a:lnTo>
                            <a:pt x="0" y="0"/>
                          </a:lnTo>
                          <a:lnTo>
                            <a:pt x="17" y="2"/>
                          </a:lnTo>
                          <a:lnTo>
                            <a:pt x="101" y="66"/>
                          </a:lnTo>
                          <a:lnTo>
                            <a:pt x="83" y="66"/>
                          </a:lnTo>
                          <a:close/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53" name="Group 5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956" y="1598"/>
                    <a:ext cx="63" cy="31"/>
                    <a:chOff x="4956" y="1598"/>
                    <a:chExt cx="63" cy="31"/>
                  </a:xfrm>
                </p:grpSpPr>
                <p:sp>
                  <p:nvSpPr>
                    <p:cNvPr id="54" name="Freeform 5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56" y="1605"/>
                      <a:ext cx="63" cy="24"/>
                    </a:xfrm>
                    <a:custGeom>
                      <a:avLst/>
                      <a:gdLst>
                        <a:gd name="T0" fmla="*/ 0 w 126"/>
                        <a:gd name="T1" fmla="*/ 0 h 48"/>
                        <a:gd name="T2" fmla="*/ 125 w 126"/>
                        <a:gd name="T3" fmla="*/ 48 h 48"/>
                        <a:gd name="T4" fmla="*/ 126 w 126"/>
                        <a:gd name="T5" fmla="*/ 44 h 48"/>
                        <a:gd name="T6" fmla="*/ 123 w 126"/>
                        <a:gd name="T7" fmla="*/ 35 h 48"/>
                        <a:gd name="T8" fmla="*/ 125 w 126"/>
                        <a:gd name="T9" fmla="*/ 30 h 48"/>
                        <a:gd name="T10" fmla="*/ 122 w 126"/>
                        <a:gd name="T11" fmla="*/ 21 h 48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6"/>
                        <a:gd name="T19" fmla="*/ 0 h 48"/>
                        <a:gd name="T20" fmla="*/ 126 w 126"/>
                        <a:gd name="T21" fmla="*/ 48 h 48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6" h="48">
                          <a:moveTo>
                            <a:pt x="0" y="0"/>
                          </a:moveTo>
                          <a:lnTo>
                            <a:pt x="125" y="48"/>
                          </a:lnTo>
                          <a:lnTo>
                            <a:pt x="126" y="44"/>
                          </a:lnTo>
                          <a:lnTo>
                            <a:pt x="123" y="35"/>
                          </a:lnTo>
                          <a:lnTo>
                            <a:pt x="125" y="30"/>
                          </a:lnTo>
                          <a:lnTo>
                            <a:pt x="122" y="21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5" name="Freeform 5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78" y="1598"/>
                      <a:ext cx="39" cy="18"/>
                    </a:xfrm>
                    <a:custGeom>
                      <a:avLst/>
                      <a:gdLst>
                        <a:gd name="T0" fmla="*/ 0 w 79"/>
                        <a:gd name="T1" fmla="*/ 4 h 34"/>
                        <a:gd name="T2" fmla="*/ 78 w 79"/>
                        <a:gd name="T3" fmla="*/ 34 h 34"/>
                        <a:gd name="T4" fmla="*/ 79 w 79"/>
                        <a:gd name="T5" fmla="*/ 30 h 34"/>
                        <a:gd name="T6" fmla="*/ 76 w 79"/>
                        <a:gd name="T7" fmla="*/ 22 h 34"/>
                        <a:gd name="T8" fmla="*/ 77 w 79"/>
                        <a:gd name="T9" fmla="*/ 16 h 34"/>
                        <a:gd name="T10" fmla="*/ 74 w 79"/>
                        <a:gd name="T11" fmla="*/ 9 h 34"/>
                        <a:gd name="T12" fmla="*/ 50 w 79"/>
                        <a:gd name="T13" fmla="*/ 0 h 3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79"/>
                        <a:gd name="T22" fmla="*/ 0 h 34"/>
                        <a:gd name="T23" fmla="*/ 79 w 79"/>
                        <a:gd name="T24" fmla="*/ 34 h 3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79" h="34">
                          <a:moveTo>
                            <a:pt x="0" y="4"/>
                          </a:moveTo>
                          <a:lnTo>
                            <a:pt x="78" y="34"/>
                          </a:lnTo>
                          <a:lnTo>
                            <a:pt x="79" y="30"/>
                          </a:lnTo>
                          <a:lnTo>
                            <a:pt x="76" y="22"/>
                          </a:lnTo>
                          <a:lnTo>
                            <a:pt x="77" y="16"/>
                          </a:lnTo>
                          <a:lnTo>
                            <a:pt x="74" y="9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6" name="Freeform 54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13" y="1614"/>
                      <a:ext cx="2" cy="14"/>
                    </a:xfrm>
                    <a:custGeom>
                      <a:avLst/>
                      <a:gdLst>
                        <a:gd name="T0" fmla="*/ 4 w 5"/>
                        <a:gd name="T1" fmla="*/ 27 h 27"/>
                        <a:gd name="T2" fmla="*/ 5 w 5"/>
                        <a:gd name="T3" fmla="*/ 23 h 27"/>
                        <a:gd name="T4" fmla="*/ 2 w 5"/>
                        <a:gd name="T5" fmla="*/ 14 h 27"/>
                        <a:gd name="T6" fmla="*/ 3 w 5"/>
                        <a:gd name="T7" fmla="*/ 9 h 27"/>
                        <a:gd name="T8" fmla="*/ 0 w 5"/>
                        <a:gd name="T9" fmla="*/ 0 h 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"/>
                        <a:gd name="T16" fmla="*/ 0 h 27"/>
                        <a:gd name="T17" fmla="*/ 5 w 5"/>
                        <a:gd name="T18" fmla="*/ 27 h 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" h="27">
                          <a:moveTo>
                            <a:pt x="4" y="27"/>
                          </a:moveTo>
                          <a:lnTo>
                            <a:pt x="5" y="23"/>
                          </a:lnTo>
                          <a:lnTo>
                            <a:pt x="2" y="14"/>
                          </a:lnTo>
                          <a:lnTo>
                            <a:pt x="3" y="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7" name="Freeform 5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11" y="1601"/>
                      <a:ext cx="2" cy="13"/>
                    </a:xfrm>
                    <a:custGeom>
                      <a:avLst/>
                      <a:gdLst>
                        <a:gd name="T0" fmla="*/ 5 w 6"/>
                        <a:gd name="T1" fmla="*/ 25 h 25"/>
                        <a:gd name="T2" fmla="*/ 6 w 6"/>
                        <a:gd name="T3" fmla="*/ 21 h 25"/>
                        <a:gd name="T4" fmla="*/ 3 w 6"/>
                        <a:gd name="T5" fmla="*/ 13 h 25"/>
                        <a:gd name="T6" fmla="*/ 4 w 6"/>
                        <a:gd name="T7" fmla="*/ 7 h 25"/>
                        <a:gd name="T8" fmla="*/ 0 w 6"/>
                        <a:gd name="T9" fmla="*/ 0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"/>
                        <a:gd name="T16" fmla="*/ 0 h 25"/>
                        <a:gd name="T17" fmla="*/ 6 w 6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" h="25">
                          <a:moveTo>
                            <a:pt x="5" y="25"/>
                          </a:moveTo>
                          <a:lnTo>
                            <a:pt x="6" y="21"/>
                          </a:lnTo>
                          <a:lnTo>
                            <a:pt x="3" y="13"/>
                          </a:lnTo>
                          <a:lnTo>
                            <a:pt x="4" y="7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0" name="Freeform 546"/>
                <p:cNvSpPr>
                  <a:spLocks noChangeAspect="1"/>
                </p:cNvSpPr>
                <p:nvPr/>
              </p:nvSpPr>
              <p:spPr bwMode="auto">
                <a:xfrm>
                  <a:off x="4728" y="1494"/>
                  <a:ext cx="43" cy="61"/>
                </a:xfrm>
                <a:custGeom>
                  <a:avLst/>
                  <a:gdLst>
                    <a:gd name="T0" fmla="*/ 0 w 85"/>
                    <a:gd name="T1" fmla="*/ 110 h 122"/>
                    <a:gd name="T2" fmla="*/ 57 w 85"/>
                    <a:gd name="T3" fmla="*/ 122 h 122"/>
                    <a:gd name="T4" fmla="*/ 58 w 85"/>
                    <a:gd name="T5" fmla="*/ 122 h 122"/>
                    <a:gd name="T6" fmla="*/ 58 w 85"/>
                    <a:gd name="T7" fmla="*/ 119 h 122"/>
                    <a:gd name="T8" fmla="*/ 59 w 85"/>
                    <a:gd name="T9" fmla="*/ 116 h 122"/>
                    <a:gd name="T10" fmla="*/ 60 w 85"/>
                    <a:gd name="T11" fmla="*/ 113 h 122"/>
                    <a:gd name="T12" fmla="*/ 63 w 85"/>
                    <a:gd name="T13" fmla="*/ 101 h 122"/>
                    <a:gd name="T14" fmla="*/ 67 w 85"/>
                    <a:gd name="T15" fmla="*/ 87 h 122"/>
                    <a:gd name="T16" fmla="*/ 72 w 85"/>
                    <a:gd name="T17" fmla="*/ 71 h 122"/>
                    <a:gd name="T18" fmla="*/ 76 w 85"/>
                    <a:gd name="T19" fmla="*/ 51 h 122"/>
                    <a:gd name="T20" fmla="*/ 81 w 85"/>
                    <a:gd name="T21" fmla="*/ 32 h 122"/>
                    <a:gd name="T22" fmla="*/ 85 w 85"/>
                    <a:gd name="T23" fmla="*/ 11 h 122"/>
                    <a:gd name="T24" fmla="*/ 27 w 85"/>
                    <a:gd name="T25" fmla="*/ 0 h 12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5"/>
                    <a:gd name="T40" fmla="*/ 0 h 122"/>
                    <a:gd name="T41" fmla="*/ 85 w 85"/>
                    <a:gd name="T42" fmla="*/ 122 h 12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5" h="122">
                      <a:moveTo>
                        <a:pt x="0" y="110"/>
                      </a:moveTo>
                      <a:lnTo>
                        <a:pt x="57" y="122"/>
                      </a:lnTo>
                      <a:lnTo>
                        <a:pt x="58" y="122"/>
                      </a:lnTo>
                      <a:lnTo>
                        <a:pt x="58" y="119"/>
                      </a:lnTo>
                      <a:lnTo>
                        <a:pt x="59" y="116"/>
                      </a:lnTo>
                      <a:lnTo>
                        <a:pt x="60" y="113"/>
                      </a:lnTo>
                      <a:lnTo>
                        <a:pt x="63" y="101"/>
                      </a:lnTo>
                      <a:lnTo>
                        <a:pt x="67" y="87"/>
                      </a:lnTo>
                      <a:lnTo>
                        <a:pt x="72" y="71"/>
                      </a:lnTo>
                      <a:lnTo>
                        <a:pt x="76" y="51"/>
                      </a:lnTo>
                      <a:lnTo>
                        <a:pt x="81" y="32"/>
                      </a:lnTo>
                      <a:lnTo>
                        <a:pt x="85" y="11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Freeform 547"/>
                <p:cNvSpPr>
                  <a:spLocks noChangeAspect="1"/>
                </p:cNvSpPr>
                <p:nvPr/>
              </p:nvSpPr>
              <p:spPr bwMode="auto">
                <a:xfrm>
                  <a:off x="4711" y="1555"/>
                  <a:ext cx="46" cy="55"/>
                </a:xfrm>
                <a:custGeom>
                  <a:avLst/>
                  <a:gdLst>
                    <a:gd name="T0" fmla="*/ 0 w 91"/>
                    <a:gd name="T1" fmla="*/ 93 h 109"/>
                    <a:gd name="T2" fmla="*/ 60 w 91"/>
                    <a:gd name="T3" fmla="*/ 109 h 109"/>
                    <a:gd name="T4" fmla="*/ 91 w 91"/>
                    <a:gd name="T5" fmla="*/ 0 h 109"/>
                    <a:gd name="T6" fmla="*/ 0 60000 65536"/>
                    <a:gd name="T7" fmla="*/ 0 60000 65536"/>
                    <a:gd name="T8" fmla="*/ 0 60000 65536"/>
                    <a:gd name="T9" fmla="*/ 0 w 91"/>
                    <a:gd name="T10" fmla="*/ 0 h 109"/>
                    <a:gd name="T11" fmla="*/ 91 w 91"/>
                    <a:gd name="T12" fmla="*/ 109 h 1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1" h="109">
                      <a:moveTo>
                        <a:pt x="0" y="93"/>
                      </a:moveTo>
                      <a:lnTo>
                        <a:pt x="60" y="109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" name="Text Box 548"/>
              <p:cNvSpPr txBox="1">
                <a:spLocks noChangeAspect="1" noChangeArrowheads="1"/>
              </p:cNvSpPr>
              <p:nvPr/>
            </p:nvSpPr>
            <p:spPr bwMode="auto">
              <a:xfrm>
                <a:off x="2103" y="966"/>
                <a:ext cx="1006" cy="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" b="1" u="sng">
                    <a:solidFill>
                      <a:srgbClr val="000099"/>
                    </a:solidFill>
                  </a:rPr>
                  <a:t>Space Based</a:t>
                </a:r>
                <a:r>
                  <a:rPr lang="en-US" sz="200" b="1">
                    <a:solidFill>
                      <a:srgbClr val="000099"/>
                    </a:solidFill>
                  </a:rPr>
                  <a:t>   </a:t>
                </a:r>
              </a:p>
            </p:txBody>
          </p:sp>
          <p:pic>
            <p:nvPicPr>
              <p:cNvPr id="46" name="Picture 54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24" y="447"/>
                <a:ext cx="558" cy="4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47" name="Picture 55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693" y="476"/>
                <a:ext cx="672" cy="48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48" name="Picture 55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862" y="793"/>
                <a:ext cx="681" cy="35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52" name="Picture 1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72" t="9000" r="51875" b="56000"/>
          <a:stretch>
            <a:fillRect/>
          </a:stretch>
        </p:blipFill>
        <p:spPr bwMode="auto">
          <a:xfrm>
            <a:off x="1267123" y="3828069"/>
            <a:ext cx="1051827" cy="72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" name="Picture 2" descr="http://www.nature.com/nature/journal/v447/n7148/images/4471066a-f1.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7954" y="3952066"/>
            <a:ext cx="715860" cy="657649"/>
          </a:xfrm>
          <a:prstGeom prst="rect">
            <a:avLst/>
          </a:prstGeom>
          <a:noFill/>
        </p:spPr>
      </p:pic>
      <p:pic>
        <p:nvPicPr>
          <p:cNvPr id="554" name="Picture 553" descr="sensorcraft (modes)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3636" y="4223907"/>
            <a:ext cx="1137281" cy="85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555" name="Picture 2" descr="C:\My Documents\AAW\Design Guidance\AAWParametric.ti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2651" y="2271175"/>
            <a:ext cx="1667086" cy="1111534"/>
          </a:xfrm>
          <a:prstGeom prst="rect">
            <a:avLst/>
          </a:prstGeom>
          <a:noFill/>
        </p:spPr>
      </p:pic>
      <p:pic>
        <p:nvPicPr>
          <p:cNvPr id="556" name="Picture 29" descr="2 stage fan inlet + ex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0" y="4502224"/>
            <a:ext cx="1384119" cy="71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7" name="Group 41"/>
          <p:cNvGrpSpPr/>
          <p:nvPr/>
        </p:nvGrpSpPr>
        <p:grpSpPr>
          <a:xfrm>
            <a:off x="4432983" y="2004753"/>
            <a:ext cx="1499709" cy="298456"/>
            <a:chOff x="1200595" y="3595611"/>
            <a:chExt cx="2073234" cy="479619"/>
          </a:xfrm>
        </p:grpSpPr>
        <p:pic>
          <p:nvPicPr>
            <p:cNvPr id="563" name="Picture 5" descr="carm_case1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0595" y="3595611"/>
              <a:ext cx="1085405" cy="428145"/>
            </a:xfrm>
            <a:prstGeom prst="rect">
              <a:avLst/>
            </a:prstGeom>
            <a:noFill/>
          </p:spPr>
        </p:pic>
        <p:pic>
          <p:nvPicPr>
            <p:cNvPr id="559" name="Picture 11" descr="carm_case5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70516" y="3627178"/>
              <a:ext cx="1003313" cy="448052"/>
            </a:xfrm>
            <a:prstGeom prst="rect">
              <a:avLst/>
            </a:prstGeom>
            <a:noFill/>
          </p:spPr>
        </p:pic>
      </p:grpSp>
      <p:pic>
        <p:nvPicPr>
          <p:cNvPr id="565" name="Picture 564" descr="PF_1Planform.pn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647" t="27458" r="15059" b="6102"/>
          <a:stretch>
            <a:fillRect/>
          </a:stretch>
        </p:blipFill>
        <p:spPr>
          <a:xfrm>
            <a:off x="1488665" y="4353238"/>
            <a:ext cx="1567099" cy="1215263"/>
          </a:xfrm>
          <a:prstGeom prst="rect">
            <a:avLst/>
          </a:prstGeom>
        </p:spPr>
      </p:pic>
      <p:grpSp>
        <p:nvGrpSpPr>
          <p:cNvPr id="566" name="Group 70"/>
          <p:cNvGrpSpPr/>
          <p:nvPr/>
        </p:nvGrpSpPr>
        <p:grpSpPr>
          <a:xfrm>
            <a:off x="2093272" y="2225938"/>
            <a:ext cx="914400" cy="762000"/>
            <a:chOff x="1589292" y="4257990"/>
            <a:chExt cx="1114152" cy="8286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67" name="Picture 2" descr="D:\users\kigerba\235\Art\235ApvShade.jpeg"/>
            <p:cNvPicPr>
              <a:picLocks noChangeAspect="1" noChangeArrowheads="1"/>
            </p:cNvPicPr>
            <p:nvPr/>
          </p:nvPicPr>
          <p:blipFill>
            <a:blip r:embed="rId2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02191" y="4262182"/>
              <a:ext cx="1101253" cy="824481"/>
            </a:xfrm>
            <a:prstGeom prst="rect">
              <a:avLst/>
            </a:prstGeom>
            <a:noFill/>
          </p:spPr>
        </p:pic>
        <p:pic>
          <p:nvPicPr>
            <p:cNvPr id="568" name="Picture 51" descr="Untitled-1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2478342" y="4257990"/>
              <a:ext cx="165823" cy="13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9" name="Straight Connector 568"/>
            <p:cNvCxnSpPr/>
            <p:nvPr/>
          </p:nvCxnSpPr>
          <p:spPr>
            <a:xfrm flipH="1">
              <a:off x="2416979" y="4392416"/>
              <a:ext cx="73955" cy="7264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70" name="Straight Connector 569"/>
            <p:cNvCxnSpPr/>
            <p:nvPr/>
          </p:nvCxnSpPr>
          <p:spPr>
            <a:xfrm>
              <a:off x="1781733" y="4509904"/>
              <a:ext cx="149402" cy="15749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pic>
          <p:nvPicPr>
            <p:cNvPr id="571" name="Picture 86" descr="Untitled-1"/>
            <p:cNvPicPr>
              <a:picLocks noChangeAspect="1" noChangeArrowheads="1"/>
            </p:cNvPicPr>
            <p:nvPr/>
          </p:nvPicPr>
          <p:blipFill>
            <a:blip r:embed="rId27" cstate="screen"/>
            <a:srcRect/>
            <a:stretch>
              <a:fillRect/>
            </a:stretch>
          </p:blipFill>
          <p:spPr bwMode="auto">
            <a:xfrm>
              <a:off x="1912408" y="4271530"/>
              <a:ext cx="271323" cy="224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72" name="Straight Connector 571"/>
            <p:cNvCxnSpPr/>
            <p:nvPr/>
          </p:nvCxnSpPr>
          <p:spPr>
            <a:xfrm flipH="1" flipV="1">
              <a:off x="2090823" y="4483570"/>
              <a:ext cx="83752" cy="12778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73" name="Straight Connector 572"/>
            <p:cNvCxnSpPr/>
            <p:nvPr/>
          </p:nvCxnSpPr>
          <p:spPr>
            <a:xfrm flipH="1">
              <a:off x="2143918" y="4720699"/>
              <a:ext cx="19581" cy="14977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74" name="Straight Connector 573"/>
            <p:cNvCxnSpPr/>
            <p:nvPr/>
          </p:nvCxnSpPr>
          <p:spPr>
            <a:xfrm flipH="1">
              <a:off x="1959981" y="4746904"/>
              <a:ext cx="96709" cy="1174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pic>
          <p:nvPicPr>
            <p:cNvPr id="575" name="Picture 1" descr="IMG_1007c"/>
            <p:cNvPicPr>
              <a:picLocks noChangeAspect="1" noChangeArrowheads="1"/>
            </p:cNvPicPr>
            <p:nvPr/>
          </p:nvPicPr>
          <p:blipFill>
            <a:blip r:embed="rId2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518" y="4842099"/>
              <a:ext cx="270322" cy="15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6" name="Picture 575" descr="andy dems.png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748" y="4379530"/>
              <a:ext cx="207602" cy="209836"/>
            </a:xfrm>
            <a:prstGeom prst="rect">
              <a:avLst/>
            </a:prstGeom>
            <a:noFill/>
          </p:spPr>
        </p:pic>
        <p:pic>
          <p:nvPicPr>
            <p:cNvPr id="577" name="Picture 576" descr="andy eau.png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4679" y="4873880"/>
              <a:ext cx="181208" cy="155192"/>
            </a:xfrm>
            <a:prstGeom prst="rect">
              <a:avLst/>
            </a:prstGeom>
          </p:spPr>
        </p:pic>
        <p:pic>
          <p:nvPicPr>
            <p:cNvPr id="578" name="Picture 577"/>
            <p:cNvPicPr>
              <a:picLocks noChangeAspect="1"/>
            </p:cNvPicPr>
            <p:nvPr/>
          </p:nvPicPr>
          <p:blipFill>
            <a:blip r:embed="rId3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" t="8889" r="76667" b="71111"/>
            <a:stretch>
              <a:fillRect/>
            </a:stretch>
          </p:blipFill>
          <p:spPr>
            <a:xfrm>
              <a:off x="1589292" y="4710589"/>
              <a:ext cx="182827" cy="159792"/>
            </a:xfrm>
            <a:prstGeom prst="rect">
              <a:avLst/>
            </a:prstGeom>
          </p:spPr>
        </p:pic>
        <p:cxnSp>
          <p:nvCxnSpPr>
            <p:cNvPr id="579" name="Straight Connector 578"/>
            <p:cNvCxnSpPr/>
            <p:nvPr/>
          </p:nvCxnSpPr>
          <p:spPr>
            <a:xfrm flipH="1">
              <a:off x="1787289" y="4704366"/>
              <a:ext cx="339563" cy="11042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580" name="Group 1"/>
          <p:cNvGrpSpPr>
            <a:grpSpLocks noChangeAspect="1"/>
          </p:cNvGrpSpPr>
          <p:nvPr/>
        </p:nvGrpSpPr>
        <p:grpSpPr bwMode="auto">
          <a:xfrm>
            <a:off x="761337" y="5218469"/>
            <a:ext cx="1374165" cy="594646"/>
            <a:chOff x="2350" y="3272"/>
            <a:chExt cx="6094" cy="2638"/>
          </a:xfrm>
        </p:grpSpPr>
        <p:sp>
          <p:nvSpPr>
            <p:cNvPr id="581" name="AutoShape 40"/>
            <p:cNvSpPr>
              <a:spLocks noChangeAspect="1" noChangeArrowheads="1" noTextEdit="1"/>
            </p:cNvSpPr>
            <p:nvPr/>
          </p:nvSpPr>
          <p:spPr bwMode="auto">
            <a:xfrm>
              <a:off x="2350" y="3272"/>
              <a:ext cx="6094" cy="263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2" name="AutoShape 39"/>
            <p:cNvSpPr>
              <a:spLocks noChangeShapeType="1"/>
            </p:cNvSpPr>
            <p:nvPr/>
          </p:nvSpPr>
          <p:spPr bwMode="auto">
            <a:xfrm>
              <a:off x="2350" y="4823"/>
              <a:ext cx="1372" cy="8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3" name="AutoShape 38"/>
            <p:cNvSpPr>
              <a:spLocks noChangeShapeType="1"/>
            </p:cNvSpPr>
            <p:nvPr/>
          </p:nvSpPr>
          <p:spPr bwMode="auto">
            <a:xfrm flipV="1">
              <a:off x="3722" y="4562"/>
              <a:ext cx="4526" cy="1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4" name="Arc 37"/>
            <p:cNvSpPr>
              <a:spLocks/>
            </p:cNvSpPr>
            <p:nvPr/>
          </p:nvSpPr>
          <p:spPr bwMode="auto">
            <a:xfrm flipH="1" flipV="1">
              <a:off x="3537" y="5161"/>
              <a:ext cx="185" cy="55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5" name="Freeform 36"/>
            <p:cNvSpPr>
              <a:spLocks/>
            </p:cNvSpPr>
            <p:nvPr/>
          </p:nvSpPr>
          <p:spPr bwMode="auto">
            <a:xfrm>
              <a:off x="2350" y="3272"/>
              <a:ext cx="4540" cy="1551"/>
            </a:xfrm>
            <a:custGeom>
              <a:avLst/>
              <a:gdLst/>
              <a:ahLst/>
              <a:cxnLst>
                <a:cxn ang="0">
                  <a:pos x="9" y="869"/>
                </a:cxn>
                <a:cxn ang="0">
                  <a:pos x="43" y="766"/>
                </a:cxn>
                <a:cxn ang="0">
                  <a:pos x="124" y="651"/>
                </a:cxn>
                <a:cxn ang="0">
                  <a:pos x="204" y="558"/>
                </a:cxn>
                <a:cxn ang="0">
                  <a:pos x="228" y="535"/>
                </a:cxn>
                <a:cxn ang="0">
                  <a:pos x="297" y="512"/>
                </a:cxn>
                <a:cxn ang="0">
                  <a:pos x="366" y="466"/>
                </a:cxn>
                <a:cxn ang="0">
                  <a:pos x="458" y="386"/>
                </a:cxn>
                <a:cxn ang="0">
                  <a:pos x="516" y="340"/>
                </a:cxn>
                <a:cxn ang="0">
                  <a:pos x="631" y="316"/>
                </a:cxn>
                <a:cxn ang="0">
                  <a:pos x="815" y="282"/>
                </a:cxn>
                <a:cxn ang="0">
                  <a:pos x="838" y="247"/>
                </a:cxn>
                <a:cxn ang="0">
                  <a:pos x="907" y="236"/>
                </a:cxn>
                <a:cxn ang="0">
                  <a:pos x="976" y="213"/>
                </a:cxn>
                <a:cxn ang="0">
                  <a:pos x="1472" y="98"/>
                </a:cxn>
                <a:cxn ang="0">
                  <a:pos x="2359" y="63"/>
                </a:cxn>
                <a:cxn ang="0">
                  <a:pos x="3015" y="75"/>
                </a:cxn>
                <a:cxn ang="0">
                  <a:pos x="3511" y="121"/>
                </a:cxn>
                <a:cxn ang="0">
                  <a:pos x="4029" y="155"/>
                </a:cxn>
              </a:cxnLst>
              <a:rect l="0" t="0" r="r" b="b"/>
              <a:pathLst>
                <a:path w="4029" h="869">
                  <a:moveTo>
                    <a:pt x="9" y="869"/>
                  </a:moveTo>
                  <a:cubicBezTo>
                    <a:pt x="34" y="714"/>
                    <a:pt x="0" y="862"/>
                    <a:pt x="43" y="766"/>
                  </a:cubicBezTo>
                  <a:cubicBezTo>
                    <a:pt x="71" y="703"/>
                    <a:pt x="53" y="673"/>
                    <a:pt x="124" y="651"/>
                  </a:cubicBezTo>
                  <a:cubicBezTo>
                    <a:pt x="196" y="541"/>
                    <a:pt x="138" y="611"/>
                    <a:pt x="204" y="558"/>
                  </a:cubicBezTo>
                  <a:cubicBezTo>
                    <a:pt x="213" y="551"/>
                    <a:pt x="218" y="540"/>
                    <a:pt x="228" y="535"/>
                  </a:cubicBezTo>
                  <a:cubicBezTo>
                    <a:pt x="250" y="524"/>
                    <a:pt x="277" y="525"/>
                    <a:pt x="297" y="512"/>
                  </a:cubicBezTo>
                  <a:cubicBezTo>
                    <a:pt x="320" y="497"/>
                    <a:pt x="366" y="466"/>
                    <a:pt x="366" y="466"/>
                  </a:cubicBezTo>
                  <a:cubicBezTo>
                    <a:pt x="393" y="426"/>
                    <a:pt x="411" y="401"/>
                    <a:pt x="458" y="386"/>
                  </a:cubicBezTo>
                  <a:cubicBezTo>
                    <a:pt x="478" y="372"/>
                    <a:pt x="494" y="351"/>
                    <a:pt x="516" y="340"/>
                  </a:cubicBezTo>
                  <a:cubicBezTo>
                    <a:pt x="535" y="331"/>
                    <a:pt x="620" y="318"/>
                    <a:pt x="631" y="316"/>
                  </a:cubicBezTo>
                  <a:cubicBezTo>
                    <a:pt x="699" y="302"/>
                    <a:pt x="741" y="290"/>
                    <a:pt x="815" y="282"/>
                  </a:cubicBezTo>
                  <a:cubicBezTo>
                    <a:pt x="823" y="270"/>
                    <a:pt x="826" y="253"/>
                    <a:pt x="838" y="247"/>
                  </a:cubicBezTo>
                  <a:cubicBezTo>
                    <a:pt x="859" y="237"/>
                    <a:pt x="884" y="242"/>
                    <a:pt x="907" y="236"/>
                  </a:cubicBezTo>
                  <a:cubicBezTo>
                    <a:pt x="931" y="230"/>
                    <a:pt x="953" y="221"/>
                    <a:pt x="976" y="213"/>
                  </a:cubicBezTo>
                  <a:cubicBezTo>
                    <a:pt x="1137" y="159"/>
                    <a:pt x="1303" y="121"/>
                    <a:pt x="1472" y="98"/>
                  </a:cubicBezTo>
                  <a:cubicBezTo>
                    <a:pt x="1751" y="0"/>
                    <a:pt x="2063" y="68"/>
                    <a:pt x="2359" y="63"/>
                  </a:cubicBezTo>
                  <a:cubicBezTo>
                    <a:pt x="2578" y="44"/>
                    <a:pt x="2796" y="59"/>
                    <a:pt x="3015" y="75"/>
                  </a:cubicBezTo>
                  <a:cubicBezTo>
                    <a:pt x="3180" y="106"/>
                    <a:pt x="3342" y="112"/>
                    <a:pt x="3511" y="121"/>
                  </a:cubicBezTo>
                  <a:cubicBezTo>
                    <a:pt x="3677" y="175"/>
                    <a:pt x="3857" y="155"/>
                    <a:pt x="4029" y="15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6" name="AutoShape 35"/>
            <p:cNvSpPr>
              <a:spLocks noChangeShapeType="1"/>
            </p:cNvSpPr>
            <p:nvPr/>
          </p:nvSpPr>
          <p:spPr bwMode="auto">
            <a:xfrm>
              <a:off x="6890" y="3549"/>
              <a:ext cx="1393" cy="10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34"/>
            <p:cNvSpPr>
              <a:spLocks/>
            </p:cNvSpPr>
            <p:nvPr/>
          </p:nvSpPr>
          <p:spPr bwMode="auto">
            <a:xfrm>
              <a:off x="3549" y="4457"/>
              <a:ext cx="4768" cy="704"/>
            </a:xfrm>
            <a:custGeom>
              <a:avLst/>
              <a:gdLst/>
              <a:ahLst/>
              <a:cxnLst>
                <a:cxn ang="0">
                  <a:pos x="0" y="704"/>
                </a:cxn>
                <a:cxn ang="0">
                  <a:pos x="69" y="600"/>
                </a:cxn>
                <a:cxn ang="0">
                  <a:pos x="208" y="520"/>
                </a:cxn>
                <a:cxn ang="0">
                  <a:pos x="242" y="497"/>
                </a:cxn>
                <a:cxn ang="0">
                  <a:pos x="311" y="485"/>
                </a:cxn>
                <a:cxn ang="0">
                  <a:pos x="334" y="451"/>
                </a:cxn>
                <a:cxn ang="0">
                  <a:pos x="426" y="393"/>
                </a:cxn>
                <a:cxn ang="0">
                  <a:pos x="449" y="358"/>
                </a:cxn>
                <a:cxn ang="0">
                  <a:pos x="496" y="347"/>
                </a:cxn>
                <a:cxn ang="0">
                  <a:pos x="703" y="301"/>
                </a:cxn>
                <a:cxn ang="0">
                  <a:pos x="1037" y="186"/>
                </a:cxn>
                <a:cxn ang="0">
                  <a:pos x="1210" y="163"/>
                </a:cxn>
                <a:cxn ang="0">
                  <a:pos x="1290" y="139"/>
                </a:cxn>
                <a:cxn ang="0">
                  <a:pos x="1763" y="116"/>
                </a:cxn>
                <a:cxn ang="0">
                  <a:pos x="2880" y="70"/>
                </a:cxn>
                <a:cxn ang="0">
                  <a:pos x="3813" y="59"/>
                </a:cxn>
                <a:cxn ang="0">
                  <a:pos x="3975" y="93"/>
                </a:cxn>
                <a:cxn ang="0">
                  <a:pos x="4631" y="82"/>
                </a:cxn>
                <a:cxn ang="0">
                  <a:pos x="4700" y="105"/>
                </a:cxn>
                <a:cxn ang="0">
                  <a:pos x="4735" y="93"/>
                </a:cxn>
                <a:cxn ang="0">
                  <a:pos x="4769" y="93"/>
                </a:cxn>
              </a:cxnLst>
              <a:rect l="0" t="0" r="r" b="b"/>
              <a:pathLst>
                <a:path w="4769" h="704">
                  <a:moveTo>
                    <a:pt x="0" y="704"/>
                  </a:moveTo>
                  <a:cubicBezTo>
                    <a:pt x="12" y="646"/>
                    <a:pt x="12" y="620"/>
                    <a:pt x="69" y="600"/>
                  </a:cubicBezTo>
                  <a:cubicBezTo>
                    <a:pt x="108" y="562"/>
                    <a:pt x="156" y="536"/>
                    <a:pt x="208" y="520"/>
                  </a:cubicBezTo>
                  <a:cubicBezTo>
                    <a:pt x="219" y="512"/>
                    <a:pt x="229" y="501"/>
                    <a:pt x="242" y="497"/>
                  </a:cubicBezTo>
                  <a:cubicBezTo>
                    <a:pt x="264" y="489"/>
                    <a:pt x="290" y="495"/>
                    <a:pt x="311" y="485"/>
                  </a:cubicBezTo>
                  <a:cubicBezTo>
                    <a:pt x="323" y="479"/>
                    <a:pt x="325" y="462"/>
                    <a:pt x="334" y="451"/>
                  </a:cubicBezTo>
                  <a:cubicBezTo>
                    <a:pt x="359" y="419"/>
                    <a:pt x="389" y="405"/>
                    <a:pt x="426" y="393"/>
                  </a:cubicBezTo>
                  <a:cubicBezTo>
                    <a:pt x="434" y="381"/>
                    <a:pt x="437" y="366"/>
                    <a:pt x="449" y="358"/>
                  </a:cubicBezTo>
                  <a:cubicBezTo>
                    <a:pt x="462" y="349"/>
                    <a:pt x="481" y="351"/>
                    <a:pt x="496" y="347"/>
                  </a:cubicBezTo>
                  <a:cubicBezTo>
                    <a:pt x="566" y="327"/>
                    <a:pt x="630" y="311"/>
                    <a:pt x="703" y="301"/>
                  </a:cubicBezTo>
                  <a:cubicBezTo>
                    <a:pt x="814" y="262"/>
                    <a:pt x="919" y="205"/>
                    <a:pt x="1037" y="186"/>
                  </a:cubicBezTo>
                  <a:cubicBezTo>
                    <a:pt x="1094" y="177"/>
                    <a:pt x="1152" y="171"/>
                    <a:pt x="1210" y="163"/>
                  </a:cubicBezTo>
                  <a:cubicBezTo>
                    <a:pt x="1238" y="159"/>
                    <a:pt x="1262" y="142"/>
                    <a:pt x="1290" y="139"/>
                  </a:cubicBezTo>
                  <a:cubicBezTo>
                    <a:pt x="1384" y="129"/>
                    <a:pt x="1715" y="118"/>
                    <a:pt x="1763" y="116"/>
                  </a:cubicBezTo>
                  <a:cubicBezTo>
                    <a:pt x="2135" y="98"/>
                    <a:pt x="2507" y="81"/>
                    <a:pt x="2880" y="70"/>
                  </a:cubicBezTo>
                  <a:cubicBezTo>
                    <a:pt x="3172" y="0"/>
                    <a:pt x="3510" y="46"/>
                    <a:pt x="3813" y="59"/>
                  </a:cubicBezTo>
                  <a:cubicBezTo>
                    <a:pt x="3871" y="67"/>
                    <a:pt x="3920" y="76"/>
                    <a:pt x="3975" y="93"/>
                  </a:cubicBezTo>
                  <a:cubicBezTo>
                    <a:pt x="4235" y="85"/>
                    <a:pt x="4387" y="69"/>
                    <a:pt x="4631" y="82"/>
                  </a:cubicBezTo>
                  <a:cubicBezTo>
                    <a:pt x="4654" y="89"/>
                    <a:pt x="4676" y="105"/>
                    <a:pt x="4700" y="105"/>
                  </a:cubicBezTo>
                  <a:cubicBezTo>
                    <a:pt x="4712" y="105"/>
                    <a:pt x="4723" y="95"/>
                    <a:pt x="4735" y="93"/>
                  </a:cubicBezTo>
                  <a:cubicBezTo>
                    <a:pt x="4746" y="91"/>
                    <a:pt x="4758" y="93"/>
                    <a:pt x="4769" y="9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33"/>
            <p:cNvSpPr>
              <a:spLocks/>
            </p:cNvSpPr>
            <p:nvPr/>
          </p:nvSpPr>
          <p:spPr bwMode="auto">
            <a:xfrm>
              <a:off x="5473" y="3463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32"/>
            <p:cNvSpPr>
              <a:spLocks/>
            </p:cNvSpPr>
            <p:nvPr/>
          </p:nvSpPr>
          <p:spPr bwMode="auto">
            <a:xfrm>
              <a:off x="5713" y="3703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31"/>
            <p:cNvSpPr>
              <a:spLocks/>
            </p:cNvSpPr>
            <p:nvPr/>
          </p:nvSpPr>
          <p:spPr bwMode="auto">
            <a:xfrm>
              <a:off x="5953" y="3943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30"/>
            <p:cNvSpPr>
              <a:spLocks/>
            </p:cNvSpPr>
            <p:nvPr/>
          </p:nvSpPr>
          <p:spPr bwMode="auto">
            <a:xfrm>
              <a:off x="6194" y="4183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29"/>
            <p:cNvSpPr>
              <a:spLocks/>
            </p:cNvSpPr>
            <p:nvPr/>
          </p:nvSpPr>
          <p:spPr bwMode="auto">
            <a:xfrm>
              <a:off x="6016" y="3499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28"/>
            <p:cNvSpPr>
              <a:spLocks/>
            </p:cNvSpPr>
            <p:nvPr/>
          </p:nvSpPr>
          <p:spPr bwMode="auto">
            <a:xfrm>
              <a:off x="6256" y="3739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27"/>
            <p:cNvSpPr>
              <a:spLocks/>
            </p:cNvSpPr>
            <p:nvPr/>
          </p:nvSpPr>
          <p:spPr bwMode="auto">
            <a:xfrm>
              <a:off x="6496" y="3979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26"/>
            <p:cNvSpPr>
              <a:spLocks/>
            </p:cNvSpPr>
            <p:nvPr/>
          </p:nvSpPr>
          <p:spPr bwMode="auto">
            <a:xfrm>
              <a:off x="6737" y="4219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6" name="Freeform 25"/>
            <p:cNvSpPr>
              <a:spLocks/>
            </p:cNvSpPr>
            <p:nvPr/>
          </p:nvSpPr>
          <p:spPr bwMode="auto">
            <a:xfrm>
              <a:off x="4985" y="3463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7" name="Freeform 24"/>
            <p:cNvSpPr>
              <a:spLocks/>
            </p:cNvSpPr>
            <p:nvPr/>
          </p:nvSpPr>
          <p:spPr bwMode="auto">
            <a:xfrm>
              <a:off x="5225" y="3703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8" name="Freeform 23"/>
            <p:cNvSpPr>
              <a:spLocks/>
            </p:cNvSpPr>
            <p:nvPr/>
          </p:nvSpPr>
          <p:spPr bwMode="auto">
            <a:xfrm>
              <a:off x="5465" y="3943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9" name="Freeform 22"/>
            <p:cNvSpPr>
              <a:spLocks/>
            </p:cNvSpPr>
            <p:nvPr/>
          </p:nvSpPr>
          <p:spPr bwMode="auto">
            <a:xfrm>
              <a:off x="5706" y="4183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0" name="Freeform 21"/>
            <p:cNvSpPr>
              <a:spLocks/>
            </p:cNvSpPr>
            <p:nvPr/>
          </p:nvSpPr>
          <p:spPr bwMode="auto">
            <a:xfrm>
              <a:off x="4110" y="355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1" name="Freeform 20"/>
            <p:cNvSpPr>
              <a:spLocks/>
            </p:cNvSpPr>
            <p:nvPr/>
          </p:nvSpPr>
          <p:spPr bwMode="auto">
            <a:xfrm>
              <a:off x="4350" y="3796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2" name="Freeform 19"/>
            <p:cNvSpPr>
              <a:spLocks/>
            </p:cNvSpPr>
            <p:nvPr/>
          </p:nvSpPr>
          <p:spPr bwMode="auto">
            <a:xfrm>
              <a:off x="4590" y="403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3" name="Freeform 18"/>
            <p:cNvSpPr>
              <a:spLocks/>
            </p:cNvSpPr>
            <p:nvPr/>
          </p:nvSpPr>
          <p:spPr bwMode="auto">
            <a:xfrm>
              <a:off x="4831" y="4276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4" name="Freeform 17"/>
            <p:cNvSpPr>
              <a:spLocks/>
            </p:cNvSpPr>
            <p:nvPr/>
          </p:nvSpPr>
          <p:spPr bwMode="auto">
            <a:xfrm>
              <a:off x="4617" y="355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5" name="Freeform 16"/>
            <p:cNvSpPr>
              <a:spLocks/>
            </p:cNvSpPr>
            <p:nvPr/>
          </p:nvSpPr>
          <p:spPr bwMode="auto">
            <a:xfrm>
              <a:off x="4857" y="3796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6" name="Freeform 15"/>
            <p:cNvSpPr>
              <a:spLocks/>
            </p:cNvSpPr>
            <p:nvPr/>
          </p:nvSpPr>
          <p:spPr bwMode="auto">
            <a:xfrm>
              <a:off x="5097" y="403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7" name="Freeform 14"/>
            <p:cNvSpPr>
              <a:spLocks/>
            </p:cNvSpPr>
            <p:nvPr/>
          </p:nvSpPr>
          <p:spPr bwMode="auto">
            <a:xfrm>
              <a:off x="5338" y="4276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8" name="Freeform 13"/>
            <p:cNvSpPr>
              <a:spLocks/>
            </p:cNvSpPr>
            <p:nvPr/>
          </p:nvSpPr>
          <p:spPr bwMode="auto">
            <a:xfrm>
              <a:off x="3622" y="355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9" name="Freeform 12"/>
            <p:cNvSpPr>
              <a:spLocks/>
            </p:cNvSpPr>
            <p:nvPr/>
          </p:nvSpPr>
          <p:spPr bwMode="auto">
            <a:xfrm>
              <a:off x="3862" y="3796"/>
              <a:ext cx="488" cy="273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0" name="Freeform 11"/>
            <p:cNvSpPr>
              <a:spLocks/>
            </p:cNvSpPr>
            <p:nvPr/>
          </p:nvSpPr>
          <p:spPr bwMode="auto">
            <a:xfrm>
              <a:off x="4102" y="4036"/>
              <a:ext cx="489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1" name="Freeform 10"/>
            <p:cNvSpPr>
              <a:spLocks/>
            </p:cNvSpPr>
            <p:nvPr/>
          </p:nvSpPr>
          <p:spPr bwMode="auto">
            <a:xfrm>
              <a:off x="4343" y="4276"/>
              <a:ext cx="488" cy="27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98" y="57"/>
                </a:cxn>
                <a:cxn ang="0">
                  <a:pos x="190" y="34"/>
                </a:cxn>
                <a:cxn ang="0">
                  <a:pos x="236" y="23"/>
                </a:cxn>
                <a:cxn ang="0">
                  <a:pos x="305" y="0"/>
                </a:cxn>
                <a:cxn ang="0">
                  <a:pos x="420" y="103"/>
                </a:cxn>
                <a:cxn ang="0">
                  <a:pos x="466" y="150"/>
                </a:cxn>
                <a:cxn ang="0">
                  <a:pos x="489" y="184"/>
                </a:cxn>
                <a:cxn ang="0">
                  <a:pos x="236" y="265"/>
                </a:cxn>
                <a:cxn ang="0">
                  <a:pos x="190" y="219"/>
                </a:cxn>
                <a:cxn ang="0">
                  <a:pos x="155" y="196"/>
                </a:cxn>
                <a:cxn ang="0">
                  <a:pos x="52" y="138"/>
                </a:cxn>
                <a:cxn ang="0">
                  <a:pos x="29" y="92"/>
                </a:cxn>
              </a:cxnLst>
              <a:rect l="0" t="0" r="r" b="b"/>
              <a:pathLst>
                <a:path w="489" h="275">
                  <a:moveTo>
                    <a:pt x="29" y="92"/>
                  </a:moveTo>
                  <a:cubicBezTo>
                    <a:pt x="122" y="59"/>
                    <a:pt x="0" y="105"/>
                    <a:pt x="98" y="57"/>
                  </a:cubicBezTo>
                  <a:cubicBezTo>
                    <a:pt x="120" y="46"/>
                    <a:pt x="171" y="38"/>
                    <a:pt x="190" y="34"/>
                  </a:cubicBezTo>
                  <a:cubicBezTo>
                    <a:pt x="205" y="31"/>
                    <a:pt x="221" y="27"/>
                    <a:pt x="236" y="23"/>
                  </a:cubicBezTo>
                  <a:cubicBezTo>
                    <a:pt x="259" y="16"/>
                    <a:pt x="305" y="0"/>
                    <a:pt x="305" y="0"/>
                  </a:cubicBezTo>
                  <a:cubicBezTo>
                    <a:pt x="347" y="63"/>
                    <a:pt x="351" y="81"/>
                    <a:pt x="420" y="103"/>
                  </a:cubicBezTo>
                  <a:cubicBezTo>
                    <a:pt x="446" y="179"/>
                    <a:pt x="411" y="105"/>
                    <a:pt x="466" y="150"/>
                  </a:cubicBezTo>
                  <a:cubicBezTo>
                    <a:pt x="477" y="159"/>
                    <a:pt x="481" y="173"/>
                    <a:pt x="489" y="184"/>
                  </a:cubicBezTo>
                  <a:cubicBezTo>
                    <a:pt x="405" y="214"/>
                    <a:pt x="320" y="236"/>
                    <a:pt x="236" y="265"/>
                  </a:cubicBezTo>
                  <a:cubicBezTo>
                    <a:pt x="158" y="238"/>
                    <a:pt x="235" y="275"/>
                    <a:pt x="190" y="219"/>
                  </a:cubicBezTo>
                  <a:cubicBezTo>
                    <a:pt x="181" y="208"/>
                    <a:pt x="167" y="204"/>
                    <a:pt x="155" y="196"/>
                  </a:cubicBezTo>
                  <a:cubicBezTo>
                    <a:pt x="121" y="145"/>
                    <a:pt x="106" y="157"/>
                    <a:pt x="52" y="138"/>
                  </a:cubicBezTo>
                  <a:cubicBezTo>
                    <a:pt x="38" y="98"/>
                    <a:pt x="49" y="112"/>
                    <a:pt x="29" y="92"/>
                  </a:cubicBezTo>
                  <a:close/>
                </a:path>
              </a:pathLst>
            </a:custGeom>
            <a:solidFill>
              <a:srgbClr val="974706"/>
            </a:solidFill>
            <a:ln w="9525">
              <a:solidFill>
                <a:srgbClr val="9747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2" name="Freeform 9"/>
            <p:cNvSpPr>
              <a:spLocks/>
            </p:cNvSpPr>
            <p:nvPr/>
          </p:nvSpPr>
          <p:spPr bwMode="auto">
            <a:xfrm>
              <a:off x="3622" y="4550"/>
              <a:ext cx="4281" cy="761"/>
            </a:xfrm>
            <a:custGeom>
              <a:avLst/>
              <a:gdLst/>
              <a:ahLst/>
              <a:cxnLst>
                <a:cxn ang="0">
                  <a:pos x="0" y="704"/>
                </a:cxn>
                <a:cxn ang="0">
                  <a:pos x="69" y="600"/>
                </a:cxn>
                <a:cxn ang="0">
                  <a:pos x="208" y="520"/>
                </a:cxn>
                <a:cxn ang="0">
                  <a:pos x="242" y="497"/>
                </a:cxn>
                <a:cxn ang="0">
                  <a:pos x="311" y="485"/>
                </a:cxn>
                <a:cxn ang="0">
                  <a:pos x="334" y="451"/>
                </a:cxn>
                <a:cxn ang="0">
                  <a:pos x="426" y="393"/>
                </a:cxn>
                <a:cxn ang="0">
                  <a:pos x="449" y="358"/>
                </a:cxn>
                <a:cxn ang="0">
                  <a:pos x="496" y="347"/>
                </a:cxn>
                <a:cxn ang="0">
                  <a:pos x="703" y="301"/>
                </a:cxn>
                <a:cxn ang="0">
                  <a:pos x="1037" y="186"/>
                </a:cxn>
                <a:cxn ang="0">
                  <a:pos x="1210" y="163"/>
                </a:cxn>
                <a:cxn ang="0">
                  <a:pos x="1290" y="139"/>
                </a:cxn>
                <a:cxn ang="0">
                  <a:pos x="1763" y="116"/>
                </a:cxn>
                <a:cxn ang="0">
                  <a:pos x="2880" y="70"/>
                </a:cxn>
                <a:cxn ang="0">
                  <a:pos x="3813" y="59"/>
                </a:cxn>
                <a:cxn ang="0">
                  <a:pos x="3975" y="93"/>
                </a:cxn>
                <a:cxn ang="0">
                  <a:pos x="4631" y="82"/>
                </a:cxn>
                <a:cxn ang="0">
                  <a:pos x="4700" y="105"/>
                </a:cxn>
                <a:cxn ang="0">
                  <a:pos x="4735" y="93"/>
                </a:cxn>
                <a:cxn ang="0">
                  <a:pos x="4769" y="93"/>
                </a:cxn>
              </a:cxnLst>
              <a:rect l="0" t="0" r="r" b="b"/>
              <a:pathLst>
                <a:path w="4769" h="704">
                  <a:moveTo>
                    <a:pt x="0" y="704"/>
                  </a:moveTo>
                  <a:cubicBezTo>
                    <a:pt x="12" y="646"/>
                    <a:pt x="12" y="620"/>
                    <a:pt x="69" y="600"/>
                  </a:cubicBezTo>
                  <a:cubicBezTo>
                    <a:pt x="108" y="562"/>
                    <a:pt x="156" y="536"/>
                    <a:pt x="208" y="520"/>
                  </a:cubicBezTo>
                  <a:cubicBezTo>
                    <a:pt x="219" y="512"/>
                    <a:pt x="229" y="501"/>
                    <a:pt x="242" y="497"/>
                  </a:cubicBezTo>
                  <a:cubicBezTo>
                    <a:pt x="264" y="489"/>
                    <a:pt x="290" y="495"/>
                    <a:pt x="311" y="485"/>
                  </a:cubicBezTo>
                  <a:cubicBezTo>
                    <a:pt x="323" y="479"/>
                    <a:pt x="325" y="462"/>
                    <a:pt x="334" y="451"/>
                  </a:cubicBezTo>
                  <a:cubicBezTo>
                    <a:pt x="359" y="419"/>
                    <a:pt x="389" y="405"/>
                    <a:pt x="426" y="393"/>
                  </a:cubicBezTo>
                  <a:cubicBezTo>
                    <a:pt x="434" y="381"/>
                    <a:pt x="437" y="366"/>
                    <a:pt x="449" y="358"/>
                  </a:cubicBezTo>
                  <a:cubicBezTo>
                    <a:pt x="462" y="349"/>
                    <a:pt x="481" y="351"/>
                    <a:pt x="496" y="347"/>
                  </a:cubicBezTo>
                  <a:cubicBezTo>
                    <a:pt x="566" y="327"/>
                    <a:pt x="630" y="311"/>
                    <a:pt x="703" y="301"/>
                  </a:cubicBezTo>
                  <a:cubicBezTo>
                    <a:pt x="814" y="262"/>
                    <a:pt x="919" y="205"/>
                    <a:pt x="1037" y="186"/>
                  </a:cubicBezTo>
                  <a:cubicBezTo>
                    <a:pt x="1094" y="177"/>
                    <a:pt x="1152" y="171"/>
                    <a:pt x="1210" y="163"/>
                  </a:cubicBezTo>
                  <a:cubicBezTo>
                    <a:pt x="1238" y="159"/>
                    <a:pt x="1262" y="142"/>
                    <a:pt x="1290" y="139"/>
                  </a:cubicBezTo>
                  <a:cubicBezTo>
                    <a:pt x="1384" y="129"/>
                    <a:pt x="1715" y="118"/>
                    <a:pt x="1763" y="116"/>
                  </a:cubicBezTo>
                  <a:cubicBezTo>
                    <a:pt x="2135" y="98"/>
                    <a:pt x="2507" y="81"/>
                    <a:pt x="2880" y="70"/>
                  </a:cubicBezTo>
                  <a:cubicBezTo>
                    <a:pt x="3172" y="0"/>
                    <a:pt x="3510" y="46"/>
                    <a:pt x="3813" y="59"/>
                  </a:cubicBezTo>
                  <a:cubicBezTo>
                    <a:pt x="3871" y="67"/>
                    <a:pt x="3920" y="76"/>
                    <a:pt x="3975" y="93"/>
                  </a:cubicBezTo>
                  <a:cubicBezTo>
                    <a:pt x="4235" y="85"/>
                    <a:pt x="4387" y="69"/>
                    <a:pt x="4631" y="82"/>
                  </a:cubicBezTo>
                  <a:cubicBezTo>
                    <a:pt x="4654" y="89"/>
                    <a:pt x="4676" y="105"/>
                    <a:pt x="4700" y="105"/>
                  </a:cubicBezTo>
                  <a:cubicBezTo>
                    <a:pt x="4712" y="105"/>
                    <a:pt x="4723" y="95"/>
                    <a:pt x="4735" y="93"/>
                  </a:cubicBezTo>
                  <a:cubicBezTo>
                    <a:pt x="4746" y="91"/>
                    <a:pt x="4758" y="93"/>
                    <a:pt x="4769" y="9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3" name="Arc 8"/>
            <p:cNvSpPr>
              <a:spLocks/>
            </p:cNvSpPr>
            <p:nvPr/>
          </p:nvSpPr>
          <p:spPr bwMode="auto">
            <a:xfrm flipH="1" flipV="1">
              <a:off x="3622" y="5254"/>
              <a:ext cx="185" cy="472"/>
            </a:xfrm>
            <a:custGeom>
              <a:avLst/>
              <a:gdLst>
                <a:gd name="G0" fmla="+- 0 0 0"/>
                <a:gd name="G1" fmla="+- 18473 0 0"/>
                <a:gd name="G2" fmla="+- 21600 0 0"/>
                <a:gd name="T0" fmla="*/ 11195 w 21600"/>
                <a:gd name="T1" fmla="*/ 0 h 18473"/>
                <a:gd name="T2" fmla="*/ 21600 w 21600"/>
                <a:gd name="T3" fmla="*/ 18473 h 18473"/>
                <a:gd name="T4" fmla="*/ 0 w 21600"/>
                <a:gd name="T5" fmla="*/ 18473 h 18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473" fill="none" extrusionOk="0">
                  <a:moveTo>
                    <a:pt x="11194" y="0"/>
                  </a:moveTo>
                  <a:cubicBezTo>
                    <a:pt x="17654" y="3915"/>
                    <a:pt x="21600" y="10919"/>
                    <a:pt x="21600" y="18473"/>
                  </a:cubicBezTo>
                </a:path>
                <a:path w="21600" h="18473" stroke="0" extrusionOk="0">
                  <a:moveTo>
                    <a:pt x="11194" y="0"/>
                  </a:moveTo>
                  <a:cubicBezTo>
                    <a:pt x="17654" y="3915"/>
                    <a:pt x="21600" y="10919"/>
                    <a:pt x="21600" y="18473"/>
                  </a:cubicBezTo>
                  <a:lnTo>
                    <a:pt x="0" y="1847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" name="Text Box 7"/>
            <p:cNvSpPr txBox="1">
              <a:spLocks noChangeArrowheads="1"/>
            </p:cNvSpPr>
            <p:nvPr/>
          </p:nvSpPr>
          <p:spPr bwMode="auto">
            <a:xfrm>
              <a:off x="4943" y="4758"/>
              <a:ext cx="1073" cy="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" name="Text Box 6"/>
            <p:cNvSpPr txBox="1">
              <a:spLocks noChangeArrowheads="1"/>
            </p:cNvSpPr>
            <p:nvPr/>
          </p:nvSpPr>
          <p:spPr bwMode="auto">
            <a:xfrm>
              <a:off x="6890" y="3300"/>
              <a:ext cx="1269" cy="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16" name="Picture 615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25"/>
          <a:stretch>
            <a:fillRect/>
          </a:stretch>
        </p:blipFill>
        <p:spPr bwMode="auto">
          <a:xfrm>
            <a:off x="3581404" y="3177550"/>
            <a:ext cx="933269" cy="7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" name="Picture 5" descr="m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7155"/>
          <a:stretch>
            <a:fillRect/>
          </a:stretch>
        </p:blipFill>
        <p:spPr bwMode="auto">
          <a:xfrm flipH="1">
            <a:off x="3242026" y="2349907"/>
            <a:ext cx="1009965" cy="7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617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/>
          <a:stretch/>
        </p:blipFill>
        <p:spPr>
          <a:xfrm>
            <a:off x="2090478" y="4820777"/>
            <a:ext cx="657763" cy="1042566"/>
          </a:xfrm>
          <a:prstGeom prst="rect">
            <a:avLst/>
          </a:prstGeom>
        </p:spPr>
      </p:pic>
      <p:pic>
        <p:nvPicPr>
          <p:cNvPr id="619" name="Picture 2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13" y="4916897"/>
            <a:ext cx="721580" cy="4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0" name="Picture 5" descr="m2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28" y="4853401"/>
            <a:ext cx="1307572" cy="11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" name="Title 1"/>
          <p:cNvSpPr>
            <a:spLocks noGrp="1"/>
          </p:cNvSpPr>
          <p:nvPr>
            <p:ph type="title"/>
          </p:nvPr>
        </p:nvSpPr>
        <p:spPr>
          <a:xfrm>
            <a:off x="1350833" y="0"/>
            <a:ext cx="6400800" cy="981076"/>
          </a:xfrm>
        </p:spPr>
        <p:txBody>
          <a:bodyPr>
            <a:normAutofit/>
          </a:bodyPr>
          <a:lstStyle/>
          <a:p>
            <a:pPr marL="0" indent="0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Develop &amp; Trace Technology to Mission Level Capability Impact </a:t>
            </a:r>
            <a:r>
              <a:rPr lang="en-US" sz="2400" b="1" i="1" u="sng" dirty="0">
                <a:solidFill>
                  <a:schemeClr val="tx2">
                    <a:lumMod val="75000"/>
                  </a:schemeClr>
                </a:solidFill>
              </a:rPr>
              <a:t>Based on Physics</a:t>
            </a:r>
            <a:endParaRPr lang="en-US" sz="2400" u="sng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1" name="Text Box 14"/>
              <p:cNvSpPr txBox="1">
                <a:spLocks noChangeArrowheads="1"/>
              </p:cNvSpPr>
              <p:nvPr/>
            </p:nvSpPr>
            <p:spPr bwMode="auto">
              <a:xfrm>
                <a:off x="382540" y="5930944"/>
                <a:ext cx="8458200" cy="679225"/>
              </a:xfrm>
              <a:prstGeom prst="rect">
                <a:avLst/>
              </a:prstGeom>
              <a:solidFill>
                <a:srgbClr val="1F497D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2400" b="1" i="1" kern="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Want to find: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𝝏</m:t>
                        </m:r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𝑴𝒊𝒔𝒔𝒊𝒐𝒏</m:t>
                        </m:r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_</m:t>
                        </m:r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𝑪𝒂𝒑𝒂𝒃𝒊𝒍𝒊𝒕𝒚</m:t>
                        </m:r>
                      </m:num>
                      <m:den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𝝏</m:t>
                        </m:r>
                        <m:r>
                          <a:rPr lang="en-US" sz="2400" b="1" i="1" kern="0" smtClean="0">
                            <a:solidFill>
                              <a:sysClr val="window" lastClr="FFFFFF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𝑻𝒆𝒄𝒉𝒏𝒐𝒍𝒐𝒈𝒚</m:t>
                        </m:r>
                      </m:den>
                    </m:f>
                  </m:oMath>
                </a14:m>
                <a:endParaRPr lang="en-US" sz="2400" b="1" i="1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21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540" y="5930944"/>
                <a:ext cx="8458200" cy="679225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2" name="Picture 11" descr="MSTC Logo (small PNG format).pn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771985" y="5971963"/>
            <a:ext cx="636985" cy="59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" name="Rectangle 622"/>
          <p:cNvSpPr/>
          <p:nvPr/>
        </p:nvSpPr>
        <p:spPr>
          <a:xfrm>
            <a:off x="0" y="6624990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94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6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90"/>
            <a:ext cx="7086600" cy="981076"/>
          </a:xfrm>
        </p:spPr>
        <p:txBody>
          <a:bodyPr/>
          <a:lstStyle/>
          <a:p>
            <a:r>
              <a:rPr lang="en-US" dirty="0"/>
              <a:t>What we mean by “Physics Based”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7747" y="5941707"/>
            <a:ext cx="8458200" cy="683264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</a:rPr>
              <a:t>Historical data insufficient for designing new/innovative configurations and assessing new technologies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2331" y="3074334"/>
            <a:ext cx="89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411" y="121920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Regressions of historical Data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1219203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or testing on actual configuration</a:t>
            </a:r>
          </a:p>
        </p:txBody>
      </p:sp>
      <p:pic>
        <p:nvPicPr>
          <p:cNvPr id="11" name="Picture 10" descr="M22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77" t="9387" r="14576" b="18933"/>
          <a:stretch>
            <a:fillRect/>
          </a:stretch>
        </p:blipFill>
        <p:spPr>
          <a:xfrm rot="20419227">
            <a:off x="6917056" y="2874310"/>
            <a:ext cx="1741900" cy="13316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9908" y="3962400"/>
            <a:ext cx="2508828" cy="144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3257" b="3257"/>
          <a:stretch/>
        </p:blipFill>
        <p:spPr bwMode="auto">
          <a:xfrm>
            <a:off x="7046332" y="1858060"/>
            <a:ext cx="1655989" cy="1036519"/>
          </a:xfrm>
          <a:prstGeom prst="rect">
            <a:avLst/>
          </a:prstGeom>
          <a:noFill/>
        </p:spPr>
      </p:pic>
      <p:pic>
        <p:nvPicPr>
          <p:cNvPr id="14" name="Picture 6" descr="surf-CP_Mach-stream_r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7199" y="2341991"/>
            <a:ext cx="1771538" cy="138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RaymerLoD.pdf - Adobe Acrobat Pro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11086" r="18312" b="7671"/>
          <a:stretch/>
        </p:blipFill>
        <p:spPr>
          <a:xfrm>
            <a:off x="356574" y="1606847"/>
            <a:ext cx="3937632" cy="34582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9" y="5147957"/>
            <a:ext cx="47625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AC94-0057-7: 2.7% REF-H 9x7ft w.t. Test-198-1-97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1657" y="3812499"/>
            <a:ext cx="1526312" cy="114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0" t="14952" r="2916" b="15942"/>
          <a:stretch>
            <a:fillRect/>
          </a:stretch>
        </p:blipFill>
        <p:spPr bwMode="auto">
          <a:xfrm>
            <a:off x="5334003" y="4335141"/>
            <a:ext cx="2387923" cy="134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911" y="4870960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Raymer</a:t>
            </a: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52071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69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 bwMode="auto">
          <a:xfrm>
            <a:off x="2438400" y="2063979"/>
            <a:ext cx="381000" cy="21544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371600" y="1591701"/>
            <a:ext cx="1981200" cy="1722438"/>
            <a:chOff x="228600" y="1905000"/>
            <a:chExt cx="1981200" cy="1722438"/>
          </a:xfrm>
        </p:grpSpPr>
        <p:grpSp>
          <p:nvGrpSpPr>
            <p:cNvPr id="3" name="Group 64"/>
            <p:cNvGrpSpPr/>
            <p:nvPr/>
          </p:nvGrpSpPr>
          <p:grpSpPr>
            <a:xfrm>
              <a:off x="228600" y="1905000"/>
              <a:ext cx="1981200" cy="1722438"/>
              <a:chOff x="228600" y="1905000"/>
              <a:chExt cx="1981200" cy="1722438"/>
            </a:xfrm>
          </p:grpSpPr>
          <p:pic>
            <p:nvPicPr>
              <p:cNvPr id="44" name="Picture 6" descr="M0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t="10789"/>
              <a:stretch>
                <a:fillRect/>
              </a:stretch>
            </p:blipFill>
            <p:spPr bwMode="auto">
              <a:xfrm>
                <a:off x="228600" y="1905000"/>
                <a:ext cx="1960876" cy="1722438"/>
              </a:xfrm>
              <a:prstGeom prst="rect">
                <a:avLst/>
              </a:prstGeom>
              <a:noFill/>
            </p:spPr>
          </p:pic>
          <p:sp>
            <p:nvSpPr>
              <p:cNvPr id="45" name="Rectangle 44"/>
              <p:cNvSpPr/>
              <p:nvPr/>
            </p:nvSpPr>
            <p:spPr bwMode="auto">
              <a:xfrm>
                <a:off x="1828800" y="2368779"/>
                <a:ext cx="381000" cy="21544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>
                  <a:solidFill>
                    <a:srgbClr val="1F497D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 bwMode="auto">
            <a:xfrm>
              <a:off x="457200" y="3168879"/>
              <a:ext cx="228600" cy="21544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1F497D"/>
                </a:solidFill>
                <a:latin typeface="Arial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137805">
            <a:off x="3957878" y="-403088"/>
            <a:ext cx="3425434" cy="74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959" y="1828800"/>
            <a:ext cx="2882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27445">
            <a:off x="4093957" y="2707280"/>
            <a:ext cx="2814078" cy="58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Oval 36"/>
          <p:cNvSpPr/>
          <p:nvPr/>
        </p:nvSpPr>
        <p:spPr>
          <a:xfrm>
            <a:off x="1645725" y="2771002"/>
            <a:ext cx="5410200" cy="2971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elevonbo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3" y="5029200"/>
            <a:ext cx="1264549" cy="1111250"/>
          </a:xfrm>
          <a:prstGeom prst="rect">
            <a:avLst/>
          </a:prstGeom>
          <a:noFill/>
        </p:spPr>
      </p:pic>
      <p:pic>
        <p:nvPicPr>
          <p:cNvPr id="13" name="Picture 3" descr="PIC_FEM_TECS_iso_substr_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-2356" r="22720" b="5022"/>
          <a:stretch>
            <a:fillRect/>
          </a:stretch>
        </p:blipFill>
        <p:spPr bwMode="auto">
          <a:xfrm>
            <a:off x="5562600" y="4572000"/>
            <a:ext cx="1670738" cy="1420156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981076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MSTC Design Process Goals</a:t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</a:rPr>
              <a:t>(System Level Multi-Fidelity MADO)</a:t>
            </a:r>
          </a:p>
        </p:txBody>
      </p:sp>
      <p:pic>
        <p:nvPicPr>
          <p:cNvPr id="8" name="Picture 4" descr="TanksWithSS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12"/>
          <a:stretch>
            <a:fillRect/>
          </a:stretch>
        </p:blipFill>
        <p:spPr bwMode="auto">
          <a:xfrm>
            <a:off x="2209804" y="2133602"/>
            <a:ext cx="2671971" cy="1118917"/>
          </a:xfrm>
          <a:prstGeom prst="rect">
            <a:avLst/>
          </a:prstGeom>
          <a:noFill/>
        </p:spPr>
      </p:pic>
      <p:pic>
        <p:nvPicPr>
          <p:cNvPr id="12" name="Picture 7" descr="Fuel_tank_modeli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2400" y="2446927"/>
            <a:ext cx="2209800" cy="143927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9532" y="3886200"/>
            <a:ext cx="235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System Thermal Management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1905002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EEWS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60554" y="4872704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Propulsion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0" y="6019802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Stability &amp; Control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4500" y="198306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Aerodynamics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</a:blip>
          <a:srcRect l="32754" t="1112" r="25990" b="67743"/>
          <a:stretch>
            <a:fillRect/>
          </a:stretch>
        </p:blipFill>
        <p:spPr bwMode="auto">
          <a:xfrm>
            <a:off x="2255329" y="3380602"/>
            <a:ext cx="412668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657604" y="6096002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Mission Effectiveness</a:t>
            </a:r>
          </a:p>
        </p:txBody>
      </p:sp>
      <p:pic>
        <p:nvPicPr>
          <p:cNvPr id="18" name="Picture 3" descr="AEASTAVRevTrimetric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</a:blip>
          <a:srcRect l="21843" t="10062" r="61867" b="70712"/>
          <a:stretch>
            <a:fillRect/>
          </a:stretch>
        </p:blipFill>
        <p:spPr>
          <a:xfrm>
            <a:off x="7086600" y="3533002"/>
            <a:ext cx="1828800" cy="1363662"/>
          </a:xfrm>
          <a:noFill/>
          <a:ln/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1" cstate="print"/>
          <a:srcRect l="16172" t="9000" r="51875" b="56000"/>
          <a:stretch>
            <a:fillRect/>
          </a:stretch>
        </p:blipFill>
        <p:spPr bwMode="auto">
          <a:xfrm>
            <a:off x="6934200" y="2667002"/>
            <a:ext cx="1295400" cy="88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moe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4" y="1981202"/>
            <a:ext cx="1971675" cy="133293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743200" y="1676402"/>
            <a:ext cx="2550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Subsystems &amp; fuel management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704" y="1085850"/>
            <a:ext cx="7494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Merge Conceptual &amp; Preliminary Design</a:t>
            </a:r>
          </a:p>
        </p:txBody>
      </p:sp>
      <p:pic>
        <p:nvPicPr>
          <p:cNvPr id="34" name="Picture 38" descr="iraq_bogusradar_cov"/>
          <p:cNvPicPr>
            <a:picLocks noChangeAspect="1" noChangeArrowheads="1"/>
          </p:cNvPicPr>
          <p:nvPr/>
        </p:nvPicPr>
        <p:blipFill>
          <a:blip r:embed="rId13" cstate="print"/>
          <a:srcRect t="10202"/>
          <a:stretch>
            <a:fillRect/>
          </a:stretch>
        </p:blipFill>
        <p:spPr bwMode="auto">
          <a:xfrm>
            <a:off x="3733804" y="5141006"/>
            <a:ext cx="1676399" cy="89308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" name="Picture 3" descr="FwdEquip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</a:blip>
          <a:srcRect r="7500" b="15314"/>
          <a:stretch>
            <a:fillRect/>
          </a:stretch>
        </p:blipFill>
        <p:spPr bwMode="auto">
          <a:xfrm>
            <a:off x="4038600" y="2057400"/>
            <a:ext cx="2969330" cy="1600200"/>
          </a:xfrm>
          <a:prstGeom prst="rect">
            <a:avLst/>
          </a:prstGeom>
          <a:noFill/>
        </p:spPr>
      </p:pic>
      <p:pic>
        <p:nvPicPr>
          <p:cNvPr id="9" name="Picture 2" descr="moe1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9" t="2298" r="1637" b="2298"/>
          <a:stretch>
            <a:fillRect/>
          </a:stretch>
        </p:blipFill>
        <p:spPr bwMode="auto">
          <a:xfrm>
            <a:off x="1066800" y="5105403"/>
            <a:ext cx="2561154" cy="171926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438404" y="6096002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Structures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00275" y="6223727"/>
            <a:ext cx="8001000" cy="461665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Add Disciplines, Couplings, &amp; Fidelity - Early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6" cstate="print"/>
          <a:srcRect t="10647"/>
          <a:stretch/>
        </p:blipFill>
        <p:spPr bwMode="auto">
          <a:xfrm>
            <a:off x="381004" y="4881442"/>
            <a:ext cx="986971" cy="82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46"/>
          <p:cNvSpPr txBox="1"/>
          <p:nvPr/>
        </p:nvSpPr>
        <p:spPr>
          <a:xfrm>
            <a:off x="914401" y="5481938"/>
            <a:ext cx="118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Ops &amp;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System Spec.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0276" y="41148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$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4266" y="4904603"/>
            <a:ext cx="526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634" y="6660564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92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/>
      <p:bldP spid="23" grpId="0"/>
      <p:bldP spid="24" grpId="0"/>
      <p:bldP spid="25" grpId="0"/>
      <p:bldP spid="26" grpId="0"/>
      <p:bldP spid="28" grpId="0"/>
      <p:bldP spid="33" grpId="0"/>
      <p:bldP spid="21" grpId="0"/>
      <p:bldP spid="46" grpId="0" animBg="1"/>
      <p:bldP spid="47" grpId="0"/>
      <p:bldP spid="4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8" descr="PIC_RDM3p312_t_substr-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</a:blip>
          <a:srcRect l="22487" t="10413" r="16900" b="15358"/>
          <a:stretch>
            <a:fillRect/>
          </a:stretch>
        </p:blipFill>
        <p:spPr bwMode="auto">
          <a:xfrm rot="20383404" flipH="1">
            <a:off x="6475657" y="4403123"/>
            <a:ext cx="1531201" cy="1319353"/>
          </a:xfrm>
          <a:prstGeom prst="rect">
            <a:avLst/>
          </a:prstGeom>
          <a:noFill/>
        </p:spPr>
      </p:pic>
      <p:grpSp>
        <p:nvGrpSpPr>
          <p:cNvPr id="3" name="Group 53"/>
          <p:cNvGrpSpPr/>
          <p:nvPr/>
        </p:nvGrpSpPr>
        <p:grpSpPr>
          <a:xfrm>
            <a:off x="1605897" y="3657600"/>
            <a:ext cx="1523999" cy="1619250"/>
            <a:chOff x="5333997" y="2438400"/>
            <a:chExt cx="2835276" cy="3981450"/>
          </a:xfrm>
        </p:grpSpPr>
        <p:grpSp>
          <p:nvGrpSpPr>
            <p:cNvPr id="4" name="Group 17"/>
            <p:cNvGrpSpPr/>
            <p:nvPr/>
          </p:nvGrpSpPr>
          <p:grpSpPr>
            <a:xfrm>
              <a:off x="5333997" y="2438400"/>
              <a:ext cx="2835276" cy="3981450"/>
              <a:chOff x="5333997" y="2438400"/>
              <a:chExt cx="2835276" cy="3981450"/>
            </a:xfrm>
          </p:grpSpPr>
          <p:pic>
            <p:nvPicPr>
              <p:cNvPr id="59" name="Picture 5" descr="m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33997" y="2438400"/>
                <a:ext cx="2835276" cy="3981450"/>
              </a:xfrm>
              <a:prstGeom prst="rect">
                <a:avLst/>
              </a:prstGeom>
              <a:noFill/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7467600" y="2514600"/>
                <a:ext cx="533400" cy="1905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 rot="5400000">
              <a:off x="5881750" y="5729350"/>
              <a:ext cx="1999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rot="5400000">
              <a:off x="7558150" y="5700650"/>
              <a:ext cx="1999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75" name="Picture 6" descr="surf-CP_Mach-stream_r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78" y="3998912"/>
            <a:ext cx="1611122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AutoShape 52"/>
          <p:cNvSpPr>
            <a:spLocks noChangeArrowheads="1"/>
          </p:cNvSpPr>
          <p:nvPr/>
        </p:nvSpPr>
        <p:spPr bwMode="auto">
          <a:xfrm rot="238671">
            <a:off x="1135063" y="4864100"/>
            <a:ext cx="7065962" cy="1084263"/>
          </a:xfrm>
          <a:prstGeom prst="curvedUpArrow">
            <a:avLst>
              <a:gd name="adj1" fmla="val 65168"/>
              <a:gd name="adj2" fmla="val 182170"/>
              <a:gd name="adj3" fmla="val 32426"/>
            </a:avLst>
          </a:prstGeom>
          <a:solidFill>
            <a:srgbClr val="3333CC">
              <a:alpha val="1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utoShape 68"/>
          <p:cNvSpPr>
            <a:spLocks noChangeArrowheads="1"/>
          </p:cNvSpPr>
          <p:nvPr/>
        </p:nvSpPr>
        <p:spPr bwMode="auto">
          <a:xfrm rot="18720550">
            <a:off x="6133655" y="2174922"/>
            <a:ext cx="1693367" cy="474533"/>
          </a:xfrm>
          <a:prstGeom prst="curvedUpArrow">
            <a:avLst>
              <a:gd name="adj1" fmla="val 38675"/>
              <a:gd name="adj2" fmla="val 108111"/>
              <a:gd name="adj3" fmla="val 32426"/>
            </a:avLst>
          </a:prstGeom>
          <a:solidFill>
            <a:srgbClr val="3333CC">
              <a:alpha val="1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400800" cy="981075"/>
          </a:xfrm>
        </p:spPr>
        <p:txBody>
          <a:bodyPr/>
          <a:lstStyle/>
          <a:p>
            <a:pPr algn="ctr"/>
            <a:r>
              <a:rPr lang="en-US" sz="2800" b="1" i="1" dirty="0">
                <a:solidFill>
                  <a:schemeClr val="tx2"/>
                </a:solidFill>
              </a:rPr>
              <a:t>How to Capture the Physics Driving the Design Pre-Milestone A</a:t>
            </a:r>
          </a:p>
        </p:txBody>
      </p:sp>
      <p:grpSp>
        <p:nvGrpSpPr>
          <p:cNvPr id="5" name="Group 70"/>
          <p:cNvGrpSpPr>
            <a:grpSpLocks/>
          </p:cNvGrpSpPr>
          <p:nvPr/>
        </p:nvGrpSpPr>
        <p:grpSpPr bwMode="auto">
          <a:xfrm rot="10800000">
            <a:off x="4223684" y="3006725"/>
            <a:ext cx="1012825" cy="900113"/>
            <a:chOff x="851" y="2752"/>
            <a:chExt cx="638" cy="1107"/>
          </a:xfrm>
          <a:effectLst/>
        </p:grpSpPr>
        <p:sp>
          <p:nvSpPr>
            <p:cNvPr id="93" name="Rectangle 71"/>
            <p:cNvSpPr>
              <a:spLocks noChangeArrowheads="1"/>
            </p:cNvSpPr>
            <p:nvPr/>
          </p:nvSpPr>
          <p:spPr bwMode="auto">
            <a:xfrm>
              <a:off x="859" y="2752"/>
              <a:ext cx="622" cy="1107"/>
            </a:xfrm>
            <a:prstGeom prst="rect">
              <a:avLst/>
            </a:prstGeom>
            <a:solidFill>
              <a:srgbClr val="3333CC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 eaLnBrk="0" hangingPunct="0">
                <a:defRPr/>
              </a:pPr>
              <a:endPara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Arc 72"/>
            <p:cNvSpPr>
              <a:spLocks/>
            </p:cNvSpPr>
            <p:nvPr/>
          </p:nvSpPr>
          <p:spPr bwMode="auto">
            <a:xfrm>
              <a:off x="851" y="2752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Arc 73"/>
            <p:cNvSpPr>
              <a:spLocks/>
            </p:cNvSpPr>
            <p:nvPr/>
          </p:nvSpPr>
          <p:spPr bwMode="auto">
            <a:xfrm flipH="1">
              <a:off x="1230" y="2756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Arc 74"/>
            <p:cNvSpPr>
              <a:spLocks/>
            </p:cNvSpPr>
            <p:nvPr/>
          </p:nvSpPr>
          <p:spPr bwMode="auto">
            <a:xfrm flipH="1" flipV="1">
              <a:off x="1233" y="3299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Arc 75"/>
            <p:cNvSpPr>
              <a:spLocks/>
            </p:cNvSpPr>
            <p:nvPr/>
          </p:nvSpPr>
          <p:spPr bwMode="auto">
            <a:xfrm flipV="1">
              <a:off x="854" y="3295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9" name="Text Box 44"/>
          <p:cNvSpPr txBox="1">
            <a:spLocks noChangeArrowheads="1"/>
          </p:cNvSpPr>
          <p:nvPr/>
        </p:nvSpPr>
        <p:spPr bwMode="auto">
          <a:xfrm>
            <a:off x="2533034" y="2151063"/>
            <a:ext cx="27130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3" tIns="50941" rIns="101873" bIns="50941">
            <a:spAutoFit/>
          </a:bodyPr>
          <a:lstStyle/>
          <a:p>
            <a:pPr marL="455613" indent="-455613" eaLnBrk="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Modeling for Design</a:t>
            </a:r>
          </a:p>
        </p:txBody>
      </p:sp>
      <p:sp>
        <p:nvSpPr>
          <p:cNvPr id="100" name="Text Box 45"/>
          <p:cNvSpPr txBox="1">
            <a:spLocks noChangeArrowheads="1"/>
          </p:cNvSpPr>
          <p:nvPr/>
        </p:nvSpPr>
        <p:spPr bwMode="auto">
          <a:xfrm>
            <a:off x="589896" y="5351463"/>
            <a:ext cx="3240088" cy="2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3" tIns="50941" rIns="101873" bIns="50941">
            <a:spAutoFit/>
          </a:bodyPr>
          <a:lstStyle/>
          <a:p>
            <a:pPr marL="455613" indent="-455613" algn="ctr" eaLnBrk="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Multi-Fidelity Analysis for Design</a:t>
            </a:r>
          </a:p>
        </p:txBody>
      </p:sp>
      <p:pic>
        <p:nvPicPr>
          <p:cNvPr id="102" name="Picture 4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9" r="10863"/>
          <a:stretch>
            <a:fillRect/>
          </a:stretch>
        </p:blipFill>
        <p:spPr bwMode="auto">
          <a:xfrm>
            <a:off x="7543800" y="4648200"/>
            <a:ext cx="609600" cy="47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 rot="4654037">
            <a:off x="2917171" y="3914775"/>
            <a:ext cx="847725" cy="1368425"/>
            <a:chOff x="851" y="2752"/>
            <a:chExt cx="638" cy="1107"/>
          </a:xfrm>
          <a:effectLst/>
        </p:grpSpPr>
        <p:sp>
          <p:nvSpPr>
            <p:cNvPr id="108" name="Rectangle 54"/>
            <p:cNvSpPr>
              <a:spLocks noChangeArrowheads="1"/>
            </p:cNvSpPr>
            <p:nvPr/>
          </p:nvSpPr>
          <p:spPr bwMode="auto">
            <a:xfrm>
              <a:off x="859" y="2752"/>
              <a:ext cx="622" cy="1107"/>
            </a:xfrm>
            <a:prstGeom prst="rect">
              <a:avLst/>
            </a:prstGeom>
            <a:solidFill>
              <a:srgbClr val="3333CC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 eaLnBrk="0" hangingPunct="0">
                <a:defRPr/>
              </a:pPr>
              <a:endPara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Arc 55"/>
            <p:cNvSpPr>
              <a:spLocks/>
            </p:cNvSpPr>
            <p:nvPr/>
          </p:nvSpPr>
          <p:spPr bwMode="auto">
            <a:xfrm>
              <a:off x="851" y="2752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Arc 56"/>
            <p:cNvSpPr>
              <a:spLocks/>
            </p:cNvSpPr>
            <p:nvPr/>
          </p:nvSpPr>
          <p:spPr bwMode="auto">
            <a:xfrm flipH="1">
              <a:off x="1230" y="2756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Arc 57"/>
            <p:cNvSpPr>
              <a:spLocks/>
            </p:cNvSpPr>
            <p:nvPr/>
          </p:nvSpPr>
          <p:spPr bwMode="auto">
            <a:xfrm flipH="1" flipV="1">
              <a:off x="1233" y="3299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Arc 58"/>
            <p:cNvSpPr>
              <a:spLocks/>
            </p:cNvSpPr>
            <p:nvPr/>
          </p:nvSpPr>
          <p:spPr bwMode="auto">
            <a:xfrm flipV="1">
              <a:off x="854" y="3295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 rot="-4703107">
            <a:off x="5558771" y="3924300"/>
            <a:ext cx="923925" cy="1368425"/>
            <a:chOff x="851" y="2752"/>
            <a:chExt cx="638" cy="1107"/>
          </a:xfrm>
          <a:effectLst/>
        </p:grpSpPr>
        <p:sp>
          <p:nvSpPr>
            <p:cNvPr id="114" name="Rectangle 60"/>
            <p:cNvSpPr>
              <a:spLocks noChangeArrowheads="1"/>
            </p:cNvSpPr>
            <p:nvPr/>
          </p:nvSpPr>
          <p:spPr bwMode="auto">
            <a:xfrm>
              <a:off x="859" y="2752"/>
              <a:ext cx="622" cy="1107"/>
            </a:xfrm>
            <a:prstGeom prst="rect">
              <a:avLst/>
            </a:prstGeom>
            <a:solidFill>
              <a:srgbClr val="3333CC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 eaLnBrk="0" hangingPunct="0">
                <a:defRPr/>
              </a:pPr>
              <a:endPara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Arc 61"/>
            <p:cNvSpPr>
              <a:spLocks/>
            </p:cNvSpPr>
            <p:nvPr/>
          </p:nvSpPr>
          <p:spPr bwMode="auto">
            <a:xfrm>
              <a:off x="851" y="2752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Arc 62"/>
            <p:cNvSpPr>
              <a:spLocks/>
            </p:cNvSpPr>
            <p:nvPr/>
          </p:nvSpPr>
          <p:spPr bwMode="auto">
            <a:xfrm flipH="1">
              <a:off x="1230" y="2756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Arc 63"/>
            <p:cNvSpPr>
              <a:spLocks/>
            </p:cNvSpPr>
            <p:nvPr/>
          </p:nvSpPr>
          <p:spPr bwMode="auto">
            <a:xfrm flipH="1" flipV="1">
              <a:off x="1233" y="3299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Arc 64"/>
            <p:cNvSpPr>
              <a:spLocks/>
            </p:cNvSpPr>
            <p:nvPr/>
          </p:nvSpPr>
          <p:spPr bwMode="auto">
            <a:xfrm flipV="1">
              <a:off x="854" y="3295"/>
              <a:ext cx="256" cy="5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1" name="Text Box 67"/>
          <p:cNvSpPr txBox="1">
            <a:spLocks noChangeArrowheads="1"/>
          </p:cNvSpPr>
          <p:nvPr/>
        </p:nvSpPr>
        <p:spPr bwMode="auto">
          <a:xfrm>
            <a:off x="6184901" y="5543550"/>
            <a:ext cx="24130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73" tIns="50941" rIns="101873" bIns="50941">
            <a:spAutoFit/>
          </a:bodyPr>
          <a:lstStyle/>
          <a:p>
            <a:pPr marL="455613" indent="-455613" eaLnBrk="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Space Exploration</a:t>
            </a:r>
          </a:p>
        </p:txBody>
      </p:sp>
      <p:sp>
        <p:nvSpPr>
          <p:cNvPr id="122" name="AutoShape 68"/>
          <p:cNvSpPr>
            <a:spLocks noChangeArrowheads="1"/>
          </p:cNvSpPr>
          <p:nvPr/>
        </p:nvSpPr>
        <p:spPr bwMode="auto">
          <a:xfrm rot="13755317">
            <a:off x="4501356" y="3040857"/>
            <a:ext cx="3984625" cy="1030288"/>
          </a:xfrm>
          <a:prstGeom prst="curvedUpArrow">
            <a:avLst>
              <a:gd name="adj1" fmla="val 38675"/>
              <a:gd name="adj2" fmla="val 108111"/>
              <a:gd name="adj3" fmla="val 32426"/>
            </a:avLst>
          </a:prstGeom>
          <a:solidFill>
            <a:srgbClr val="3333CC">
              <a:alpha val="1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AutoShape 69"/>
          <p:cNvSpPr>
            <a:spLocks noChangeArrowheads="1"/>
          </p:cNvSpPr>
          <p:nvPr/>
        </p:nvSpPr>
        <p:spPr bwMode="auto">
          <a:xfrm rot="8887602">
            <a:off x="187325" y="2816225"/>
            <a:ext cx="4476750" cy="987425"/>
          </a:xfrm>
          <a:prstGeom prst="curvedUpArrow">
            <a:avLst>
              <a:gd name="adj1" fmla="val 45338"/>
              <a:gd name="adj2" fmla="val 126735"/>
              <a:gd name="adj3" fmla="val 32426"/>
            </a:avLst>
          </a:prstGeom>
          <a:solidFill>
            <a:srgbClr val="3333CC">
              <a:alpha val="1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lide Number Placeholder 47"/>
          <p:cNvSpPr txBox="1">
            <a:spLocks/>
          </p:cNvSpPr>
          <p:nvPr/>
        </p:nvSpPr>
        <p:spPr>
          <a:xfrm>
            <a:off x="7047308" y="6569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ABC069BD-4828-40C3-A792-E560703F6869}" type="slidenum">
              <a:rPr lang="en-US" sz="1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8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629584" y="6107696"/>
            <a:ext cx="8001000" cy="46166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Get more (and Better) Information … and get it Earlier</a:t>
            </a:r>
          </a:p>
        </p:txBody>
      </p:sp>
      <p:pic>
        <p:nvPicPr>
          <p:cNvPr id="63" name="Content Placeholder 62" descr="AEASTAVRevTrimetric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</a:blip>
          <a:srcRect l="14999" t="10062" r="10226" b="20331"/>
          <a:stretch>
            <a:fillRect/>
          </a:stretch>
        </p:blipFill>
        <p:spPr>
          <a:xfrm>
            <a:off x="4577696" y="2602333"/>
            <a:ext cx="1535164" cy="902867"/>
          </a:xfrm>
          <a:noFill/>
          <a:ln/>
        </p:spPr>
      </p:pic>
      <p:pic>
        <p:nvPicPr>
          <p:cNvPr id="64" name="Picture 5" descr="aero_iso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6000"/>
          </a:blip>
          <a:srcRect/>
          <a:stretch>
            <a:fillRect/>
          </a:stretch>
        </p:blipFill>
        <p:spPr bwMode="auto">
          <a:xfrm>
            <a:off x="3510896" y="2590800"/>
            <a:ext cx="1290925" cy="68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0" t="14952" r="2916" b="15942"/>
          <a:stretch>
            <a:fillRect/>
          </a:stretch>
        </p:blipFill>
        <p:spPr bwMode="auto">
          <a:xfrm>
            <a:off x="6711296" y="3962400"/>
            <a:ext cx="1538335" cy="86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5"/>
          <p:cNvGrpSpPr/>
          <p:nvPr/>
        </p:nvGrpSpPr>
        <p:grpSpPr>
          <a:xfrm>
            <a:off x="3028950" y="1668463"/>
            <a:ext cx="3275013" cy="1039812"/>
            <a:chOff x="2889250" y="1668463"/>
            <a:chExt cx="3275013" cy="1039812"/>
          </a:xfrm>
        </p:grpSpPr>
        <p:grpSp>
          <p:nvGrpSpPr>
            <p:cNvPr id="9" name="Group 10"/>
            <p:cNvGrpSpPr/>
            <p:nvPr/>
          </p:nvGrpSpPr>
          <p:grpSpPr>
            <a:xfrm>
              <a:off x="2889250" y="1668463"/>
              <a:ext cx="3275013" cy="1039812"/>
              <a:chOff x="2889250" y="1668463"/>
              <a:chExt cx="3275013" cy="1039812"/>
            </a:xfrm>
          </p:grpSpPr>
          <p:pic>
            <p:nvPicPr>
              <p:cNvPr id="80" name="Picture 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889250" y="1668463"/>
                <a:ext cx="3275013" cy="1039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Rectangle 80"/>
              <p:cNvSpPr/>
              <p:nvPr/>
            </p:nvSpPr>
            <p:spPr>
              <a:xfrm>
                <a:off x="4800600" y="1905000"/>
                <a:ext cx="11430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8" name="Picture 77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6699FF"/>
                </a:clrFrom>
                <a:clrTo>
                  <a:srgbClr val="6699FF">
                    <a:alpha val="0"/>
                  </a:srgbClr>
                </a:clrTo>
              </a:clrChange>
            </a:blip>
            <a:srcRect l="32754" t="1112" r="25990" b="67743"/>
            <a:stretch>
              <a:fillRect/>
            </a:stretch>
          </p:blipFill>
          <p:spPr bwMode="auto">
            <a:xfrm>
              <a:off x="5105400" y="1828800"/>
              <a:ext cx="685800" cy="278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Picture 2" descr="C:\Documents and Settings\b1065563\Desktop\Top.png"/>
            <p:cNvPicPr>
              <a:picLocks noChangeAspect="1" noChangeArrowheads="1"/>
            </p:cNvPicPr>
            <p:nvPr/>
          </p:nvPicPr>
          <p:blipFill>
            <a:blip r:embed="rId11" cstate="print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5334000" y="2133600"/>
              <a:ext cx="777082" cy="350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6" name="Rectangle 79"/>
          <p:cNvSpPr>
            <a:spLocks noChangeArrowheads="1"/>
          </p:cNvSpPr>
          <p:nvPr/>
        </p:nvSpPr>
        <p:spPr bwMode="auto">
          <a:xfrm>
            <a:off x="3289300" y="1385888"/>
            <a:ext cx="2667000" cy="4064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 Box 80"/>
          <p:cNvSpPr txBox="1">
            <a:spLocks noChangeArrowheads="1"/>
          </p:cNvSpPr>
          <p:nvPr/>
        </p:nvSpPr>
        <p:spPr bwMode="auto">
          <a:xfrm>
            <a:off x="3263900" y="1409700"/>
            <a:ext cx="2675964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3" tIns="50941" rIns="101873" bIns="50941">
            <a:spAutoFit/>
          </a:bodyPr>
          <a:lstStyle/>
          <a:p>
            <a:pPr eaLnBrk="0" hangingPunct="0">
              <a:defRPr/>
            </a:pPr>
            <a:r>
              <a: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Conceptual Design Studies</a:t>
            </a:r>
          </a:p>
        </p:txBody>
      </p:sp>
      <p:sp>
        <p:nvSpPr>
          <p:cNvPr id="128" name="AutoShape 81"/>
          <p:cNvSpPr>
            <a:spLocks noChangeArrowheads="1"/>
          </p:cNvSpPr>
          <p:nvPr/>
        </p:nvSpPr>
        <p:spPr bwMode="auto">
          <a:xfrm rot="10800000">
            <a:off x="5948363" y="1449388"/>
            <a:ext cx="581025" cy="209550"/>
          </a:xfrm>
          <a:prstGeom prst="rightArrow">
            <a:avLst>
              <a:gd name="adj1" fmla="val 51778"/>
              <a:gd name="adj2" fmla="val 45275"/>
            </a:avLst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rect">
              <a:fillToRect r="100000" b="10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3" tIns="50941" rIns="101873" bIns="50941" anchor="ctr"/>
          <a:lstStyle/>
          <a:p>
            <a:pPr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Oval 82"/>
          <p:cNvSpPr>
            <a:spLocks noChangeArrowheads="1"/>
          </p:cNvSpPr>
          <p:nvPr/>
        </p:nvSpPr>
        <p:spPr bwMode="auto">
          <a:xfrm>
            <a:off x="6416675" y="1230313"/>
            <a:ext cx="1089025" cy="623887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wrap="none" lIns="101873" tIns="50941" rIns="101873" bIns="50941" anchor="ctr"/>
          <a:lstStyle/>
          <a:p>
            <a:pPr algn="ctr" eaLnBrk="0" hangingPunct="0">
              <a:defRPr/>
            </a:pPr>
            <a:r>
              <a:rPr lang="en-US" sz="12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Technology </a:t>
            </a:r>
          </a:p>
          <a:p>
            <a:pPr algn="ctr" eaLnBrk="0" hangingPunct="0">
              <a:defRPr/>
            </a:pPr>
            <a:r>
              <a:rPr lang="en-US" sz="12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Suite</a:t>
            </a:r>
          </a:p>
        </p:txBody>
      </p:sp>
      <p:sp>
        <p:nvSpPr>
          <p:cNvPr id="131" name="Text Box 85"/>
          <p:cNvSpPr txBox="1">
            <a:spLocks noChangeArrowheads="1"/>
          </p:cNvSpPr>
          <p:nvPr/>
        </p:nvSpPr>
        <p:spPr bwMode="auto">
          <a:xfrm>
            <a:off x="3644900" y="1111069"/>
            <a:ext cx="2097279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3" tIns="50941" rIns="101873" bIns="50941">
            <a:spAutoFit/>
          </a:bodyPr>
          <a:lstStyle/>
          <a:p>
            <a:pPr eaLnBrk="0" hangingPunct="0">
              <a:defRPr/>
            </a:pPr>
            <a:r>
              <a: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1000s configurations</a:t>
            </a:r>
          </a:p>
        </p:txBody>
      </p:sp>
      <p:grpSp>
        <p:nvGrpSpPr>
          <p:cNvPr id="10" name="Group 66"/>
          <p:cNvGrpSpPr/>
          <p:nvPr/>
        </p:nvGrpSpPr>
        <p:grpSpPr>
          <a:xfrm>
            <a:off x="3098146" y="3517900"/>
            <a:ext cx="3276600" cy="1600200"/>
            <a:chOff x="2876550" y="4038600"/>
            <a:chExt cx="3276600" cy="1600200"/>
          </a:xfrm>
        </p:grpSpPr>
        <p:sp>
          <p:nvSpPr>
            <p:cNvPr id="120" name="Text Box 66"/>
            <p:cNvSpPr txBox="1">
              <a:spLocks noChangeArrowheads="1"/>
            </p:cNvSpPr>
            <p:nvPr/>
          </p:nvSpPr>
          <p:spPr bwMode="auto">
            <a:xfrm>
              <a:off x="3394075" y="4373564"/>
              <a:ext cx="2087563" cy="1044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873" tIns="50941" rIns="101873" bIns="50941">
              <a:spAutoFit/>
            </a:bodyPr>
            <a:lstStyle/>
            <a:p>
              <a:pPr marL="455613" indent="-455613" algn="ctr" eaLnBrk="0" hangingPunct="0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Prototype</a:t>
              </a:r>
            </a:p>
            <a:p>
              <a:pPr marL="455613" indent="-455613" algn="ctr" eaLnBrk="0" hangingPunct="0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Experimental </a:t>
              </a:r>
            </a:p>
            <a:p>
              <a:pPr marL="455613" indent="-455613" algn="ctr" eaLnBrk="0" hangingPunct="0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Validation</a:t>
              </a:r>
            </a:p>
          </p:txBody>
        </p:sp>
        <p:sp>
          <p:nvSpPr>
            <p:cNvPr id="62" name="Oval 65"/>
            <p:cNvSpPr>
              <a:spLocks noChangeArrowheads="1"/>
            </p:cNvSpPr>
            <p:nvPr/>
          </p:nvSpPr>
          <p:spPr bwMode="auto">
            <a:xfrm>
              <a:off x="3228975" y="4038600"/>
              <a:ext cx="2514599" cy="1600200"/>
            </a:xfrm>
            <a:prstGeom prst="ellipse">
              <a:avLst/>
            </a:prstGeom>
            <a:gradFill flip="none" rotWithShape="1">
              <a:gsLst>
                <a:gs pos="0">
                  <a:srgbClr val="3333CC">
                    <a:shade val="30000"/>
                    <a:satMod val="115000"/>
                  </a:srgbClr>
                </a:gs>
                <a:gs pos="50000">
                  <a:srgbClr val="3333CC">
                    <a:shade val="67500"/>
                    <a:satMod val="115000"/>
                  </a:srgbClr>
                </a:gs>
                <a:gs pos="100000">
                  <a:srgbClr val="3333CC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wrap="none" lIns="101873" tIns="50941" rIns="101873" bIns="50941" anchor="ctr"/>
            <a:lstStyle/>
            <a:p>
              <a:pPr eaLnBrk="0" hangingPunct="0">
                <a:defRPr/>
              </a:pPr>
              <a:endPara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6" name="Picture 7" descr="2008-L-00071.JPG"/>
            <p:cNvPicPr>
              <a:picLocks noChangeAspect="1"/>
            </p:cNvPicPr>
            <p:nvPr/>
          </p:nvPicPr>
          <p:blipFill>
            <a:blip r:embed="rId12" cstate="print">
              <a:lum/>
            </a:blip>
            <a:srcRect l="5600" r="5499"/>
            <a:stretch>
              <a:fillRect/>
            </a:stretch>
          </p:blipFill>
          <p:spPr bwMode="auto">
            <a:xfrm>
              <a:off x="4495801" y="4581525"/>
              <a:ext cx="1066799" cy="8740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0802" name="Picture 2" descr="AC94-0057-7: 2.7% REF-H 9x7ft w.t. Test-198-1-97l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05200" y="4572000"/>
              <a:ext cx="1143000" cy="85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" name="Text Box 45"/>
            <p:cNvSpPr txBox="1">
              <a:spLocks noChangeArrowheads="1"/>
            </p:cNvSpPr>
            <p:nvPr/>
          </p:nvSpPr>
          <p:spPr bwMode="auto">
            <a:xfrm>
              <a:off x="2876550" y="4186683"/>
              <a:ext cx="3276600" cy="47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873" tIns="50941" rIns="101873" bIns="50941">
              <a:spAutoFit/>
            </a:bodyPr>
            <a:lstStyle/>
            <a:p>
              <a:pPr marL="455613" indent="-455613" algn="ctr" eaLnBrk="0" hangingPunct="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Methods Application &amp;</a:t>
              </a:r>
            </a:p>
            <a:p>
              <a:pPr marL="455613" indent="-455613" algn="ctr" eaLnBrk="0" hangingPunct="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Technology Validation </a:t>
              </a:r>
            </a:p>
          </p:txBody>
        </p:sp>
      </p:grpSp>
      <p:pic>
        <p:nvPicPr>
          <p:cNvPr id="67" name="Picture 38" descr="iraq_bogusradar_cov"/>
          <p:cNvPicPr>
            <a:picLocks noChangeAspect="1" noChangeArrowheads="1"/>
          </p:cNvPicPr>
          <p:nvPr/>
        </p:nvPicPr>
        <p:blipFill>
          <a:blip r:embed="rId14" cstate="print"/>
          <a:srcRect t="10202"/>
          <a:stretch>
            <a:fillRect/>
          </a:stretch>
        </p:blipFill>
        <p:spPr bwMode="auto">
          <a:xfrm>
            <a:off x="8163026" y="3215782"/>
            <a:ext cx="888601" cy="80233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0320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96" y="1489671"/>
            <a:ext cx="953770" cy="98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7239855" y="2151063"/>
            <a:ext cx="1065945" cy="964954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559781" y="2486445"/>
            <a:ext cx="0" cy="637755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7223728" y="3494307"/>
            <a:ext cx="964299" cy="61117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" y="1854200"/>
            <a:ext cx="8108117" cy="4165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31" y="1877321"/>
            <a:ext cx="2329869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Physics Based</a:t>
            </a:r>
          </a:p>
          <a:p>
            <a:pPr algn="ctr"/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Design &amp; Assessment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582731"/>
            <a:ext cx="7702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 88ABW-2015-3206 CLEARED on 24 Jun 2015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11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0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7" grpId="0" animBg="1"/>
      <p:bldP spid="99" grpId="0"/>
      <p:bldP spid="100" grpId="0"/>
      <p:bldP spid="121" grpId="0"/>
      <p:bldP spid="122" grpId="0" animBg="1"/>
      <p:bldP spid="123" grpId="0" animBg="1"/>
      <p:bldP spid="48" grpId="0" animBg="1"/>
      <p:bldP spid="126" grpId="0" animBg="1"/>
      <p:bldP spid="128" grpId="0" animBg="1"/>
      <p:bldP spid="129" grpId="0" animBg="1"/>
      <p:bldP spid="131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2863"/>
            <a:ext cx="7772400" cy="914400"/>
          </a:xfrm>
        </p:spPr>
        <p:txBody>
          <a:bodyPr/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Gaps to Achieving Desired Process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7620000" cy="52657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latin typeface="Arial" pitchFamily="34" charset="0"/>
              </a:rPr>
              <a:t>Need rapid development of domain model construction from geometry (structural lay-outs, configurations, FEM, CFD Meshes, sub-systems etc..)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endParaRPr lang="en-US" sz="2000" b="1" dirty="0">
              <a:latin typeface="Arial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latin typeface="Arial" pitchFamily="34" charset="0"/>
              </a:rPr>
              <a:t>Need  coupling of all necessary engineering disciplines (structures, aero, thermal, controls, acoustics etc..) at the necessary level of fidelity to predict static and dynamic responses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endParaRPr lang="en-US" sz="2000" b="1" dirty="0">
              <a:latin typeface="Arial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Computational framework that supports hi-fidelity distributed collaborative design. 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endParaRPr lang="en-US" sz="2000" b="1" dirty="0">
              <a:latin typeface="Arial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latin typeface="Arial" pitchFamily="34" charset="0"/>
              </a:rPr>
              <a:t>Synthesis process does not currently include uncertainty &amp; probabilistic design methods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endParaRPr lang="en-US" sz="2000" b="1" dirty="0">
              <a:latin typeface="Arial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latin typeface="Arial" pitchFamily="34" charset="0"/>
              </a:rPr>
              <a:t>Culture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28600" y="5867400"/>
            <a:ext cx="8763000" cy="707886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Need to be able to do 10’s of </a:t>
            </a:r>
            <a:r>
              <a:rPr lang="en-US" sz="2000" b="1" i="1" kern="0" dirty="0" err="1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HiFi</a:t>
            </a:r>
            <a:r>
              <a:rPr lang="en-US" sz="2000" b="1" i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Physics Based Configuration Design with the Same Resources &amp; Time of Traditional Conceptual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4" y="1295400"/>
            <a:ext cx="1473986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014" y="2514600"/>
            <a:ext cx="1473986" cy="774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077200" y="1233311"/>
            <a:ext cx="6858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57911" y="2833511"/>
            <a:ext cx="6858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57" y="6401962"/>
            <a:ext cx="814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Approved for Public Release  13 Aug 2013 - 88ABW-2013-3606</a:t>
            </a:r>
          </a:p>
        </p:txBody>
      </p:sp>
    </p:spTree>
    <p:extLst>
      <p:ext uri="{BB962C8B-B14F-4D97-AF65-F5344CB8AC3E}">
        <p14:creationId xmlns:p14="http://schemas.microsoft.com/office/powerpoint/2010/main" val="379767978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s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LM White">
  <a:themeElements>
    <a:clrScheme name="Custom 28">
      <a:dk1>
        <a:srgbClr val="000000"/>
      </a:dk1>
      <a:lt1>
        <a:srgbClr val="000000"/>
      </a:lt1>
      <a:dk2>
        <a:srgbClr val="003399"/>
      </a:dk2>
      <a:lt2>
        <a:srgbClr val="FFFFFF"/>
      </a:lt2>
      <a:accent1>
        <a:srgbClr val="3366CC"/>
      </a:accent1>
      <a:accent2>
        <a:srgbClr val="6EB82D"/>
      </a:accent2>
      <a:accent3>
        <a:srgbClr val="E5642D"/>
      </a:accent3>
      <a:accent4>
        <a:srgbClr val="0097BE"/>
      </a:accent4>
      <a:accent5>
        <a:srgbClr val="9933FF"/>
      </a:accent5>
      <a:accent6>
        <a:srgbClr val="009945"/>
      </a:accent6>
      <a:hlink>
        <a:srgbClr val="92002B"/>
      </a:hlink>
      <a:folHlink>
        <a:srgbClr val="33CC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800" dirty="0" err="1" smtClean="0">
            <a:solidFill>
              <a:schemeClr val="bg2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01882" tIns="50941" rIns="101882" bIns="50941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01882" tIns="50941" rIns="101882" bIns="50941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AFRL Theme 1">
  <a:themeElements>
    <a:clrScheme name="Custom 9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99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frl slide master">
  <a:themeElements>
    <a:clrScheme name="afrl slide master 8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0000FF"/>
      </a:hlink>
      <a:folHlink>
        <a:srgbClr val="CECECE"/>
      </a:folHlink>
    </a:clrScheme>
    <a:fontScheme name="afrl 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27432" rIns="91440" bIns="27432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27432" rIns="91440" bIns="27432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slide maste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slide maste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00FF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AFRL 1">
  <a:themeElements>
    <a:clrScheme name="AFRL 1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AFRL 1">
  <a:themeElements>
    <a:clrScheme name="AFRL 1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AFRL 1">
  <a:themeElements>
    <a:clrScheme name="AFRL 1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frl slide master">
  <a:themeElements>
    <a:clrScheme name="afrl slide master 8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0000FF"/>
      </a:hlink>
      <a:folHlink>
        <a:srgbClr val="CECECE"/>
      </a:folHlink>
    </a:clrScheme>
    <a:fontScheme name="afrl 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27432" rIns="91440" bIns="27432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27432" rIns="91440" bIns="27432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slide maste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slide maste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slide master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00FF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AFRL 1">
  <a:themeElements>
    <a:clrScheme name="AFRL 1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FRL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FRL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FRL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35203</TotalTime>
  <Words>1518</Words>
  <Application>Microsoft Office PowerPoint</Application>
  <PresentationFormat>On-screen Show (4:3)</PresentationFormat>
  <Paragraphs>321</Paragraphs>
  <Slides>17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52" baseType="lpstr">
      <vt:lpstr>ＭＳ Ｐゴシック</vt:lpstr>
      <vt:lpstr>Arial</vt:lpstr>
      <vt:lpstr>Calibri</vt:lpstr>
      <vt:lpstr>Cambria</vt:lpstr>
      <vt:lpstr>Cambria Math</vt:lpstr>
      <vt:lpstr>Century Schoolbook</vt:lpstr>
      <vt:lpstr>Times New Roman</vt:lpstr>
      <vt:lpstr>Wingdings</vt:lpstr>
      <vt:lpstr>Custom Design</vt:lpstr>
      <vt:lpstr>afrl slide master</vt:lpstr>
      <vt:lpstr>3_Custom Design</vt:lpstr>
      <vt:lpstr>1_afrl slide master</vt:lpstr>
      <vt:lpstr>2_Custom Design</vt:lpstr>
      <vt:lpstr>2_Default Design</vt:lpstr>
      <vt:lpstr>6_Custom Design</vt:lpstr>
      <vt:lpstr>AFRL 1</vt:lpstr>
      <vt:lpstr>7_Custom Design</vt:lpstr>
      <vt:lpstr>mstc</vt:lpstr>
      <vt:lpstr>8_Custom Design</vt:lpstr>
      <vt:lpstr>1_LM White</vt:lpstr>
      <vt:lpstr>10_Custom Design</vt:lpstr>
      <vt:lpstr>3_Default Design</vt:lpstr>
      <vt:lpstr>12_Custom Design</vt:lpstr>
      <vt:lpstr>AFRL Theme 1</vt:lpstr>
      <vt:lpstr>26_Custom Design</vt:lpstr>
      <vt:lpstr>27_Custom Design</vt:lpstr>
      <vt:lpstr>15_Custom Design</vt:lpstr>
      <vt:lpstr>28_Custom Design</vt:lpstr>
      <vt:lpstr>1_AFRL 1</vt:lpstr>
      <vt:lpstr>9_AFRL 1</vt:lpstr>
      <vt:lpstr>13_Custom Design</vt:lpstr>
      <vt:lpstr>5_AFRL 1</vt:lpstr>
      <vt:lpstr>14_Custom Design</vt:lpstr>
      <vt:lpstr>Photo Editor Photo</vt:lpstr>
      <vt:lpstr>Equation</vt:lpstr>
      <vt:lpstr>PowerPoint Presentation</vt:lpstr>
      <vt:lpstr>Reducing the Knowledge Deficit in Capability Prediction</vt:lpstr>
      <vt:lpstr>PowerPoint Presentation</vt:lpstr>
      <vt:lpstr>Goals</vt:lpstr>
      <vt:lpstr>Develop &amp; Trace Technology to Mission Level Capability Impact Based on Physics</vt:lpstr>
      <vt:lpstr>What we mean by “Physics Based”</vt:lpstr>
      <vt:lpstr>MSTC Design Process Goals (System Level Multi-Fidelity MADO)</vt:lpstr>
      <vt:lpstr>How to Capture the Physics Driving the Design Pre-Milestone A</vt:lpstr>
      <vt:lpstr>Gaps to Achieving Desired Process</vt:lpstr>
      <vt:lpstr>MADO N3 Diagram  (aka design structure matrix, dependency structure matrix, spider diagram)  MSTC Develops, Executes &amp; Validates</vt:lpstr>
      <vt:lpstr>Typical Target Application Efficient Supersonic Configuration</vt:lpstr>
      <vt:lpstr>MSTC High Level Requirements for System Level MADO (MDMFMSAOwUQ)</vt:lpstr>
      <vt:lpstr>PowerPoint Presentation</vt:lpstr>
      <vt:lpstr>Physics Based Distributed Collaborative Design (Org View)</vt:lpstr>
      <vt:lpstr>Impact</vt:lpstr>
      <vt:lpstr>PowerPoint Presentation</vt:lpstr>
      <vt:lpstr>Concluding Remarks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KolonaRM</dc:creator>
  <cp:lastModifiedBy>Julie Cunningham</cp:lastModifiedBy>
  <cp:revision>297</cp:revision>
  <dcterms:created xsi:type="dcterms:W3CDTF">2010-09-21T11:36:46Z</dcterms:created>
  <dcterms:modified xsi:type="dcterms:W3CDTF">2018-05-22T18:29:13Z</dcterms:modified>
</cp:coreProperties>
</file>